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4033" r:id="rId1"/>
  </p:sldMasterIdLst>
  <p:notesMasterIdLst>
    <p:notesMasterId r:id="rId19"/>
  </p:notesMasterIdLst>
  <p:handoutMasterIdLst>
    <p:handoutMasterId r:id="rId20"/>
  </p:handoutMasterIdLst>
  <p:sldIdLst>
    <p:sldId id="441" r:id="rId2"/>
    <p:sldId id="428" r:id="rId3"/>
    <p:sldId id="430" r:id="rId4"/>
    <p:sldId id="429" r:id="rId5"/>
    <p:sldId id="431" r:id="rId6"/>
    <p:sldId id="432" r:id="rId7"/>
    <p:sldId id="433" r:id="rId8"/>
    <p:sldId id="434" r:id="rId9"/>
    <p:sldId id="411" r:id="rId10"/>
    <p:sldId id="410" r:id="rId11"/>
    <p:sldId id="416" r:id="rId12"/>
    <p:sldId id="412" r:id="rId13"/>
    <p:sldId id="413" r:id="rId14"/>
    <p:sldId id="414" r:id="rId15"/>
    <p:sldId id="435" r:id="rId16"/>
    <p:sldId id="394" r:id="rId17"/>
    <p:sldId id="397" r:id="rId18"/>
  </p:sldIdLst>
  <p:sldSz cx="9144000" cy="6858000" type="screen4x3"/>
  <p:notesSz cx="6765925" cy="9867900"/>
  <p:embeddedFontLst>
    <p:embeddedFont>
      <p:font typeface="Calibri" panose="020F0502020204030204" pitchFamily="34" charset="0"/>
      <p:regular r:id="rId21"/>
      <p:bold r:id="rId22"/>
      <p:italic r:id="rId23"/>
      <p:boldItalic r:id="rId24"/>
    </p:embeddedFont>
    <p:embeddedFont>
      <p:font typeface="Franklin Gothic Medium Cond" panose="020B0606030402020204" pitchFamily="34" charset="0"/>
      <p:regular r:id="rId25"/>
    </p:embeddedFont>
    <p:embeddedFont>
      <p:font typeface="Cambria" panose="020405030504060302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8FF"/>
    <a:srgbClr val="FF9900"/>
    <a:srgbClr val="FFC000"/>
    <a:srgbClr val="0070C0"/>
    <a:srgbClr val="FFFFFF"/>
    <a:srgbClr val="FF6600"/>
    <a:srgbClr val="000000"/>
    <a:srgbClr val="002060"/>
    <a:srgbClr val="DBEEF4"/>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0" autoAdjust="0"/>
    <p:restoredTop sz="93019" autoAdjust="0"/>
  </p:normalViewPr>
  <p:slideViewPr>
    <p:cSldViewPr showGuides="1">
      <p:cViewPr>
        <p:scale>
          <a:sx n="90" d="100"/>
          <a:sy n="90" d="100"/>
        </p:scale>
        <p:origin x="-2244" y="-6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3108"/>
        <p:guide pos="213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H:\SWOT\2013\SWOT2013_NSA_Final_v1\_Fin_ParticipatoryFi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SWOT\2013\SWOT2013_NSA_Final_v1\_Fin_ParticipatoryFi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DAKAR_IFWP\data\MuslimPo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DAKAR_IFWP\data\MuslimPo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IslamicFinancePlatform\GIFF%202012\Presentation\zawyaSukuk.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IslamicFinancePlatform\GIFF%202012\Presentation\zawyaSuku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Assets, end-year, US$ billion</c:v>
                </c:pt>
              </c:strCache>
            </c:strRef>
          </c:tx>
          <c:spPr>
            <a:effectLst>
              <a:outerShdw blurRad="50800" dist="38100" dir="13500000" algn="br" rotWithShape="0">
                <a:prstClr val="black">
                  <a:alpha val="40000"/>
                </a:prstClr>
              </a:outerShdw>
            </a:effectLst>
          </c:spPr>
          <c:invertIfNegative val="0"/>
          <c:dLbls>
            <c:numFmt formatCode="#,##0.00" sourceLinked="0"/>
            <c:txPr>
              <a:bodyPr rot="-2700000"/>
              <a:lstStyle/>
              <a:p>
                <a:pPr>
                  <a:defRPr sz="1400" b="1">
                    <a:solidFill>
                      <a:schemeClr val="bg1"/>
                    </a:solidFill>
                  </a:defRPr>
                </a:pPr>
                <a:endParaRPr lang="tr-TR"/>
              </a:p>
            </c:txPr>
            <c:dLblPos val="inEnd"/>
            <c:showLegendKey val="0"/>
            <c:showVal val="1"/>
            <c:showCatName val="0"/>
            <c:showSerName val="0"/>
            <c:showPercent val="0"/>
            <c:showBubbleSize val="0"/>
            <c:showLeaderLines val="0"/>
          </c:dLbls>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Sheet1!$B$2:$B$8</c:f>
              <c:numCache>
                <c:formatCode>0</c:formatCode>
                <c:ptCount val="7"/>
                <c:pt idx="0">
                  <c:v>462</c:v>
                </c:pt>
                <c:pt idx="1">
                  <c:v>615</c:v>
                </c:pt>
                <c:pt idx="2">
                  <c:v>781</c:v>
                </c:pt>
                <c:pt idx="3">
                  <c:v>847</c:v>
                </c:pt>
                <c:pt idx="4">
                  <c:v>1025</c:v>
                </c:pt>
                <c:pt idx="5">
                  <c:v>1219</c:v>
                </c:pt>
                <c:pt idx="6">
                  <c:v>1460</c:v>
                </c:pt>
              </c:numCache>
            </c:numRef>
          </c:val>
        </c:ser>
        <c:dLbls>
          <c:showLegendKey val="0"/>
          <c:showVal val="0"/>
          <c:showCatName val="0"/>
          <c:showSerName val="0"/>
          <c:showPercent val="0"/>
          <c:showBubbleSize val="0"/>
        </c:dLbls>
        <c:gapWidth val="100"/>
        <c:axId val="92233728"/>
        <c:axId val="80323136"/>
      </c:barChart>
      <c:catAx>
        <c:axId val="92233728"/>
        <c:scaling>
          <c:orientation val="minMax"/>
        </c:scaling>
        <c:delete val="0"/>
        <c:axPos val="b"/>
        <c:numFmt formatCode="General" sourceLinked="1"/>
        <c:majorTickMark val="out"/>
        <c:minorTickMark val="none"/>
        <c:tickLblPos val="nextTo"/>
        <c:txPr>
          <a:bodyPr rot="-2700000"/>
          <a:lstStyle/>
          <a:p>
            <a:pPr>
              <a:defRPr sz="1200"/>
            </a:pPr>
            <a:endParaRPr lang="tr-TR"/>
          </a:p>
        </c:txPr>
        <c:crossAx val="80323136"/>
        <c:crosses val="autoZero"/>
        <c:auto val="1"/>
        <c:lblAlgn val="ctr"/>
        <c:lblOffset val="100"/>
        <c:noMultiLvlLbl val="0"/>
      </c:catAx>
      <c:valAx>
        <c:axId val="80323136"/>
        <c:scaling>
          <c:orientation val="minMax"/>
        </c:scaling>
        <c:delete val="0"/>
        <c:axPos val="l"/>
        <c:majorGridlines/>
        <c:title>
          <c:tx>
            <c:rich>
              <a:bodyPr rot="-5400000" vert="horz"/>
              <a:lstStyle/>
              <a:p>
                <a:pPr>
                  <a:defRPr sz="1200" b="0"/>
                </a:pPr>
                <a:r>
                  <a:rPr lang="tr-TR" sz="1200" b="0" dirty="0" smtClean="0"/>
                  <a:t>End-of-year, US$ trillion</a:t>
                </a:r>
                <a:endParaRPr lang="tr-TR" sz="1200" b="0" dirty="0"/>
              </a:p>
            </c:rich>
          </c:tx>
          <c:layout/>
          <c:overlay val="0"/>
        </c:title>
        <c:numFmt formatCode="#,##0.0" sourceLinked="0"/>
        <c:majorTickMark val="out"/>
        <c:minorTickMark val="none"/>
        <c:tickLblPos val="nextTo"/>
        <c:spPr>
          <a:ln>
            <a:noFill/>
          </a:ln>
        </c:spPr>
        <c:txPr>
          <a:bodyPr/>
          <a:lstStyle/>
          <a:p>
            <a:pPr>
              <a:defRPr sz="1200"/>
            </a:pPr>
            <a:endParaRPr lang="tr-TR"/>
          </a:p>
        </c:txPr>
        <c:crossAx val="92233728"/>
        <c:crosses val="autoZero"/>
        <c:crossBetween val="between"/>
        <c:majorUnit val="400"/>
        <c:dispUnits>
          <c:builtInUnit val="thousands"/>
        </c:dispUnits>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numFmt formatCode="0.0%" sourceLinked="0"/>
            <c:dLblPos val="bestFit"/>
            <c:showLegendKey val="0"/>
            <c:showVal val="1"/>
            <c:showCatName val="1"/>
            <c:showSerName val="0"/>
            <c:showPercent val="0"/>
            <c:showBubbleSize val="0"/>
            <c:separator>
</c:separator>
            <c:showLeaderLines val="1"/>
          </c:dLbls>
          <c:cat>
            <c:strRef>
              <c:f>Sheet1!$A$21:$A$25</c:f>
              <c:strCache>
                <c:ptCount val="5"/>
                <c:pt idx="0">
                  <c:v>GCC</c:v>
                </c:pt>
                <c:pt idx="1">
                  <c:v>Non-GCC MENA</c:v>
                </c:pt>
                <c:pt idx="2">
                  <c:v>Asia</c:v>
                </c:pt>
                <c:pt idx="3">
                  <c:v>Australia/Europe/America</c:v>
                </c:pt>
                <c:pt idx="4">
                  <c:v>SSA</c:v>
                </c:pt>
              </c:strCache>
            </c:strRef>
          </c:cat>
          <c:val>
            <c:numRef>
              <c:f>Sheet1!$B$21:$B$25</c:f>
              <c:numCache>
                <c:formatCode>General</c:formatCode>
                <c:ptCount val="5"/>
                <c:pt idx="0">
                  <c:v>0.3921</c:v>
                </c:pt>
                <c:pt idx="1">
                  <c:v>0.38640000000000002</c:v>
                </c:pt>
                <c:pt idx="2">
                  <c:v>0.20799999999999999</c:v>
                </c:pt>
                <c:pt idx="3">
                  <c:v>4.2799999999999998E-2</c:v>
                </c:pt>
                <c:pt idx="4">
                  <c:v>8.3999999999999995E-3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Growth from 2012</c:v>
                </c:pt>
              </c:strCache>
            </c:strRef>
          </c:tx>
          <c:invertIfNegative val="0"/>
          <c:dLbls>
            <c:dLbl>
              <c:idx val="0"/>
              <c:layout/>
              <c:dLblPos val="inEnd"/>
              <c:showLegendKey val="0"/>
              <c:showVal val="1"/>
              <c:showCatName val="0"/>
              <c:showSerName val="0"/>
              <c:showPercent val="0"/>
              <c:showBubbleSize val="0"/>
            </c:dLbl>
            <c:dLbl>
              <c:idx val="1"/>
              <c:layout/>
              <c:dLblPos val="inEnd"/>
              <c:showLegendKey val="0"/>
              <c:showVal val="1"/>
              <c:showCatName val="0"/>
              <c:showSerName val="0"/>
              <c:showPercent val="0"/>
              <c:showBubbleSize val="0"/>
            </c:dLbl>
            <c:dLbl>
              <c:idx val="2"/>
              <c:layout/>
              <c:dLblPos val="inEnd"/>
              <c:showLegendKey val="0"/>
              <c:showVal val="1"/>
              <c:showCatName val="0"/>
              <c:showSerName val="0"/>
              <c:showPercent val="0"/>
              <c:showBubbleSize val="0"/>
            </c:dLbl>
            <c:dLbl>
              <c:idx val="3"/>
              <c:layout>
                <c:manualLayout>
                  <c:x val="3.6742155964152807E-3"/>
                  <c:y val="0.15513956660901854"/>
                </c:manualLayout>
              </c:layout>
              <c:dLblPos val="outEnd"/>
              <c:showLegendKey val="0"/>
              <c:showVal val="1"/>
              <c:showCatName val="0"/>
              <c:showSerName val="0"/>
              <c:showPercent val="0"/>
              <c:showBubbleSize val="0"/>
            </c:dLbl>
            <c:dLbl>
              <c:idx val="4"/>
              <c:layout/>
              <c:dLblPos val="inEnd"/>
              <c:showLegendKey val="0"/>
              <c:showVal val="1"/>
              <c:showCatName val="0"/>
              <c:showSerName val="0"/>
              <c:showPercent val="0"/>
              <c:showBubbleSize val="0"/>
            </c:dLbl>
            <c:dLbl>
              <c:idx val="5"/>
              <c:layout>
                <c:manualLayout>
                  <c:x val="-2.2108365274228791E-3"/>
                  <c:y val="2.4235845492054139E-2"/>
                </c:manualLayout>
              </c:layout>
              <c:dLblPos val="outEnd"/>
              <c:showLegendKey val="0"/>
              <c:showVal val="1"/>
              <c:showCatName val="0"/>
              <c:showSerName val="0"/>
              <c:showPercent val="0"/>
              <c:showBubbleSize val="0"/>
            </c:dLbl>
            <c:numFmt formatCode="0.0%" sourceLinked="0"/>
            <c:txPr>
              <a:bodyPr rot="-2700000"/>
              <a:lstStyle/>
              <a:p>
                <a:pPr>
                  <a:defRPr sz="1100"/>
                </a:pPr>
                <a:endParaRPr lang="tr-TR"/>
              </a:p>
            </c:txPr>
            <c:dLblPos val="inBase"/>
            <c:showLegendKey val="0"/>
            <c:showVal val="1"/>
            <c:showCatName val="0"/>
            <c:showSerName val="0"/>
            <c:showPercent val="0"/>
            <c:showBubbleSize val="0"/>
            <c:showLeaderLines val="0"/>
          </c:dLbls>
          <c:cat>
            <c:strRef>
              <c:f>Sheet1!$A$2:$A$7</c:f>
              <c:strCache>
                <c:ptCount val="6"/>
                <c:pt idx="0">
                  <c:v>GCC</c:v>
                </c:pt>
                <c:pt idx="1">
                  <c:v>Non-GCC MENA</c:v>
                </c:pt>
                <c:pt idx="2">
                  <c:v>MENA</c:v>
                </c:pt>
                <c:pt idx="3">
                  <c:v>SSA</c:v>
                </c:pt>
                <c:pt idx="4">
                  <c:v>Asia</c:v>
                </c:pt>
                <c:pt idx="5">
                  <c:v>Australia/Europe/America</c:v>
                </c:pt>
              </c:strCache>
            </c:strRef>
          </c:cat>
          <c:val>
            <c:numRef>
              <c:f>Sheet1!$B$2:$B$7</c:f>
              <c:numCache>
                <c:formatCode>General</c:formatCode>
                <c:ptCount val="6"/>
                <c:pt idx="0">
                  <c:v>0.2273</c:v>
                </c:pt>
                <c:pt idx="1">
                  <c:v>4.7999999999999996E-3</c:v>
                </c:pt>
                <c:pt idx="2">
                  <c:v>0.10580000000000001</c:v>
                </c:pt>
                <c:pt idx="3">
                  <c:v>-3.4200000000000001E-2</c:v>
                </c:pt>
                <c:pt idx="4">
                  <c:v>0.19239999999999999</c:v>
                </c:pt>
                <c:pt idx="5">
                  <c:v>-0.60329999999999995</c:v>
                </c:pt>
              </c:numCache>
            </c:numRef>
          </c:val>
        </c:ser>
        <c:ser>
          <c:idx val="1"/>
          <c:order val="1"/>
          <c:tx>
            <c:strRef>
              <c:f>Sheet1!$C$1</c:f>
              <c:strCache>
                <c:ptCount val="1"/>
                <c:pt idx="0">
                  <c:v>CAGR 2007-2013</c:v>
                </c:pt>
              </c:strCache>
            </c:strRef>
          </c:tx>
          <c:invertIfNegative val="0"/>
          <c:dLbls>
            <c:numFmt formatCode="0.0%" sourceLinked="0"/>
            <c:txPr>
              <a:bodyPr rot="-2700000"/>
              <a:lstStyle/>
              <a:p>
                <a:pPr>
                  <a:defRPr/>
                </a:pPr>
                <a:endParaRPr lang="tr-TR"/>
              </a:p>
            </c:txPr>
            <c:dLblPos val="inEnd"/>
            <c:showLegendKey val="0"/>
            <c:showVal val="1"/>
            <c:showCatName val="0"/>
            <c:showSerName val="0"/>
            <c:showPercent val="0"/>
            <c:showBubbleSize val="0"/>
            <c:showLeaderLines val="0"/>
          </c:dLbls>
          <c:cat>
            <c:strRef>
              <c:f>Sheet1!$A$2:$A$7</c:f>
              <c:strCache>
                <c:ptCount val="6"/>
                <c:pt idx="0">
                  <c:v>GCC</c:v>
                </c:pt>
                <c:pt idx="1">
                  <c:v>Non-GCC MENA</c:v>
                </c:pt>
                <c:pt idx="2">
                  <c:v>MENA</c:v>
                </c:pt>
                <c:pt idx="3">
                  <c:v>SSA</c:v>
                </c:pt>
                <c:pt idx="4">
                  <c:v>Asia</c:v>
                </c:pt>
                <c:pt idx="5">
                  <c:v>Australia/Europe/America</c:v>
                </c:pt>
              </c:strCache>
            </c:strRef>
          </c:cat>
          <c:val>
            <c:numRef>
              <c:f>Sheet1!$C$2:$C$7</c:f>
              <c:numCache>
                <c:formatCode>General</c:formatCode>
                <c:ptCount val="6"/>
                <c:pt idx="0">
                  <c:v>0.185</c:v>
                </c:pt>
                <c:pt idx="1">
                  <c:v>0.17349999999999999</c:v>
                </c:pt>
                <c:pt idx="2">
                  <c:v>0.1792</c:v>
                </c:pt>
                <c:pt idx="3">
                  <c:v>0.16569999999999999</c:v>
                </c:pt>
                <c:pt idx="4">
                  <c:v>0.12239999999999999</c:v>
                </c:pt>
                <c:pt idx="5">
                  <c:v>8.3999999999999995E-3</c:v>
                </c:pt>
              </c:numCache>
            </c:numRef>
          </c:val>
        </c:ser>
        <c:dLbls>
          <c:showLegendKey val="0"/>
          <c:showVal val="0"/>
          <c:showCatName val="0"/>
          <c:showSerName val="0"/>
          <c:showPercent val="0"/>
          <c:showBubbleSize val="0"/>
        </c:dLbls>
        <c:gapWidth val="100"/>
        <c:axId val="89186816"/>
        <c:axId val="74498048"/>
      </c:barChart>
      <c:catAx>
        <c:axId val="89186816"/>
        <c:scaling>
          <c:orientation val="minMax"/>
        </c:scaling>
        <c:delete val="0"/>
        <c:axPos val="b"/>
        <c:majorTickMark val="out"/>
        <c:minorTickMark val="none"/>
        <c:tickLblPos val="nextTo"/>
        <c:txPr>
          <a:bodyPr/>
          <a:lstStyle/>
          <a:p>
            <a:pPr>
              <a:defRPr sz="1200"/>
            </a:pPr>
            <a:endParaRPr lang="tr-TR"/>
          </a:p>
        </c:txPr>
        <c:crossAx val="74498048"/>
        <c:crosses val="autoZero"/>
        <c:auto val="1"/>
        <c:lblAlgn val="ctr"/>
        <c:lblOffset val="100"/>
        <c:noMultiLvlLbl val="0"/>
      </c:catAx>
      <c:valAx>
        <c:axId val="74498048"/>
        <c:scaling>
          <c:orientation val="minMax"/>
          <c:max val="0.30000000000000004"/>
          <c:min val="-0.30000000000000004"/>
        </c:scaling>
        <c:delete val="0"/>
        <c:axPos val="l"/>
        <c:majorGridlines/>
        <c:numFmt formatCode="0%" sourceLinked="0"/>
        <c:majorTickMark val="out"/>
        <c:minorTickMark val="none"/>
        <c:tickLblPos val="nextTo"/>
        <c:spPr>
          <a:ln>
            <a:noFill/>
          </a:ln>
        </c:spPr>
        <c:txPr>
          <a:bodyPr/>
          <a:lstStyle/>
          <a:p>
            <a:pPr>
              <a:defRPr sz="1200"/>
            </a:pPr>
            <a:endParaRPr lang="tr-TR"/>
          </a:p>
        </c:txPr>
        <c:crossAx val="89186816"/>
        <c:crosses val="autoZero"/>
        <c:crossBetween val="between"/>
      </c:valAx>
    </c:plotArea>
    <c:legend>
      <c:legendPos val="t"/>
      <c:layout/>
      <c:overlay val="0"/>
      <c:txPr>
        <a:bodyPr/>
        <a:lstStyle/>
        <a:p>
          <a:pPr>
            <a:defRPr sz="1200"/>
          </a:pPr>
          <a:endParaRPr lang="tr-T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5"/>
              <c:layout>
                <c:manualLayout>
                  <c:x val="-0.18434383202099738"/>
                  <c:y val="2.3703381571281081E-2"/>
                </c:manualLayout>
              </c:layout>
              <c:dLblPos val="bestFit"/>
              <c:showLegendKey val="0"/>
              <c:showVal val="0"/>
              <c:showCatName val="1"/>
              <c:showSerName val="0"/>
              <c:showPercent val="1"/>
              <c:showBubbleSize val="0"/>
              <c:separator>
</c:separator>
            </c:dLbl>
            <c:dLbl>
              <c:idx val="6"/>
              <c:layout>
                <c:manualLayout>
                  <c:x val="-0.17171717171717171"/>
                  <c:y val="1.9753077202802519E-2"/>
                </c:manualLayout>
              </c:layout>
              <c:dLblPos val="bestFit"/>
              <c:showLegendKey val="0"/>
              <c:showVal val="0"/>
              <c:showCatName val="1"/>
              <c:showSerName val="0"/>
              <c:showPercent val="1"/>
              <c:showBubbleSize val="0"/>
              <c:separator>
</c:separator>
            </c:dLbl>
            <c:dLbl>
              <c:idx val="7"/>
              <c:layout>
                <c:manualLayout>
                  <c:x val="-0.11868686868686869"/>
                  <c:y val="-1.9753077202802508E-2"/>
                </c:manualLayout>
              </c:layout>
              <c:dLblPos val="bestFit"/>
              <c:showLegendKey val="0"/>
              <c:showVal val="0"/>
              <c:showCatName val="1"/>
              <c:showSerName val="0"/>
              <c:showPercent val="1"/>
              <c:showBubbleSize val="0"/>
              <c:separator>
</c:separator>
            </c:dLbl>
            <c:dLbl>
              <c:idx val="8"/>
              <c:layout>
                <c:manualLayout>
                  <c:x val="2.5252525252525252E-2"/>
                  <c:y val="0"/>
                </c:manualLayout>
              </c:layout>
              <c:dLblPos val="bestFit"/>
              <c:showLegendKey val="0"/>
              <c:showVal val="0"/>
              <c:showCatName val="1"/>
              <c:showSerName val="0"/>
              <c:showPercent val="1"/>
              <c:showBubbleSize val="0"/>
              <c:separator>
</c:separator>
            </c:dLbl>
            <c:dLbl>
              <c:idx val="9"/>
              <c:layout>
                <c:manualLayout>
                  <c:x val="7.8881617693613487E-2"/>
                  <c:y val="3.2660980055713973E-3"/>
                </c:manualLayout>
              </c:layout>
              <c:dLblPos val="bestFit"/>
              <c:showLegendKey val="0"/>
              <c:showVal val="0"/>
              <c:showCatName val="1"/>
              <c:showSerName val="0"/>
              <c:showPercent val="1"/>
              <c:showBubbleSize val="0"/>
              <c:separator>
</c:separator>
            </c:dLbl>
            <c:dLbl>
              <c:idx val="10"/>
              <c:layout>
                <c:manualLayout>
                  <c:x val="0.21717171717171718"/>
                  <c:y val="0"/>
                </c:manualLayout>
              </c:layout>
              <c:dLblPos val="bestFit"/>
              <c:showLegendKey val="0"/>
              <c:showVal val="0"/>
              <c:showCatName val="1"/>
              <c:showSerName val="0"/>
              <c:showPercent val="1"/>
              <c:showBubbleSize val="0"/>
              <c:separator>
</c:separator>
            </c:dLbl>
            <c:numFmt formatCode="0.0%" sourceLinked="0"/>
            <c:txPr>
              <a:bodyPr/>
              <a:lstStyle/>
              <a:p>
                <a:pPr>
                  <a:defRPr sz="1200"/>
                </a:pPr>
                <a:endParaRPr lang="tr-TR"/>
              </a:p>
            </c:txPr>
            <c:dLblPos val="outEnd"/>
            <c:showLegendKey val="0"/>
            <c:showVal val="0"/>
            <c:showCatName val="1"/>
            <c:showSerName val="0"/>
            <c:showPercent val="1"/>
            <c:showBubbleSize val="0"/>
            <c:separator>
</c:separator>
            <c:showLeaderLines val="1"/>
          </c:dLbls>
          <c:cat>
            <c:strRef>
              <c:f>Sheet1!$J$2:$J$12</c:f>
              <c:strCache>
                <c:ptCount val="11"/>
                <c:pt idx="0">
                  <c:v>Iran</c:v>
                </c:pt>
                <c:pt idx="1">
                  <c:v>Saudi Arabia</c:v>
                </c:pt>
                <c:pt idx="2">
                  <c:v>Malaysia</c:v>
                </c:pt>
                <c:pt idx="3">
                  <c:v>UAE</c:v>
                </c:pt>
                <c:pt idx="4">
                  <c:v>Kuwait</c:v>
                </c:pt>
                <c:pt idx="5">
                  <c:v>Bahrain</c:v>
                </c:pt>
                <c:pt idx="6">
                  <c:v>Qatar</c:v>
                </c:pt>
                <c:pt idx="7">
                  <c:v>Indonesia</c:v>
                </c:pt>
                <c:pt idx="8">
                  <c:v>Bangladesh</c:v>
                </c:pt>
                <c:pt idx="9">
                  <c:v>Turkey</c:v>
                </c:pt>
                <c:pt idx="10">
                  <c:v>Other</c:v>
                </c:pt>
              </c:strCache>
            </c:strRef>
          </c:cat>
          <c:val>
            <c:numRef>
              <c:f>Sheet1!$K$2:$K$12</c:f>
              <c:numCache>
                <c:formatCode>General</c:formatCode>
                <c:ptCount val="11"/>
                <c:pt idx="0">
                  <c:v>475.89100000000002</c:v>
                </c:pt>
                <c:pt idx="1">
                  <c:v>227.17400000000001</c:v>
                </c:pt>
                <c:pt idx="2">
                  <c:v>196.82</c:v>
                </c:pt>
                <c:pt idx="3">
                  <c:v>87.322000000000003</c:v>
                </c:pt>
                <c:pt idx="4">
                  <c:v>72.465000000000003</c:v>
                </c:pt>
                <c:pt idx="5">
                  <c:v>56.472000000000001</c:v>
                </c:pt>
                <c:pt idx="6">
                  <c:v>53.125</c:v>
                </c:pt>
                <c:pt idx="7">
                  <c:v>18.989000000000001</c:v>
                </c:pt>
                <c:pt idx="8">
                  <c:v>16.478999999999999</c:v>
                </c:pt>
                <c:pt idx="9">
                  <c:v>12.106</c:v>
                </c:pt>
                <c:pt idx="10">
                  <c:v>50.156999999999925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Sheet3!$F$238</c:f>
              <c:strCache>
                <c:ptCount val="1"/>
                <c:pt idx="0">
                  <c:v>OIC Countries</c:v>
                </c:pt>
              </c:strCache>
            </c:strRef>
          </c:tx>
          <c:spPr>
            <a:solidFill>
              <a:srgbClr val="FFC000"/>
            </a:solidFill>
          </c:spPr>
          <c:invertIfNegative val="0"/>
          <c:dLbls>
            <c:numFmt formatCode="#,##0.0" sourceLinked="0"/>
            <c:showLegendKey val="0"/>
            <c:showVal val="1"/>
            <c:showCatName val="0"/>
            <c:showSerName val="0"/>
            <c:showPercent val="0"/>
            <c:showBubbleSize val="0"/>
            <c:showLeaderLines val="0"/>
          </c:dLbls>
          <c:cat>
            <c:strRef>
              <c:f>Sheet3!$G$237:$I$237</c:f>
              <c:strCache>
                <c:ptCount val="3"/>
                <c:pt idx="0">
                  <c:v>1990 (Est.)</c:v>
                </c:pt>
                <c:pt idx="1">
                  <c:v>2010 (Est.)</c:v>
                </c:pt>
                <c:pt idx="2">
                  <c:v>2030 (Proj.)</c:v>
                </c:pt>
              </c:strCache>
            </c:strRef>
          </c:cat>
          <c:val>
            <c:numRef>
              <c:f>Sheet3!$G$238:$I$238</c:f>
              <c:numCache>
                <c:formatCode>0.00</c:formatCode>
                <c:ptCount val="3"/>
                <c:pt idx="0">
                  <c:v>0.85994199999999998</c:v>
                </c:pt>
                <c:pt idx="1">
                  <c:v>1.297871</c:v>
                </c:pt>
                <c:pt idx="2">
                  <c:v>1.7475860000000001</c:v>
                </c:pt>
              </c:numCache>
            </c:numRef>
          </c:val>
        </c:ser>
        <c:ser>
          <c:idx val="1"/>
          <c:order val="1"/>
          <c:tx>
            <c:strRef>
              <c:f>Sheet3!$F$239</c:f>
              <c:strCache>
                <c:ptCount val="1"/>
                <c:pt idx="0">
                  <c:v>Other Developing Countries</c:v>
                </c:pt>
              </c:strCache>
            </c:strRef>
          </c:tx>
          <c:spPr>
            <a:solidFill>
              <a:srgbClr val="00B050"/>
            </a:solidFill>
          </c:spPr>
          <c:invertIfNegative val="0"/>
          <c:dLbls>
            <c:numFmt formatCode="#,##0.0" sourceLinked="0"/>
            <c:showLegendKey val="0"/>
            <c:showVal val="1"/>
            <c:showCatName val="0"/>
            <c:showSerName val="0"/>
            <c:showPercent val="0"/>
            <c:showBubbleSize val="0"/>
            <c:showLeaderLines val="0"/>
          </c:dLbls>
          <c:cat>
            <c:strRef>
              <c:f>Sheet3!$G$237:$I$237</c:f>
              <c:strCache>
                <c:ptCount val="3"/>
                <c:pt idx="0">
                  <c:v>1990 (Est.)</c:v>
                </c:pt>
                <c:pt idx="1">
                  <c:v>2010 (Est.)</c:v>
                </c:pt>
                <c:pt idx="2">
                  <c:v>2030 (Proj.)</c:v>
                </c:pt>
              </c:strCache>
            </c:strRef>
          </c:cat>
          <c:val>
            <c:numRef>
              <c:f>Sheet3!$G$239:$I$239</c:f>
              <c:numCache>
                <c:formatCode>0.00</c:formatCode>
                <c:ptCount val="3"/>
                <c:pt idx="0">
                  <c:v>0.18059800000000001</c:v>
                </c:pt>
                <c:pt idx="1">
                  <c:v>0.296377</c:v>
                </c:pt>
                <c:pt idx="2">
                  <c:v>0.39920499999999998</c:v>
                </c:pt>
              </c:numCache>
            </c:numRef>
          </c:val>
        </c:ser>
        <c:ser>
          <c:idx val="2"/>
          <c:order val="2"/>
          <c:tx>
            <c:strRef>
              <c:f>Sheet3!$F$241</c:f>
              <c:strCache>
                <c:ptCount val="1"/>
                <c:pt idx="0">
                  <c:v>Developed Countries</c:v>
                </c:pt>
              </c:strCache>
            </c:strRef>
          </c:tx>
          <c:spPr>
            <a:solidFill>
              <a:srgbClr val="0070C0"/>
            </a:solidFill>
          </c:spPr>
          <c:invertIfNegative val="0"/>
          <c:dLbls>
            <c:dLbl>
              <c:idx val="0"/>
              <c:layout>
                <c:manualLayout>
                  <c:x val="2.9398148148148417E-3"/>
                  <c:y val="-4.4097222222222225E-2"/>
                </c:manualLayout>
              </c:layout>
              <c:showLegendKey val="0"/>
              <c:showVal val="1"/>
              <c:showCatName val="0"/>
              <c:showSerName val="0"/>
              <c:showPercent val="0"/>
              <c:showBubbleSize val="0"/>
            </c:dLbl>
            <c:dLbl>
              <c:idx val="1"/>
              <c:layout>
                <c:manualLayout>
                  <c:x val="8.819444444444444E-3"/>
                  <c:y val="-3.5277777777777776E-2"/>
                </c:manualLayout>
              </c:layout>
              <c:showLegendKey val="0"/>
              <c:showVal val="1"/>
              <c:showCatName val="0"/>
              <c:showSerName val="0"/>
              <c:showPercent val="0"/>
              <c:showBubbleSize val="0"/>
            </c:dLbl>
            <c:dLbl>
              <c:idx val="2"/>
              <c:layout>
                <c:manualLayout>
                  <c:x val="-1.0779196465456927E-16"/>
                  <c:y val="-2.6458333333333334E-2"/>
                </c:manualLayout>
              </c:layout>
              <c:showLegendKey val="0"/>
              <c:showVal val="1"/>
              <c:showCatName val="0"/>
              <c:showSerName val="0"/>
              <c:showPercent val="0"/>
              <c:showBubbleSize val="0"/>
            </c:dLbl>
            <c:numFmt formatCode="#,##0.00" sourceLinked="0"/>
            <c:showLegendKey val="0"/>
            <c:showVal val="1"/>
            <c:showCatName val="0"/>
            <c:showSerName val="0"/>
            <c:showPercent val="0"/>
            <c:showBubbleSize val="0"/>
            <c:showLeaderLines val="0"/>
          </c:dLbls>
          <c:cat>
            <c:strRef>
              <c:f>Sheet3!$G$237:$I$237</c:f>
              <c:strCache>
                <c:ptCount val="3"/>
                <c:pt idx="0">
                  <c:v>1990 (Est.)</c:v>
                </c:pt>
                <c:pt idx="1">
                  <c:v>2010 (Est.)</c:v>
                </c:pt>
                <c:pt idx="2">
                  <c:v>2030 (Proj.)</c:v>
                </c:pt>
              </c:strCache>
            </c:strRef>
          </c:cat>
          <c:val>
            <c:numRef>
              <c:f>Sheet3!$G$241:$I$241</c:f>
              <c:numCache>
                <c:formatCode>0.00</c:formatCode>
                <c:ptCount val="3"/>
                <c:pt idx="0">
                  <c:v>1.0356499999999999E-2</c:v>
                </c:pt>
                <c:pt idx="1">
                  <c:v>2.4883499999999999E-2</c:v>
                </c:pt>
                <c:pt idx="2">
                  <c:v>4.3074500000000002E-2</c:v>
                </c:pt>
              </c:numCache>
            </c:numRef>
          </c:val>
        </c:ser>
        <c:dLbls>
          <c:showLegendKey val="0"/>
          <c:showVal val="0"/>
          <c:showCatName val="0"/>
          <c:showSerName val="0"/>
          <c:showPercent val="0"/>
          <c:showBubbleSize val="0"/>
        </c:dLbls>
        <c:gapWidth val="100"/>
        <c:overlap val="100"/>
        <c:axId val="93653504"/>
        <c:axId val="74502080"/>
      </c:barChart>
      <c:lineChart>
        <c:grouping val="standard"/>
        <c:varyColors val="0"/>
        <c:ser>
          <c:idx val="3"/>
          <c:order val="3"/>
          <c:tx>
            <c:strRef>
              <c:f>Sheet3!$F$242</c:f>
              <c:strCache>
                <c:ptCount val="1"/>
                <c:pt idx="0">
                  <c:v>World</c:v>
                </c:pt>
              </c:strCache>
            </c:strRef>
          </c:tx>
          <c:spPr>
            <a:ln>
              <a:solidFill>
                <a:srgbClr val="C00000"/>
              </a:solidFill>
            </a:ln>
          </c:spPr>
          <c:marker>
            <c:symbol val="none"/>
          </c:marker>
          <c:dPt>
            <c:idx val="0"/>
            <c:bubble3D val="0"/>
            <c:spPr>
              <a:ln>
                <a:noFill/>
              </a:ln>
            </c:spPr>
          </c:dPt>
          <c:dPt>
            <c:idx val="1"/>
            <c:bubble3D val="0"/>
            <c:spPr>
              <a:ln>
                <a:noFill/>
                <a:headEnd type="oval"/>
              </a:ln>
            </c:spPr>
          </c:dPt>
          <c:dPt>
            <c:idx val="2"/>
            <c:bubble3D val="0"/>
            <c:spPr>
              <a:ln>
                <a:solidFill>
                  <a:srgbClr val="C00000"/>
                </a:solidFill>
                <a:tailEnd type="triangle"/>
              </a:ln>
            </c:spPr>
          </c:dPt>
          <c:dLbls>
            <c:dLbl>
              <c:idx val="0"/>
              <c:layout>
                <c:manualLayout>
                  <c:x val="0.17079560185185186"/>
                  <c:y val="-0.12049548611111108"/>
                </c:manualLayout>
              </c:layout>
              <c:tx>
                <c:rich>
                  <a:bodyPr/>
                  <a:lstStyle/>
                  <a:p>
                    <a:r>
                      <a:rPr lang="en-US" sz="1200" b="1" dirty="0" smtClean="0">
                        <a:solidFill>
                          <a:srgbClr val="C00000"/>
                        </a:solidFill>
                      </a:rPr>
                      <a:t>1.6 B</a:t>
                    </a:r>
                    <a:endParaRPr lang="en-US" sz="1200" b="1" dirty="0">
                      <a:solidFill>
                        <a:srgbClr val="C00000"/>
                      </a:solidFill>
                    </a:endParaRPr>
                  </a:p>
                </c:rich>
              </c:tx>
              <c:dLblPos val="r"/>
              <c:showLegendKey val="0"/>
              <c:showVal val="1"/>
              <c:showCatName val="0"/>
              <c:showSerName val="0"/>
              <c:showPercent val="0"/>
              <c:showBubbleSize val="0"/>
            </c:dLbl>
            <c:dLbl>
              <c:idx val="1"/>
              <c:layout>
                <c:manualLayout>
                  <c:x val="4.0040277777777779E-2"/>
                  <c:y val="-0.12931493055555557"/>
                </c:manualLayout>
              </c:layout>
              <c:tx>
                <c:rich>
                  <a:bodyPr/>
                  <a:lstStyle/>
                  <a:p>
                    <a:pPr>
                      <a:defRPr sz="1200" b="1">
                        <a:solidFill>
                          <a:srgbClr val="0070C0"/>
                        </a:solidFill>
                      </a:defRPr>
                    </a:pPr>
                    <a:r>
                      <a:rPr lang="en-US" dirty="0" smtClean="0">
                        <a:solidFill>
                          <a:srgbClr val="0070C0"/>
                        </a:solidFill>
                        <a:latin typeface="Franklin Gothic Medium Cond"/>
                      </a:rPr>
                      <a:t>∆=</a:t>
                    </a:r>
                    <a:r>
                      <a:rPr lang="en-US" dirty="0" smtClean="0">
                        <a:solidFill>
                          <a:srgbClr val="0070C0"/>
                        </a:solidFill>
                        <a:latin typeface="+mn-lt"/>
                      </a:rPr>
                      <a:t>35</a:t>
                    </a:r>
                    <a:r>
                      <a:rPr lang="en-US" dirty="0" smtClean="0">
                        <a:solidFill>
                          <a:srgbClr val="0070C0"/>
                        </a:solidFill>
                      </a:rPr>
                      <a:t>.2%</a:t>
                    </a:r>
                    <a:endParaRPr lang="en-US" dirty="0">
                      <a:solidFill>
                        <a:srgbClr val="0070C0"/>
                      </a:solidFill>
                    </a:endParaRPr>
                  </a:p>
                </c:rich>
              </c:tx>
              <c:spPr>
                <a:ln>
                  <a:noFill/>
                </a:ln>
              </c:spPr>
              <c:dLblPos val="r"/>
              <c:showLegendKey val="0"/>
              <c:showVal val="1"/>
              <c:showCatName val="0"/>
              <c:showSerName val="0"/>
              <c:showPercent val="0"/>
              <c:showBubbleSize val="0"/>
            </c:dLbl>
            <c:dLbl>
              <c:idx val="2"/>
              <c:layout>
                <c:manualLayout>
                  <c:x val="-5.593055555555556E-3"/>
                  <c:y val="2.976736111111111E-3"/>
                </c:manualLayout>
              </c:layout>
              <c:tx>
                <c:rich>
                  <a:bodyPr/>
                  <a:lstStyle/>
                  <a:p>
                    <a:r>
                      <a:rPr lang="en-US" dirty="0" smtClean="0"/>
                      <a:t>2.2 B</a:t>
                    </a:r>
                    <a:endParaRPr lang="en-US" dirty="0"/>
                  </a:p>
                </c:rich>
              </c:tx>
              <c:dLblPos val="r"/>
              <c:showLegendKey val="0"/>
              <c:showVal val="1"/>
              <c:showCatName val="0"/>
              <c:showSerName val="0"/>
              <c:showPercent val="0"/>
              <c:showBubbleSize val="0"/>
            </c:dLbl>
            <c:spPr>
              <a:ln>
                <a:solidFill>
                  <a:srgbClr val="C00000"/>
                </a:solidFill>
              </a:ln>
            </c:spPr>
            <c:txPr>
              <a:bodyPr/>
              <a:lstStyle/>
              <a:p>
                <a:pPr>
                  <a:defRPr sz="1200" b="1">
                    <a:solidFill>
                      <a:srgbClr val="C00000"/>
                    </a:solidFill>
                  </a:defRPr>
                </a:pPr>
                <a:endParaRPr lang="tr-TR"/>
              </a:p>
            </c:txPr>
            <c:dLblPos val="t"/>
            <c:showLegendKey val="0"/>
            <c:showVal val="0"/>
            <c:showCatName val="0"/>
            <c:showSerName val="0"/>
            <c:showPercent val="0"/>
            <c:showBubbleSize val="0"/>
          </c:dLbls>
          <c:val>
            <c:numRef>
              <c:f>Sheet3!$G$242:$I$242</c:f>
              <c:numCache>
                <c:formatCode>0.0</c:formatCode>
                <c:ptCount val="3"/>
                <c:pt idx="0">
                  <c:v>1.0508964999999999</c:v>
                </c:pt>
                <c:pt idx="1">
                  <c:v>1.6191314999999999</c:v>
                </c:pt>
                <c:pt idx="2">
                  <c:v>2.1898654999999998</c:v>
                </c:pt>
              </c:numCache>
            </c:numRef>
          </c:val>
          <c:smooth val="0"/>
        </c:ser>
        <c:dLbls>
          <c:showLegendKey val="0"/>
          <c:showVal val="0"/>
          <c:showCatName val="0"/>
          <c:showSerName val="0"/>
          <c:showPercent val="0"/>
          <c:showBubbleSize val="0"/>
        </c:dLbls>
        <c:marker val="1"/>
        <c:smooth val="0"/>
        <c:axId val="93654016"/>
        <c:axId val="74502656"/>
      </c:lineChart>
      <c:catAx>
        <c:axId val="93653504"/>
        <c:scaling>
          <c:orientation val="minMax"/>
        </c:scaling>
        <c:delete val="0"/>
        <c:axPos val="b"/>
        <c:numFmt formatCode="General" sourceLinked="1"/>
        <c:majorTickMark val="out"/>
        <c:minorTickMark val="none"/>
        <c:tickLblPos val="nextTo"/>
        <c:txPr>
          <a:bodyPr rot="-2700000"/>
          <a:lstStyle/>
          <a:p>
            <a:pPr>
              <a:defRPr/>
            </a:pPr>
            <a:endParaRPr lang="tr-TR"/>
          </a:p>
        </c:txPr>
        <c:crossAx val="74502080"/>
        <c:crosses val="autoZero"/>
        <c:auto val="1"/>
        <c:lblAlgn val="ctr"/>
        <c:lblOffset val="100"/>
        <c:noMultiLvlLbl val="0"/>
      </c:catAx>
      <c:valAx>
        <c:axId val="74502080"/>
        <c:scaling>
          <c:orientation val="minMax"/>
          <c:max val="3"/>
        </c:scaling>
        <c:delete val="0"/>
        <c:axPos val="l"/>
        <c:majorGridlines/>
        <c:title>
          <c:tx>
            <c:rich>
              <a:bodyPr rot="-5400000" vert="horz"/>
              <a:lstStyle/>
              <a:p>
                <a:pPr>
                  <a:defRPr b="0"/>
                </a:pPr>
                <a:r>
                  <a:rPr lang="en-US" b="0" dirty="0" smtClean="0"/>
                  <a:t>Billion people</a:t>
                </a:r>
                <a:endParaRPr lang="tr-TR" b="0" dirty="0"/>
              </a:p>
            </c:rich>
          </c:tx>
          <c:layout/>
          <c:overlay val="0"/>
        </c:title>
        <c:numFmt formatCode="0.0" sourceLinked="0"/>
        <c:majorTickMark val="out"/>
        <c:minorTickMark val="none"/>
        <c:tickLblPos val="nextTo"/>
        <c:crossAx val="93653504"/>
        <c:crosses val="autoZero"/>
        <c:crossBetween val="between"/>
      </c:valAx>
      <c:valAx>
        <c:axId val="74502656"/>
        <c:scaling>
          <c:orientation val="minMax"/>
          <c:max val="2.2999999999999998"/>
        </c:scaling>
        <c:delete val="0"/>
        <c:axPos val="r"/>
        <c:numFmt formatCode="0.0" sourceLinked="1"/>
        <c:majorTickMark val="out"/>
        <c:minorTickMark val="none"/>
        <c:tickLblPos val="nextTo"/>
        <c:spPr>
          <a:ln>
            <a:noFill/>
          </a:ln>
        </c:spPr>
        <c:txPr>
          <a:bodyPr/>
          <a:lstStyle/>
          <a:p>
            <a:pPr>
              <a:defRPr sz="100">
                <a:solidFill>
                  <a:srgbClr val="F0F8FF"/>
                </a:solidFill>
              </a:defRPr>
            </a:pPr>
            <a:endParaRPr lang="tr-TR"/>
          </a:p>
        </c:txPr>
        <c:crossAx val="93654016"/>
        <c:crosses val="max"/>
        <c:crossBetween val="between"/>
      </c:valAx>
      <c:catAx>
        <c:axId val="93654016"/>
        <c:scaling>
          <c:orientation val="minMax"/>
        </c:scaling>
        <c:delete val="1"/>
        <c:axPos val="b"/>
        <c:majorTickMark val="out"/>
        <c:minorTickMark val="none"/>
        <c:tickLblPos val="nextTo"/>
        <c:crossAx val="74502656"/>
        <c:crosses val="autoZero"/>
        <c:auto val="1"/>
        <c:lblAlgn val="ctr"/>
        <c:lblOffset val="100"/>
        <c:noMultiLvlLbl val="0"/>
      </c:catAx>
    </c:plotArea>
    <c:legend>
      <c:legendPos val="t"/>
      <c:legendEntry>
        <c:idx val="3"/>
        <c:delete val="1"/>
      </c:legendEntry>
      <c:layout/>
      <c:overlay val="0"/>
      <c:txPr>
        <a:bodyPr/>
        <a:lstStyle/>
        <a:p>
          <a:pPr>
            <a:defRPr b="0" i="0"/>
          </a:pPr>
          <a:endParaRPr lang="tr-TR"/>
        </a:p>
      </c:txPr>
    </c:legend>
    <c:plotVisOnly val="1"/>
    <c:dispBlanksAs val="gap"/>
    <c:showDLblsOverMax val="0"/>
  </c:chart>
  <c:spPr>
    <a:solidFill>
      <a:srgbClr val="F0F8FF"/>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Sheet3!$K$270</c:f>
              <c:strCache>
                <c:ptCount val="1"/>
                <c:pt idx="0">
                  <c:v>Muslim population (% of total population, 2010 est.)</c:v>
                </c:pt>
              </c:strCache>
            </c:strRef>
          </c:tx>
          <c:spPr>
            <a:solidFill>
              <a:srgbClr val="002060"/>
            </a:solidFill>
          </c:spPr>
          <c:invertIfNegative val="0"/>
          <c:cat>
            <c:strRef>
              <c:f>Sheet3!$A$271:$A$287</c:f>
              <c:strCache>
                <c:ptCount val="17"/>
                <c:pt idx="0">
                  <c:v>Belgium</c:v>
                </c:pt>
                <c:pt idx="1">
                  <c:v>Austria</c:v>
                </c:pt>
                <c:pt idx="2">
                  <c:v>Switzerland</c:v>
                </c:pt>
                <c:pt idx="3">
                  <c:v>Netherlands</c:v>
                </c:pt>
                <c:pt idx="4">
                  <c:v>Germany</c:v>
                </c:pt>
                <c:pt idx="5">
                  <c:v>Sweden</c:v>
                </c:pt>
                <c:pt idx="6">
                  <c:v>Greece</c:v>
                </c:pt>
                <c:pt idx="7">
                  <c:v>UK</c:v>
                </c:pt>
                <c:pt idx="8">
                  <c:v>Norway</c:v>
                </c:pt>
                <c:pt idx="9">
                  <c:v>Canada</c:v>
                </c:pt>
                <c:pt idx="10">
                  <c:v>Italy</c:v>
                </c:pt>
                <c:pt idx="11">
                  <c:v>Spain</c:v>
                </c:pt>
                <c:pt idx="12">
                  <c:v>Australia</c:v>
                </c:pt>
                <c:pt idx="13">
                  <c:v>Ireland</c:v>
                </c:pt>
                <c:pt idx="14">
                  <c:v>N. Zealand</c:v>
                </c:pt>
                <c:pt idx="15">
                  <c:v>Finland</c:v>
                </c:pt>
                <c:pt idx="16">
                  <c:v>US</c:v>
                </c:pt>
              </c:strCache>
            </c:strRef>
          </c:cat>
          <c:val>
            <c:numRef>
              <c:f>Sheet3!$K$271:$K$287</c:f>
              <c:numCache>
                <c:formatCode>General</c:formatCode>
                <c:ptCount val="17"/>
                <c:pt idx="0">
                  <c:v>6</c:v>
                </c:pt>
                <c:pt idx="1">
                  <c:v>5.7</c:v>
                </c:pt>
                <c:pt idx="2">
                  <c:v>5.7</c:v>
                </c:pt>
                <c:pt idx="3">
                  <c:v>5.5</c:v>
                </c:pt>
                <c:pt idx="4">
                  <c:v>5</c:v>
                </c:pt>
                <c:pt idx="5">
                  <c:v>4.9000000000000004</c:v>
                </c:pt>
                <c:pt idx="6">
                  <c:v>4.7</c:v>
                </c:pt>
                <c:pt idx="7">
                  <c:v>4.5999999999999996</c:v>
                </c:pt>
                <c:pt idx="8">
                  <c:v>3</c:v>
                </c:pt>
                <c:pt idx="9">
                  <c:v>2.8</c:v>
                </c:pt>
                <c:pt idx="10">
                  <c:v>2.6</c:v>
                </c:pt>
                <c:pt idx="11">
                  <c:v>2.2999999999999998</c:v>
                </c:pt>
                <c:pt idx="12">
                  <c:v>1.9</c:v>
                </c:pt>
                <c:pt idx="13">
                  <c:v>0.9</c:v>
                </c:pt>
                <c:pt idx="14">
                  <c:v>0.9</c:v>
                </c:pt>
                <c:pt idx="15">
                  <c:v>0.8</c:v>
                </c:pt>
                <c:pt idx="16">
                  <c:v>0.8</c:v>
                </c:pt>
              </c:numCache>
            </c:numRef>
          </c:val>
        </c:ser>
        <c:ser>
          <c:idx val="1"/>
          <c:order val="1"/>
          <c:tx>
            <c:strRef>
              <c:f>Sheet3!$N$270</c:f>
              <c:strCache>
                <c:ptCount val="1"/>
                <c:pt idx="0">
                  <c:v>Muslim population (% of total population, 2030 proj.)</c:v>
                </c:pt>
              </c:strCache>
            </c:strRef>
          </c:tx>
          <c:spPr>
            <a:solidFill>
              <a:schemeClr val="bg1">
                <a:lumMod val="65000"/>
              </a:schemeClr>
            </a:solidFill>
          </c:spPr>
          <c:invertIfNegative val="0"/>
          <c:cat>
            <c:strRef>
              <c:f>Sheet3!$A$271:$A$287</c:f>
              <c:strCache>
                <c:ptCount val="17"/>
                <c:pt idx="0">
                  <c:v>Belgium</c:v>
                </c:pt>
                <c:pt idx="1">
                  <c:v>Austria</c:v>
                </c:pt>
                <c:pt idx="2">
                  <c:v>Switzerland</c:v>
                </c:pt>
                <c:pt idx="3">
                  <c:v>Netherlands</c:v>
                </c:pt>
                <c:pt idx="4">
                  <c:v>Germany</c:v>
                </c:pt>
                <c:pt idx="5">
                  <c:v>Sweden</c:v>
                </c:pt>
                <c:pt idx="6">
                  <c:v>Greece</c:v>
                </c:pt>
                <c:pt idx="7">
                  <c:v>UK</c:v>
                </c:pt>
                <c:pt idx="8">
                  <c:v>Norway</c:v>
                </c:pt>
                <c:pt idx="9">
                  <c:v>Canada</c:v>
                </c:pt>
                <c:pt idx="10">
                  <c:v>Italy</c:v>
                </c:pt>
                <c:pt idx="11">
                  <c:v>Spain</c:v>
                </c:pt>
                <c:pt idx="12">
                  <c:v>Australia</c:v>
                </c:pt>
                <c:pt idx="13">
                  <c:v>Ireland</c:v>
                </c:pt>
                <c:pt idx="14">
                  <c:v>N. Zealand</c:v>
                </c:pt>
                <c:pt idx="15">
                  <c:v>Finland</c:v>
                </c:pt>
                <c:pt idx="16">
                  <c:v>US</c:v>
                </c:pt>
              </c:strCache>
            </c:strRef>
          </c:cat>
          <c:val>
            <c:numRef>
              <c:f>Sheet3!$N$271:$N$287</c:f>
              <c:numCache>
                <c:formatCode>General</c:formatCode>
                <c:ptCount val="17"/>
                <c:pt idx="0">
                  <c:v>10.199999999999999</c:v>
                </c:pt>
                <c:pt idx="1">
                  <c:v>9.3000000000000007</c:v>
                </c:pt>
                <c:pt idx="2">
                  <c:v>8.1</c:v>
                </c:pt>
                <c:pt idx="3">
                  <c:v>7.8</c:v>
                </c:pt>
                <c:pt idx="4">
                  <c:v>7.1</c:v>
                </c:pt>
                <c:pt idx="5">
                  <c:v>9.9</c:v>
                </c:pt>
                <c:pt idx="6">
                  <c:v>6.9</c:v>
                </c:pt>
                <c:pt idx="7">
                  <c:v>8.1999999999999993</c:v>
                </c:pt>
                <c:pt idx="8">
                  <c:v>6.5</c:v>
                </c:pt>
                <c:pt idx="9">
                  <c:v>6.6</c:v>
                </c:pt>
                <c:pt idx="10">
                  <c:v>5.4</c:v>
                </c:pt>
                <c:pt idx="11">
                  <c:v>3.7</c:v>
                </c:pt>
                <c:pt idx="12">
                  <c:v>2.8</c:v>
                </c:pt>
                <c:pt idx="13">
                  <c:v>2.2000000000000002</c:v>
                </c:pt>
                <c:pt idx="14">
                  <c:v>2</c:v>
                </c:pt>
                <c:pt idx="15">
                  <c:v>1.9</c:v>
                </c:pt>
                <c:pt idx="16">
                  <c:v>1.7</c:v>
                </c:pt>
              </c:numCache>
            </c:numRef>
          </c:val>
        </c:ser>
        <c:dLbls>
          <c:showLegendKey val="0"/>
          <c:showVal val="0"/>
          <c:showCatName val="0"/>
          <c:showSerName val="0"/>
          <c:showPercent val="0"/>
          <c:showBubbleSize val="0"/>
        </c:dLbls>
        <c:gapWidth val="50"/>
        <c:axId val="93652992"/>
        <c:axId val="74504384"/>
      </c:barChart>
      <c:catAx>
        <c:axId val="93652992"/>
        <c:scaling>
          <c:orientation val="minMax"/>
        </c:scaling>
        <c:delete val="0"/>
        <c:axPos val="b"/>
        <c:majorTickMark val="out"/>
        <c:minorTickMark val="none"/>
        <c:tickLblPos val="nextTo"/>
        <c:crossAx val="74504384"/>
        <c:crosses val="autoZero"/>
        <c:auto val="1"/>
        <c:lblAlgn val="ctr"/>
        <c:lblOffset val="100"/>
        <c:noMultiLvlLbl val="0"/>
      </c:catAx>
      <c:valAx>
        <c:axId val="74504384"/>
        <c:scaling>
          <c:orientation val="minMax"/>
        </c:scaling>
        <c:delete val="0"/>
        <c:axPos val="l"/>
        <c:majorGridlines/>
        <c:title>
          <c:tx>
            <c:rich>
              <a:bodyPr rot="-5400000" vert="horz"/>
              <a:lstStyle/>
              <a:p>
                <a:pPr>
                  <a:defRPr b="0"/>
                </a:pPr>
                <a:r>
                  <a:rPr lang="en-US" b="0"/>
                  <a:t>%</a:t>
                </a:r>
              </a:p>
            </c:rich>
          </c:tx>
          <c:layout/>
          <c:overlay val="0"/>
        </c:title>
        <c:numFmt formatCode="General" sourceLinked="1"/>
        <c:majorTickMark val="out"/>
        <c:minorTickMark val="none"/>
        <c:tickLblPos val="nextTo"/>
        <c:crossAx val="93652992"/>
        <c:crosses val="autoZero"/>
        <c:crossBetween val="between"/>
      </c:valAx>
    </c:plotArea>
    <c:legend>
      <c:legendPos val="t"/>
      <c:layout/>
      <c:overlay val="0"/>
    </c:legend>
    <c:plotVisOnly val="1"/>
    <c:dispBlanksAs val="gap"/>
    <c:showDLblsOverMax val="0"/>
  </c:chart>
  <c:spPr>
    <a:solidFill>
      <a:srgbClr val="F0F8FF"/>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8"/>
          <c:order val="0"/>
          <c:tx>
            <c:strRef>
              <c:f>CLMAT_Ann!$U$40</c:f>
              <c:strCache>
                <c:ptCount val="1"/>
                <c:pt idx="0">
                  <c:v>Murabaha (27.6%)</c:v>
                </c:pt>
              </c:strCache>
            </c:strRef>
          </c:tx>
          <c:spPr>
            <a:solidFill>
              <a:srgbClr val="C00000"/>
            </a:solidFill>
          </c:spPr>
          <c:invertIfNegative val="0"/>
          <c:cat>
            <c:numRef>
              <c:f>CLMAT_Ann!$A$22:$A$38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CLMAT_Ann!$U$22:$U$37</c:f>
              <c:numCache>
                <c:formatCode>0.0</c:formatCode>
                <c:ptCount val="16"/>
                <c:pt idx="0">
                  <c:v>0</c:v>
                </c:pt>
                <c:pt idx="1">
                  <c:v>1.0664</c:v>
                </c:pt>
                <c:pt idx="2">
                  <c:v>0</c:v>
                </c:pt>
                <c:pt idx="3">
                  <c:v>0.22210000000000002</c:v>
                </c:pt>
                <c:pt idx="4">
                  <c:v>0</c:v>
                </c:pt>
                <c:pt idx="5">
                  <c:v>0.47739999999999999</c:v>
                </c:pt>
                <c:pt idx="6">
                  <c:v>0.1346</c:v>
                </c:pt>
                <c:pt idx="7">
                  <c:v>0.61430000000000007</c:v>
                </c:pt>
                <c:pt idx="8">
                  <c:v>0.71489999999999998</c:v>
                </c:pt>
                <c:pt idx="9">
                  <c:v>0.87930000000000019</c:v>
                </c:pt>
                <c:pt idx="10">
                  <c:v>1.8061</c:v>
                </c:pt>
                <c:pt idx="11">
                  <c:v>0.7226999999999999</c:v>
                </c:pt>
                <c:pt idx="12">
                  <c:v>0.94799999999999984</c:v>
                </c:pt>
                <c:pt idx="13">
                  <c:v>7.9943</c:v>
                </c:pt>
                <c:pt idx="14">
                  <c:v>25.681900000000024</c:v>
                </c:pt>
                <c:pt idx="15">
                  <c:v>38.153100000000009</c:v>
                </c:pt>
              </c:numCache>
            </c:numRef>
          </c:val>
        </c:ser>
        <c:ser>
          <c:idx val="16"/>
          <c:order val="1"/>
          <c:tx>
            <c:strRef>
              <c:f>CLMAT_Ann!$J$40</c:f>
              <c:strCache>
                <c:ptCount val="1"/>
                <c:pt idx="0">
                  <c:v>Ijarah (24.7%)</c:v>
                </c:pt>
              </c:strCache>
            </c:strRef>
          </c:tx>
          <c:spPr>
            <a:solidFill>
              <a:schemeClr val="accent4">
                <a:lumMod val="60000"/>
                <a:lumOff val="40000"/>
              </a:schemeClr>
            </a:solidFill>
          </c:spPr>
          <c:invertIfNegative val="0"/>
          <c:cat>
            <c:numRef>
              <c:f>CLMAT_Ann!$A$22:$A$38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CLMAT_Ann!$J$22:$J$37</c:f>
              <c:numCache>
                <c:formatCode>0.0</c:formatCode>
                <c:ptCount val="16"/>
                <c:pt idx="0">
                  <c:v>0</c:v>
                </c:pt>
                <c:pt idx="1">
                  <c:v>0</c:v>
                </c:pt>
                <c:pt idx="2">
                  <c:v>0</c:v>
                </c:pt>
                <c:pt idx="3">
                  <c:v>0</c:v>
                </c:pt>
                <c:pt idx="4">
                  <c:v>0</c:v>
                </c:pt>
                <c:pt idx="5">
                  <c:v>0.25</c:v>
                </c:pt>
                <c:pt idx="6">
                  <c:v>0.8</c:v>
                </c:pt>
                <c:pt idx="7">
                  <c:v>1.6017999999999999</c:v>
                </c:pt>
                <c:pt idx="8">
                  <c:v>2.1480999999999999</c:v>
                </c:pt>
                <c:pt idx="9">
                  <c:v>2.4249999999999998</c:v>
                </c:pt>
                <c:pt idx="10">
                  <c:v>5.9127999999999989</c:v>
                </c:pt>
                <c:pt idx="11">
                  <c:v>7.9566999999999979</c:v>
                </c:pt>
                <c:pt idx="12">
                  <c:v>7.4695000000000009</c:v>
                </c:pt>
                <c:pt idx="13">
                  <c:v>10.585799999999992</c:v>
                </c:pt>
                <c:pt idx="14">
                  <c:v>12.040699999999999</c:v>
                </c:pt>
                <c:pt idx="15">
                  <c:v>21.4239</c:v>
                </c:pt>
              </c:numCache>
            </c:numRef>
          </c:val>
        </c:ser>
        <c:ser>
          <c:idx val="11"/>
          <c:order val="2"/>
          <c:tx>
            <c:strRef>
              <c:f>CLMAT_Ann!$X$40</c:f>
              <c:strCache>
                <c:ptCount val="1"/>
                <c:pt idx="0">
                  <c:v>Musharaka (17.7%)</c:v>
                </c:pt>
              </c:strCache>
            </c:strRef>
          </c:tx>
          <c:spPr>
            <a:solidFill>
              <a:srgbClr val="00B0F0"/>
            </a:solidFill>
          </c:spPr>
          <c:invertIfNegative val="0"/>
          <c:cat>
            <c:numRef>
              <c:f>CLMAT_Ann!$A$22:$A$38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CLMAT_Ann!$X$22:$X$37</c:f>
              <c:numCache>
                <c:formatCode>0.0</c:formatCode>
                <c:ptCount val="16"/>
                <c:pt idx="0">
                  <c:v>0</c:v>
                </c:pt>
                <c:pt idx="1">
                  <c:v>0</c:v>
                </c:pt>
                <c:pt idx="2">
                  <c:v>0</c:v>
                </c:pt>
                <c:pt idx="3">
                  <c:v>0</c:v>
                </c:pt>
                <c:pt idx="4">
                  <c:v>0</c:v>
                </c:pt>
                <c:pt idx="5">
                  <c:v>0</c:v>
                </c:pt>
                <c:pt idx="6">
                  <c:v>1.3246</c:v>
                </c:pt>
                <c:pt idx="7">
                  <c:v>0</c:v>
                </c:pt>
                <c:pt idx="8">
                  <c:v>0</c:v>
                </c:pt>
                <c:pt idx="9">
                  <c:v>2.5623</c:v>
                </c:pt>
                <c:pt idx="10">
                  <c:v>9.7100000000000009</c:v>
                </c:pt>
                <c:pt idx="11">
                  <c:v>13.469999999999995</c:v>
                </c:pt>
                <c:pt idx="12">
                  <c:v>3.0679999999999996</c:v>
                </c:pt>
                <c:pt idx="13">
                  <c:v>2.8865999999999996</c:v>
                </c:pt>
                <c:pt idx="14">
                  <c:v>2.7285000000000017</c:v>
                </c:pt>
                <c:pt idx="15">
                  <c:v>6.3770999999999951</c:v>
                </c:pt>
              </c:numCache>
            </c:numRef>
          </c:val>
        </c:ser>
        <c:ser>
          <c:idx val="10"/>
          <c:order val="3"/>
          <c:tx>
            <c:strRef>
              <c:f>CLMAT_Ann!$G$40</c:f>
              <c:strCache>
                <c:ptCount val="1"/>
                <c:pt idx="0">
                  <c:v>Bai Bithaman Ajil (14.1%)</c:v>
                </c:pt>
              </c:strCache>
            </c:strRef>
          </c:tx>
          <c:spPr>
            <a:solidFill>
              <a:schemeClr val="accent6">
                <a:lumMod val="50000"/>
              </a:schemeClr>
            </a:solidFill>
          </c:spPr>
          <c:invertIfNegative val="0"/>
          <c:cat>
            <c:numRef>
              <c:f>CLMAT_Ann!$A$22:$A$38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CLMAT_Ann!$G$22:$G$37</c:f>
              <c:numCache>
                <c:formatCode>0.0</c:formatCode>
                <c:ptCount val="16"/>
                <c:pt idx="0">
                  <c:v>0.70029999999999992</c:v>
                </c:pt>
                <c:pt idx="1">
                  <c:v>0</c:v>
                </c:pt>
                <c:pt idx="2">
                  <c:v>0</c:v>
                </c:pt>
                <c:pt idx="3">
                  <c:v>0</c:v>
                </c:pt>
                <c:pt idx="4">
                  <c:v>1.0142999999999995</c:v>
                </c:pt>
                <c:pt idx="5">
                  <c:v>1.0534999999999999</c:v>
                </c:pt>
                <c:pt idx="6">
                  <c:v>0.81280000000000008</c:v>
                </c:pt>
                <c:pt idx="7">
                  <c:v>1.1124999999999998</c:v>
                </c:pt>
                <c:pt idx="8">
                  <c:v>1.7676999999999996</c:v>
                </c:pt>
                <c:pt idx="9">
                  <c:v>3.2442000000000002</c:v>
                </c:pt>
                <c:pt idx="10">
                  <c:v>2.6201000000000003</c:v>
                </c:pt>
                <c:pt idx="11">
                  <c:v>2.4433999999999982</c:v>
                </c:pt>
                <c:pt idx="12">
                  <c:v>3.4790999999999999</c:v>
                </c:pt>
                <c:pt idx="13">
                  <c:v>7.6725000000000003</c:v>
                </c:pt>
                <c:pt idx="14">
                  <c:v>5.7815000000000003</c:v>
                </c:pt>
                <c:pt idx="15">
                  <c:v>9.5937000000000001</c:v>
                </c:pt>
              </c:numCache>
            </c:numRef>
          </c:val>
        </c:ser>
        <c:ser>
          <c:idx val="0"/>
          <c:order val="4"/>
          <c:tx>
            <c:strRef>
              <c:f>CLMAT_Ann!$S$40</c:f>
              <c:strCache>
                <c:ptCount val="1"/>
                <c:pt idx="0">
                  <c:v>Modarabah (4.0%)</c:v>
                </c:pt>
              </c:strCache>
            </c:strRef>
          </c:tx>
          <c:spPr>
            <a:solidFill>
              <a:srgbClr val="7030A0"/>
            </a:solidFill>
          </c:spPr>
          <c:invertIfNegative val="0"/>
          <c:cat>
            <c:numRef>
              <c:f>CLMAT_Ann!$A$22:$A$38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CLMAT_Ann!$S$22:$S$37</c:f>
              <c:numCache>
                <c:formatCode>0.0</c:formatCode>
                <c:ptCount val="16"/>
                <c:pt idx="0">
                  <c:v>5.4100000000000002E-2</c:v>
                </c:pt>
                <c:pt idx="1">
                  <c:v>0</c:v>
                </c:pt>
                <c:pt idx="2">
                  <c:v>0</c:v>
                </c:pt>
                <c:pt idx="3">
                  <c:v>0</c:v>
                </c:pt>
                <c:pt idx="4">
                  <c:v>0</c:v>
                </c:pt>
                <c:pt idx="5">
                  <c:v>0</c:v>
                </c:pt>
                <c:pt idx="6">
                  <c:v>1.9100000000000002E-2</c:v>
                </c:pt>
                <c:pt idx="7">
                  <c:v>0.1147</c:v>
                </c:pt>
                <c:pt idx="8">
                  <c:v>1.3599999999999999E-2</c:v>
                </c:pt>
                <c:pt idx="9">
                  <c:v>1.11E-2</c:v>
                </c:pt>
                <c:pt idx="10">
                  <c:v>0.59050000000000002</c:v>
                </c:pt>
                <c:pt idx="11">
                  <c:v>7.274</c:v>
                </c:pt>
                <c:pt idx="12">
                  <c:v>2.3597000000000001</c:v>
                </c:pt>
                <c:pt idx="13">
                  <c:v>0.1933</c:v>
                </c:pt>
                <c:pt idx="14">
                  <c:v>4.1400000000000006E-2</c:v>
                </c:pt>
                <c:pt idx="15">
                  <c:v>1.1327</c:v>
                </c:pt>
              </c:numCache>
            </c:numRef>
          </c:val>
        </c:ser>
        <c:ser>
          <c:idx val="3"/>
          <c:order val="5"/>
          <c:tx>
            <c:strRef>
              <c:f>CLMAT_Ann!$E$40</c:f>
              <c:strCache>
                <c:ptCount val="1"/>
                <c:pt idx="0">
                  <c:v>Al-Istithmar (2.8%)</c:v>
                </c:pt>
              </c:strCache>
            </c:strRef>
          </c:tx>
          <c:spPr>
            <a:solidFill>
              <a:srgbClr val="FFC000"/>
            </a:solidFill>
          </c:spPr>
          <c:invertIfNegative val="0"/>
          <c:cat>
            <c:numRef>
              <c:f>CLMAT_Ann!$A$22:$A$38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CLMAT_Ann!$E$22:$E$37</c:f>
              <c:numCache>
                <c:formatCode>0.0</c:formatCode>
                <c:ptCount val="16"/>
                <c:pt idx="0">
                  <c:v>0</c:v>
                </c:pt>
                <c:pt idx="1">
                  <c:v>0</c:v>
                </c:pt>
                <c:pt idx="2">
                  <c:v>0</c:v>
                </c:pt>
                <c:pt idx="3">
                  <c:v>0</c:v>
                </c:pt>
                <c:pt idx="4">
                  <c:v>0</c:v>
                </c:pt>
                <c:pt idx="5">
                  <c:v>0</c:v>
                </c:pt>
                <c:pt idx="6">
                  <c:v>0</c:v>
                </c:pt>
                <c:pt idx="7">
                  <c:v>0</c:v>
                </c:pt>
                <c:pt idx="8">
                  <c:v>0</c:v>
                </c:pt>
                <c:pt idx="9">
                  <c:v>0</c:v>
                </c:pt>
                <c:pt idx="10">
                  <c:v>0.79989999999999994</c:v>
                </c:pt>
                <c:pt idx="11">
                  <c:v>2.1330999999999998</c:v>
                </c:pt>
                <c:pt idx="12">
                  <c:v>1.3999000000000001</c:v>
                </c:pt>
                <c:pt idx="13">
                  <c:v>1.8665</c:v>
                </c:pt>
                <c:pt idx="14">
                  <c:v>1.8665</c:v>
                </c:pt>
                <c:pt idx="15">
                  <c:v>0.16490000000000002</c:v>
                </c:pt>
              </c:numCache>
            </c:numRef>
          </c:val>
        </c:ser>
        <c:ser>
          <c:idx val="9"/>
          <c:order val="6"/>
          <c:tx>
            <c:strRef>
              <c:f>CLMAT_Ann!$P$40</c:f>
              <c:strCache>
                <c:ptCount val="1"/>
                <c:pt idx="0">
                  <c:v>Istisnaa (2.0%)</c:v>
                </c:pt>
              </c:strCache>
            </c:strRef>
          </c:tx>
          <c:spPr>
            <a:solidFill>
              <a:srgbClr val="002060"/>
            </a:solidFill>
          </c:spPr>
          <c:invertIfNegative val="0"/>
          <c:cat>
            <c:numRef>
              <c:f>CLMAT_Ann!$A$22:$A$38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CLMAT_Ann!$P$22:$P$37</c:f>
              <c:numCache>
                <c:formatCode>0.0</c:formatCode>
                <c:ptCount val="16"/>
                <c:pt idx="0">
                  <c:v>0</c:v>
                </c:pt>
                <c:pt idx="1">
                  <c:v>0</c:v>
                </c:pt>
                <c:pt idx="2">
                  <c:v>0</c:v>
                </c:pt>
                <c:pt idx="3">
                  <c:v>0</c:v>
                </c:pt>
                <c:pt idx="4">
                  <c:v>0</c:v>
                </c:pt>
                <c:pt idx="5">
                  <c:v>0.72040000000000004</c:v>
                </c:pt>
                <c:pt idx="6">
                  <c:v>0</c:v>
                </c:pt>
                <c:pt idx="7">
                  <c:v>1.7729999999999999</c:v>
                </c:pt>
                <c:pt idx="8">
                  <c:v>0.121</c:v>
                </c:pt>
                <c:pt idx="9">
                  <c:v>1.5566000000000002</c:v>
                </c:pt>
                <c:pt idx="10">
                  <c:v>0.50039999999999996</c:v>
                </c:pt>
                <c:pt idx="11">
                  <c:v>0.48320000000000002</c:v>
                </c:pt>
                <c:pt idx="12">
                  <c:v>0.63179999999999992</c:v>
                </c:pt>
                <c:pt idx="13">
                  <c:v>3.2000000000000001E-2</c:v>
                </c:pt>
                <c:pt idx="14">
                  <c:v>0</c:v>
                </c:pt>
                <c:pt idx="15">
                  <c:v>1.83E-2</c:v>
                </c:pt>
              </c:numCache>
            </c:numRef>
          </c:val>
        </c:ser>
        <c:ser>
          <c:idx val="1"/>
          <c:order val="7"/>
          <c:tx>
            <c:strRef>
              <c:f>CLMAT_Ann!$AB$40</c:f>
              <c:strCache>
                <c:ptCount val="1"/>
                <c:pt idx="0">
                  <c:v>Others (5.1%)</c:v>
                </c:pt>
              </c:strCache>
            </c:strRef>
          </c:tx>
          <c:spPr>
            <a:solidFill>
              <a:srgbClr val="FF9900"/>
            </a:solidFill>
          </c:spPr>
          <c:invertIfNegative val="0"/>
          <c:cat>
            <c:numRef>
              <c:f>CLMAT_Ann!$A$22:$A$38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CLMAT_Ann!$AB$22:$AB$37</c:f>
              <c:numCache>
                <c:formatCode>0.0</c:formatCode>
                <c:ptCount val="16"/>
                <c:pt idx="0">
                  <c:v>0</c:v>
                </c:pt>
                <c:pt idx="1">
                  <c:v>0</c:v>
                </c:pt>
                <c:pt idx="2">
                  <c:v>0</c:v>
                </c:pt>
                <c:pt idx="3">
                  <c:v>0</c:v>
                </c:pt>
                <c:pt idx="4">
                  <c:v>0</c:v>
                </c:pt>
                <c:pt idx="5">
                  <c:v>0.17499999999999999</c:v>
                </c:pt>
                <c:pt idx="6">
                  <c:v>0.3</c:v>
                </c:pt>
                <c:pt idx="7">
                  <c:v>0.3</c:v>
                </c:pt>
                <c:pt idx="8">
                  <c:v>0.33860000000000001</c:v>
                </c:pt>
                <c:pt idx="9">
                  <c:v>0.89870000000000005</c:v>
                </c:pt>
                <c:pt idx="10">
                  <c:v>0.79329999999999989</c:v>
                </c:pt>
                <c:pt idx="11">
                  <c:v>3.2081999999999997</c:v>
                </c:pt>
                <c:pt idx="12">
                  <c:v>0.83889999999999998</c:v>
                </c:pt>
                <c:pt idx="13">
                  <c:v>2.1025</c:v>
                </c:pt>
                <c:pt idx="14">
                  <c:v>2.1414999999999997</c:v>
                </c:pt>
                <c:pt idx="15">
                  <c:v>3.5005000000000002</c:v>
                </c:pt>
              </c:numCache>
            </c:numRef>
          </c:val>
        </c:ser>
        <c:dLbls>
          <c:showLegendKey val="0"/>
          <c:showVal val="0"/>
          <c:showCatName val="0"/>
          <c:showSerName val="0"/>
          <c:showPercent val="0"/>
          <c:showBubbleSize val="0"/>
        </c:dLbls>
        <c:gapWidth val="50"/>
        <c:overlap val="100"/>
        <c:axId val="94069248"/>
        <c:axId val="94020160"/>
      </c:barChart>
      <c:catAx>
        <c:axId val="94069248"/>
        <c:scaling>
          <c:orientation val="minMax"/>
        </c:scaling>
        <c:delete val="0"/>
        <c:axPos val="b"/>
        <c:numFmt formatCode="General" sourceLinked="1"/>
        <c:majorTickMark val="out"/>
        <c:minorTickMark val="none"/>
        <c:tickLblPos val="nextTo"/>
        <c:spPr>
          <a:ln>
            <a:solidFill>
              <a:schemeClr val="tx1"/>
            </a:solidFill>
          </a:ln>
        </c:spPr>
        <c:txPr>
          <a:bodyPr rot="-2700000"/>
          <a:lstStyle/>
          <a:p>
            <a:pPr>
              <a:defRPr sz="700"/>
            </a:pPr>
            <a:endParaRPr lang="tr-TR"/>
          </a:p>
        </c:txPr>
        <c:crossAx val="94020160"/>
        <c:crosses val="autoZero"/>
        <c:auto val="1"/>
        <c:lblAlgn val="ctr"/>
        <c:lblOffset val="100"/>
        <c:noMultiLvlLbl val="0"/>
      </c:catAx>
      <c:valAx>
        <c:axId val="94020160"/>
        <c:scaling>
          <c:orientation val="minMax"/>
        </c:scaling>
        <c:delete val="0"/>
        <c:axPos val="l"/>
        <c:majorGridlines>
          <c:spPr>
            <a:ln>
              <a:solidFill>
                <a:schemeClr val="bg1">
                  <a:lumMod val="75000"/>
                </a:schemeClr>
              </a:solidFill>
              <a:prstDash val="sysDash"/>
            </a:ln>
          </c:spPr>
        </c:majorGridlines>
        <c:title>
          <c:tx>
            <c:rich>
              <a:bodyPr rot="-5400000" vert="horz"/>
              <a:lstStyle/>
              <a:p>
                <a:pPr>
                  <a:defRPr sz="700" b="0"/>
                </a:pPr>
                <a:r>
                  <a:rPr lang="en-US" sz="700" b="0"/>
                  <a:t>US$ billion</a:t>
                </a:r>
              </a:p>
            </c:rich>
          </c:tx>
          <c:layout/>
          <c:overlay val="0"/>
        </c:title>
        <c:numFmt formatCode="#,##0" sourceLinked="0"/>
        <c:majorTickMark val="out"/>
        <c:minorTickMark val="none"/>
        <c:tickLblPos val="nextTo"/>
        <c:spPr>
          <a:ln>
            <a:noFill/>
          </a:ln>
        </c:spPr>
        <c:txPr>
          <a:bodyPr/>
          <a:lstStyle/>
          <a:p>
            <a:pPr>
              <a:defRPr sz="700"/>
            </a:pPr>
            <a:endParaRPr lang="tr-TR"/>
          </a:p>
        </c:txPr>
        <c:crossAx val="94069248"/>
        <c:crosses val="autoZero"/>
        <c:crossBetween val="between"/>
      </c:valAx>
    </c:plotArea>
    <c:legend>
      <c:legendPos val="l"/>
      <c:layout>
        <c:manualLayout>
          <c:xMode val="edge"/>
          <c:yMode val="edge"/>
          <c:x val="0.12242662037037035"/>
          <c:y val="4.4027699604131672E-2"/>
          <c:w val="0.26507833298880601"/>
          <c:h val="0.3287311337157573"/>
        </c:manualLayout>
      </c:layout>
      <c:overlay val="1"/>
      <c:txPr>
        <a:bodyPr/>
        <a:lstStyle/>
        <a:p>
          <a:pPr>
            <a:defRPr sz="700"/>
          </a:pPr>
          <a:endParaRPr lang="tr-TR"/>
        </a:p>
      </c:txPr>
    </c:legend>
    <c:plotVisOnly val="1"/>
    <c:dispBlanksAs val="gap"/>
    <c:showDLblsOverMax val="0"/>
  </c:chart>
  <c:spPr>
    <a:solidFill>
      <a:srgbClr val="F0F8FF"/>
    </a:solid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8"/>
          <c:order val="0"/>
          <c:tx>
            <c:strRef>
              <c:f>CLMAT_Ann_EAP!$K$20</c:f>
              <c:strCache>
                <c:ptCount val="1"/>
                <c:pt idx="0">
                  <c:v>Malaysia (65.6%)</c:v>
                </c:pt>
              </c:strCache>
            </c:strRef>
          </c:tx>
          <c:spPr>
            <a:solidFill>
              <a:srgbClr val="00B0F0"/>
            </a:solidFill>
          </c:spPr>
          <c:invertIfNegative val="0"/>
          <c:cat>
            <c:numRef>
              <c:f>CLMAT_Ann_EAP!$A$2:$A$18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CLMAT_Ann_EAP!$K$2:$K$17</c:f>
              <c:numCache>
                <c:formatCode>0.0</c:formatCode>
                <c:ptCount val="16"/>
                <c:pt idx="0">
                  <c:v>0.75439999999999996</c:v>
                </c:pt>
                <c:pt idx="1">
                  <c:v>1.0664</c:v>
                </c:pt>
                <c:pt idx="2">
                  <c:v>0</c:v>
                </c:pt>
                <c:pt idx="3">
                  <c:v>0.22210000000000002</c:v>
                </c:pt>
                <c:pt idx="4">
                  <c:v>1.0142999999999995</c:v>
                </c:pt>
                <c:pt idx="5">
                  <c:v>2.4013000000000004</c:v>
                </c:pt>
                <c:pt idx="6">
                  <c:v>2.8719999999999999</c:v>
                </c:pt>
                <c:pt idx="7">
                  <c:v>3.4998000000000005</c:v>
                </c:pt>
                <c:pt idx="8">
                  <c:v>2.9664999999999986</c:v>
                </c:pt>
                <c:pt idx="9">
                  <c:v>7.6924999999999981</c:v>
                </c:pt>
                <c:pt idx="10">
                  <c:v>10.189699999999991</c:v>
                </c:pt>
                <c:pt idx="11">
                  <c:v>17.874300000000009</c:v>
                </c:pt>
                <c:pt idx="12">
                  <c:v>10.418400000000004</c:v>
                </c:pt>
                <c:pt idx="13">
                  <c:v>21.694800000000004</c:v>
                </c:pt>
                <c:pt idx="14">
                  <c:v>40.366800000000033</c:v>
                </c:pt>
                <c:pt idx="15">
                  <c:v>58.090400000000066</c:v>
                </c:pt>
              </c:numCache>
            </c:numRef>
          </c:val>
        </c:ser>
        <c:ser>
          <c:idx val="16"/>
          <c:order val="1"/>
          <c:tx>
            <c:strRef>
              <c:f>CLMAT_Ann_EAP!$S$20</c:f>
              <c:strCache>
                <c:ptCount val="1"/>
                <c:pt idx="0">
                  <c:v>UAE (12.2%)</c:v>
                </c:pt>
              </c:strCache>
            </c:strRef>
          </c:tx>
          <c:invertIfNegative val="0"/>
          <c:cat>
            <c:numRef>
              <c:f>CLMAT_Ann_EAP!$A$2:$A$18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CLMAT_Ann_EAP!$S$2:$S$17</c:f>
              <c:numCache>
                <c:formatCode>0.0</c:formatCode>
                <c:ptCount val="16"/>
                <c:pt idx="0">
                  <c:v>0</c:v>
                </c:pt>
                <c:pt idx="1">
                  <c:v>0</c:v>
                </c:pt>
                <c:pt idx="2">
                  <c:v>0</c:v>
                </c:pt>
                <c:pt idx="3">
                  <c:v>0</c:v>
                </c:pt>
                <c:pt idx="4">
                  <c:v>0</c:v>
                </c:pt>
                <c:pt idx="5">
                  <c:v>0</c:v>
                </c:pt>
                <c:pt idx="6">
                  <c:v>0</c:v>
                </c:pt>
                <c:pt idx="7">
                  <c:v>0</c:v>
                </c:pt>
                <c:pt idx="8">
                  <c:v>1.165</c:v>
                </c:pt>
                <c:pt idx="9">
                  <c:v>0.95</c:v>
                </c:pt>
                <c:pt idx="10">
                  <c:v>8.7550000000000008</c:v>
                </c:pt>
                <c:pt idx="11">
                  <c:v>10.807499999999999</c:v>
                </c:pt>
                <c:pt idx="12">
                  <c:v>5.3</c:v>
                </c:pt>
                <c:pt idx="13">
                  <c:v>3.3306</c:v>
                </c:pt>
                <c:pt idx="14">
                  <c:v>1.0684</c:v>
                </c:pt>
                <c:pt idx="15">
                  <c:v>4.0845000000000002</c:v>
                </c:pt>
              </c:numCache>
            </c:numRef>
          </c:val>
        </c:ser>
        <c:ser>
          <c:idx val="11"/>
          <c:order val="2"/>
          <c:tx>
            <c:strRef>
              <c:f>CLMAT_Ann_EAP!$N$20</c:f>
              <c:strCache>
                <c:ptCount val="1"/>
                <c:pt idx="0">
                  <c:v>Saudi Arabia (6.2%)</c:v>
                </c:pt>
              </c:strCache>
            </c:strRef>
          </c:tx>
          <c:spPr>
            <a:solidFill>
              <a:srgbClr val="00B050"/>
            </a:solidFill>
          </c:spPr>
          <c:invertIfNegative val="0"/>
          <c:cat>
            <c:numRef>
              <c:f>CLMAT_Ann_EAP!$A$2:$A$18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CLMAT_Ann_EAP!$N$2:$N$17</c:f>
              <c:numCache>
                <c:formatCode>0.0</c:formatCode>
                <c:ptCount val="16"/>
                <c:pt idx="0">
                  <c:v>0</c:v>
                </c:pt>
                <c:pt idx="1">
                  <c:v>0</c:v>
                </c:pt>
                <c:pt idx="2">
                  <c:v>0</c:v>
                </c:pt>
                <c:pt idx="3">
                  <c:v>0</c:v>
                </c:pt>
                <c:pt idx="4">
                  <c:v>0</c:v>
                </c:pt>
                <c:pt idx="5">
                  <c:v>0</c:v>
                </c:pt>
                <c:pt idx="6">
                  <c:v>0</c:v>
                </c:pt>
                <c:pt idx="7">
                  <c:v>0.4</c:v>
                </c:pt>
                <c:pt idx="8">
                  <c:v>2.6100000000000002E-2</c:v>
                </c:pt>
                <c:pt idx="9">
                  <c:v>0.5</c:v>
                </c:pt>
                <c:pt idx="10">
                  <c:v>0.81789999999999996</c:v>
                </c:pt>
                <c:pt idx="11">
                  <c:v>5.7163000000000004</c:v>
                </c:pt>
                <c:pt idx="12">
                  <c:v>1.8732</c:v>
                </c:pt>
                <c:pt idx="13">
                  <c:v>3.1098000000000003</c:v>
                </c:pt>
                <c:pt idx="14">
                  <c:v>3.0031999999999996</c:v>
                </c:pt>
                <c:pt idx="15">
                  <c:v>2.7631999999999999</c:v>
                </c:pt>
              </c:numCache>
            </c:numRef>
          </c:val>
        </c:ser>
        <c:ser>
          <c:idx val="10"/>
          <c:order val="3"/>
          <c:tx>
            <c:strRef>
              <c:f>CLMAT_Ann_EAP!$M$20</c:f>
              <c:strCache>
                <c:ptCount val="1"/>
                <c:pt idx="0">
                  <c:v>Qatar (4.4%)</c:v>
                </c:pt>
              </c:strCache>
            </c:strRef>
          </c:tx>
          <c:spPr>
            <a:solidFill>
              <a:schemeClr val="accent6">
                <a:lumMod val="75000"/>
              </a:schemeClr>
            </a:solidFill>
          </c:spPr>
          <c:invertIfNegative val="0"/>
          <c:cat>
            <c:numRef>
              <c:f>CLMAT_Ann_EAP!$A$2:$A$18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CLMAT_Ann_EAP!$M$2:$M$17</c:f>
              <c:numCache>
                <c:formatCode>0.0</c:formatCode>
                <c:ptCount val="16"/>
                <c:pt idx="0">
                  <c:v>0</c:v>
                </c:pt>
                <c:pt idx="1">
                  <c:v>0</c:v>
                </c:pt>
                <c:pt idx="2">
                  <c:v>0</c:v>
                </c:pt>
                <c:pt idx="3">
                  <c:v>0</c:v>
                </c:pt>
                <c:pt idx="4">
                  <c:v>0</c:v>
                </c:pt>
                <c:pt idx="5">
                  <c:v>0</c:v>
                </c:pt>
                <c:pt idx="6">
                  <c:v>0</c:v>
                </c:pt>
                <c:pt idx="7">
                  <c:v>0.7</c:v>
                </c:pt>
                <c:pt idx="8">
                  <c:v>0</c:v>
                </c:pt>
                <c:pt idx="9">
                  <c:v>0</c:v>
                </c:pt>
                <c:pt idx="10">
                  <c:v>0.27</c:v>
                </c:pt>
                <c:pt idx="11">
                  <c:v>0.3</c:v>
                </c:pt>
                <c:pt idx="12">
                  <c:v>0.30080000000000001</c:v>
                </c:pt>
                <c:pt idx="13">
                  <c:v>0</c:v>
                </c:pt>
                <c:pt idx="14">
                  <c:v>2.1229</c:v>
                </c:pt>
                <c:pt idx="15">
                  <c:v>9.2759999999999998</c:v>
                </c:pt>
              </c:numCache>
            </c:numRef>
          </c:val>
        </c:ser>
        <c:ser>
          <c:idx val="0"/>
          <c:order val="4"/>
          <c:tx>
            <c:strRef>
              <c:f>CLMAT_Ann_EAP!$C$20</c:f>
              <c:strCache>
                <c:ptCount val="1"/>
                <c:pt idx="0">
                  <c:v>Bahrain (3.8%)</c:v>
                </c:pt>
              </c:strCache>
            </c:strRef>
          </c:tx>
          <c:spPr>
            <a:solidFill>
              <a:srgbClr val="7030A0"/>
            </a:solidFill>
          </c:spPr>
          <c:invertIfNegative val="0"/>
          <c:cat>
            <c:numRef>
              <c:f>CLMAT_Ann_EAP!$A$2:$A$18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CLMAT_Ann_EAP!$C$2:$C$17</c:f>
              <c:numCache>
                <c:formatCode>0.0</c:formatCode>
                <c:ptCount val="16"/>
                <c:pt idx="0">
                  <c:v>0</c:v>
                </c:pt>
                <c:pt idx="1">
                  <c:v>0</c:v>
                </c:pt>
                <c:pt idx="2">
                  <c:v>0</c:v>
                </c:pt>
                <c:pt idx="3">
                  <c:v>0</c:v>
                </c:pt>
                <c:pt idx="4">
                  <c:v>0</c:v>
                </c:pt>
                <c:pt idx="5">
                  <c:v>0.27500000000000002</c:v>
                </c:pt>
                <c:pt idx="6">
                  <c:v>0.5</c:v>
                </c:pt>
                <c:pt idx="7">
                  <c:v>0.85499999999999998</c:v>
                </c:pt>
                <c:pt idx="8">
                  <c:v>0.72799999999999998</c:v>
                </c:pt>
                <c:pt idx="9">
                  <c:v>1.3170999999999999</c:v>
                </c:pt>
                <c:pt idx="10">
                  <c:v>0.79800000000000004</c:v>
                </c:pt>
                <c:pt idx="11">
                  <c:v>1.0652999999999997</c:v>
                </c:pt>
                <c:pt idx="12">
                  <c:v>0.70039999999999991</c:v>
                </c:pt>
                <c:pt idx="13">
                  <c:v>1.5646000000000002</c:v>
                </c:pt>
                <c:pt idx="14">
                  <c:v>0.69959999999999989</c:v>
                </c:pt>
                <c:pt idx="15">
                  <c:v>2.5510000000000002</c:v>
                </c:pt>
              </c:numCache>
            </c:numRef>
          </c:val>
        </c:ser>
        <c:ser>
          <c:idx val="3"/>
          <c:order val="5"/>
          <c:tx>
            <c:strRef>
              <c:f>CLMAT_Ann_EAP!$F$20</c:f>
              <c:strCache>
                <c:ptCount val="1"/>
                <c:pt idx="0">
                  <c:v>Indonesia (3.3%)</c:v>
                </c:pt>
              </c:strCache>
            </c:strRef>
          </c:tx>
          <c:spPr>
            <a:solidFill>
              <a:schemeClr val="tx2">
                <a:lumMod val="75000"/>
              </a:schemeClr>
            </a:solidFill>
          </c:spPr>
          <c:invertIfNegative val="0"/>
          <c:cat>
            <c:numRef>
              <c:f>CLMAT_Ann_EAP!$A$2:$A$18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CLMAT_Ann_EAP!$F$2:$F$17</c:f>
              <c:numCache>
                <c:formatCode>0.0</c:formatCode>
                <c:ptCount val="16"/>
                <c:pt idx="0">
                  <c:v>0</c:v>
                </c:pt>
                <c:pt idx="1">
                  <c:v>0</c:v>
                </c:pt>
                <c:pt idx="2">
                  <c:v>0</c:v>
                </c:pt>
                <c:pt idx="3">
                  <c:v>0</c:v>
                </c:pt>
                <c:pt idx="4">
                  <c:v>0</c:v>
                </c:pt>
                <c:pt idx="5">
                  <c:v>0</c:v>
                </c:pt>
                <c:pt idx="6">
                  <c:v>1.9100000000000002E-2</c:v>
                </c:pt>
                <c:pt idx="7">
                  <c:v>6.1499999999999999E-2</c:v>
                </c:pt>
                <c:pt idx="8">
                  <c:v>9.0900000000000009E-2</c:v>
                </c:pt>
                <c:pt idx="9">
                  <c:v>7.0699999999999999E-2</c:v>
                </c:pt>
                <c:pt idx="10">
                  <c:v>2.18E-2</c:v>
                </c:pt>
                <c:pt idx="11">
                  <c:v>0.13340000000000002</c:v>
                </c:pt>
                <c:pt idx="12">
                  <c:v>0.69979999999999987</c:v>
                </c:pt>
                <c:pt idx="13">
                  <c:v>1.7582</c:v>
                </c:pt>
                <c:pt idx="14">
                  <c:v>3.0460999999999996</c:v>
                </c:pt>
                <c:pt idx="15">
                  <c:v>3.7112999999999996</c:v>
                </c:pt>
              </c:numCache>
            </c:numRef>
          </c:val>
        </c:ser>
        <c:ser>
          <c:idx val="9"/>
          <c:order val="6"/>
          <c:tx>
            <c:strRef>
              <c:f>CLMAT_Ann_EAP!$L$20</c:f>
              <c:strCache>
                <c:ptCount val="1"/>
                <c:pt idx="0">
                  <c:v>Pakistan (1.8%)</c:v>
                </c:pt>
              </c:strCache>
            </c:strRef>
          </c:tx>
          <c:spPr>
            <a:solidFill>
              <a:srgbClr val="C00000"/>
            </a:solidFill>
          </c:spPr>
          <c:invertIfNegative val="0"/>
          <c:cat>
            <c:numRef>
              <c:f>CLMAT_Ann_EAP!$A$2:$A$18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CLMAT_Ann_EAP!$L$2:$L$17</c:f>
              <c:numCache>
                <c:formatCode>0.0</c:formatCode>
                <c:ptCount val="16"/>
                <c:pt idx="0">
                  <c:v>0</c:v>
                </c:pt>
                <c:pt idx="1">
                  <c:v>0</c:v>
                </c:pt>
                <c:pt idx="2">
                  <c:v>0</c:v>
                </c:pt>
                <c:pt idx="3">
                  <c:v>0</c:v>
                </c:pt>
                <c:pt idx="4">
                  <c:v>0</c:v>
                </c:pt>
                <c:pt idx="5">
                  <c:v>0</c:v>
                </c:pt>
                <c:pt idx="6">
                  <c:v>0</c:v>
                </c:pt>
                <c:pt idx="7">
                  <c:v>0</c:v>
                </c:pt>
                <c:pt idx="8">
                  <c:v>0</c:v>
                </c:pt>
                <c:pt idx="9">
                  <c:v>0.6</c:v>
                </c:pt>
                <c:pt idx="10">
                  <c:v>0.41639999999999999</c:v>
                </c:pt>
                <c:pt idx="11">
                  <c:v>0.47920000000000001</c:v>
                </c:pt>
                <c:pt idx="12">
                  <c:v>0.41010000000000002</c:v>
                </c:pt>
                <c:pt idx="13">
                  <c:v>0.50460000000000005</c:v>
                </c:pt>
                <c:pt idx="14">
                  <c:v>0.92220000000000002</c:v>
                </c:pt>
                <c:pt idx="15">
                  <c:v>1.8922000000000001</c:v>
                </c:pt>
              </c:numCache>
            </c:numRef>
          </c:val>
        </c:ser>
        <c:ser>
          <c:idx val="1"/>
          <c:order val="7"/>
          <c:tx>
            <c:strRef>
              <c:f>CLMAT_Ann_EAP!$X$20</c:f>
              <c:strCache>
                <c:ptCount val="1"/>
                <c:pt idx="0">
                  <c:v>Others (2.7%)</c:v>
                </c:pt>
              </c:strCache>
            </c:strRef>
          </c:tx>
          <c:spPr>
            <a:solidFill>
              <a:srgbClr val="FF9900"/>
            </a:solidFill>
          </c:spPr>
          <c:invertIfNegative val="0"/>
          <c:val>
            <c:numRef>
              <c:f>CLMAT_Ann_EAP!$X$2:$X$17</c:f>
              <c:numCache>
                <c:formatCode>0.0</c:formatCode>
                <c:ptCount val="16"/>
                <c:pt idx="0">
                  <c:v>0</c:v>
                </c:pt>
                <c:pt idx="1">
                  <c:v>0</c:v>
                </c:pt>
                <c:pt idx="2">
                  <c:v>0</c:v>
                </c:pt>
                <c:pt idx="3">
                  <c:v>0</c:v>
                </c:pt>
                <c:pt idx="4">
                  <c:v>0</c:v>
                </c:pt>
                <c:pt idx="5">
                  <c:v>0</c:v>
                </c:pt>
                <c:pt idx="6">
                  <c:v>0</c:v>
                </c:pt>
                <c:pt idx="7">
                  <c:v>0</c:v>
                </c:pt>
                <c:pt idx="8">
                  <c:v>0.12740000000000001</c:v>
                </c:pt>
                <c:pt idx="9">
                  <c:v>0.44690000000000002</c:v>
                </c:pt>
                <c:pt idx="10">
                  <c:v>1.4643000000000002</c:v>
                </c:pt>
                <c:pt idx="11">
                  <c:v>1.3152999999999999</c:v>
                </c:pt>
                <c:pt idx="12">
                  <c:v>0.49219999999999997</c:v>
                </c:pt>
                <c:pt idx="13">
                  <c:v>1.3709</c:v>
                </c:pt>
                <c:pt idx="14">
                  <c:v>0.76350000000000007</c:v>
                </c:pt>
                <c:pt idx="15">
                  <c:v>2.0899000000000001</c:v>
                </c:pt>
              </c:numCache>
            </c:numRef>
          </c:val>
        </c:ser>
        <c:dLbls>
          <c:showLegendKey val="0"/>
          <c:showVal val="0"/>
          <c:showCatName val="0"/>
          <c:showSerName val="0"/>
          <c:showPercent val="0"/>
          <c:showBubbleSize val="0"/>
        </c:dLbls>
        <c:gapWidth val="50"/>
        <c:overlap val="100"/>
        <c:axId val="94070272"/>
        <c:axId val="94021888"/>
      </c:barChart>
      <c:catAx>
        <c:axId val="94070272"/>
        <c:scaling>
          <c:orientation val="minMax"/>
        </c:scaling>
        <c:delete val="0"/>
        <c:axPos val="b"/>
        <c:numFmt formatCode="General" sourceLinked="1"/>
        <c:majorTickMark val="out"/>
        <c:minorTickMark val="none"/>
        <c:tickLblPos val="nextTo"/>
        <c:spPr>
          <a:ln>
            <a:solidFill>
              <a:schemeClr val="tx1"/>
            </a:solidFill>
          </a:ln>
        </c:spPr>
        <c:txPr>
          <a:bodyPr rot="-2700000"/>
          <a:lstStyle/>
          <a:p>
            <a:pPr>
              <a:defRPr sz="700"/>
            </a:pPr>
            <a:endParaRPr lang="tr-TR"/>
          </a:p>
        </c:txPr>
        <c:crossAx val="94021888"/>
        <c:crosses val="autoZero"/>
        <c:auto val="1"/>
        <c:lblAlgn val="ctr"/>
        <c:lblOffset val="100"/>
        <c:noMultiLvlLbl val="0"/>
      </c:catAx>
      <c:valAx>
        <c:axId val="94021888"/>
        <c:scaling>
          <c:orientation val="minMax"/>
        </c:scaling>
        <c:delete val="0"/>
        <c:axPos val="l"/>
        <c:majorGridlines>
          <c:spPr>
            <a:ln>
              <a:solidFill>
                <a:schemeClr val="bg1">
                  <a:lumMod val="75000"/>
                </a:schemeClr>
              </a:solidFill>
              <a:prstDash val="sysDash"/>
            </a:ln>
          </c:spPr>
        </c:majorGridlines>
        <c:title>
          <c:tx>
            <c:rich>
              <a:bodyPr rot="-5400000" vert="horz"/>
              <a:lstStyle/>
              <a:p>
                <a:pPr>
                  <a:defRPr sz="700" b="0"/>
                </a:pPr>
                <a:r>
                  <a:rPr lang="en-US" sz="700" b="0"/>
                  <a:t>US$ billion</a:t>
                </a:r>
              </a:p>
            </c:rich>
          </c:tx>
          <c:layout/>
          <c:overlay val="0"/>
        </c:title>
        <c:numFmt formatCode="#,##0" sourceLinked="0"/>
        <c:majorTickMark val="out"/>
        <c:minorTickMark val="none"/>
        <c:tickLblPos val="nextTo"/>
        <c:spPr>
          <a:ln>
            <a:noFill/>
          </a:ln>
        </c:spPr>
        <c:txPr>
          <a:bodyPr/>
          <a:lstStyle/>
          <a:p>
            <a:pPr>
              <a:defRPr sz="700"/>
            </a:pPr>
            <a:endParaRPr lang="tr-TR"/>
          </a:p>
        </c:txPr>
        <c:crossAx val="94070272"/>
        <c:crosses val="autoZero"/>
        <c:crossBetween val="between"/>
      </c:valAx>
    </c:plotArea>
    <c:legend>
      <c:legendPos val="l"/>
      <c:layout>
        <c:manualLayout>
          <c:xMode val="edge"/>
          <c:yMode val="edge"/>
          <c:x val="0.1194868259747186"/>
          <c:y val="4.4027699604131672E-2"/>
          <c:w val="0.26507833298880601"/>
          <c:h val="0.3287311337157573"/>
        </c:manualLayout>
      </c:layout>
      <c:overlay val="1"/>
      <c:txPr>
        <a:bodyPr/>
        <a:lstStyle/>
        <a:p>
          <a:pPr>
            <a:defRPr sz="700"/>
          </a:pPr>
          <a:endParaRPr lang="tr-TR"/>
        </a:p>
      </c:txPr>
    </c:legend>
    <c:plotVisOnly val="1"/>
    <c:dispBlanksAs val="gap"/>
    <c:showDLblsOverMax val="0"/>
  </c:chart>
  <c:spPr>
    <a:solidFill>
      <a:srgbClr val="F0F8FF"/>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32458" y="0"/>
            <a:ext cx="2931901" cy="493395"/>
          </a:xfrm>
          <a:prstGeom prst="rect">
            <a:avLst/>
          </a:prstGeom>
        </p:spPr>
        <p:txBody>
          <a:bodyPr vert="horz" lIns="91440" tIns="45720" rIns="91440" bIns="45720" rtlCol="0"/>
          <a:lstStyle>
            <a:lvl1pPr algn="r">
              <a:defRPr sz="1200"/>
            </a:lvl1pPr>
          </a:lstStyle>
          <a:p>
            <a:fld id="{8968EB21-E2D4-460C-97E2-409547E75971}" type="datetimeFigureOut">
              <a:rPr lang="en-GB" smtClean="0"/>
              <a:pPr/>
              <a:t>25/03/2014</a:t>
            </a:fld>
            <a:endParaRPr lang="en-GB"/>
          </a:p>
        </p:txBody>
      </p:sp>
      <p:sp>
        <p:nvSpPr>
          <p:cNvPr id="4" name="Footer Placeholder 3"/>
          <p:cNvSpPr>
            <a:spLocks noGrp="1"/>
          </p:cNvSpPr>
          <p:nvPr>
            <p:ph type="ftr" sz="quarter" idx="2"/>
          </p:nvPr>
        </p:nvSpPr>
        <p:spPr>
          <a:xfrm>
            <a:off x="0" y="9372792"/>
            <a:ext cx="2931901" cy="49339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32458" y="9372792"/>
            <a:ext cx="2931901" cy="493395"/>
          </a:xfrm>
          <a:prstGeom prst="rect">
            <a:avLst/>
          </a:prstGeom>
        </p:spPr>
        <p:txBody>
          <a:bodyPr vert="horz" lIns="91440" tIns="45720" rIns="91440" bIns="45720" rtlCol="0" anchor="b"/>
          <a:lstStyle>
            <a:lvl1pPr algn="r">
              <a:defRPr sz="1200"/>
            </a:lvl1pPr>
          </a:lstStyle>
          <a:p>
            <a:fld id="{4C413500-FD5A-401E-951F-EE6E6A10CBE1}" type="slidenum">
              <a:rPr lang="en-GB" smtClean="0"/>
              <a:pPr/>
              <a:t>‹#›</a:t>
            </a:fld>
            <a:endParaRPr lang="en-GB"/>
          </a:p>
        </p:txBody>
      </p:sp>
    </p:spTree>
    <p:extLst>
      <p:ext uri="{BB962C8B-B14F-4D97-AF65-F5344CB8AC3E}">
        <p14:creationId xmlns:p14="http://schemas.microsoft.com/office/powerpoint/2010/main" val="3185806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32458" y="0"/>
            <a:ext cx="2931901" cy="493395"/>
          </a:xfrm>
          <a:prstGeom prst="rect">
            <a:avLst/>
          </a:prstGeom>
        </p:spPr>
        <p:txBody>
          <a:bodyPr vert="horz" lIns="91440" tIns="45720" rIns="91440" bIns="45720" rtlCol="0"/>
          <a:lstStyle>
            <a:lvl1pPr algn="r">
              <a:defRPr sz="1200"/>
            </a:lvl1pPr>
          </a:lstStyle>
          <a:p>
            <a:fld id="{E90A6F13-260A-4677-85CD-D6B5D8CB0AB2}" type="datetimeFigureOut">
              <a:rPr lang="en-GB" smtClean="0"/>
              <a:pPr/>
              <a:t>25/03/2014</a:t>
            </a:fld>
            <a:endParaRPr lang="en-GB"/>
          </a:p>
        </p:txBody>
      </p:sp>
      <p:sp>
        <p:nvSpPr>
          <p:cNvPr id="4" name="Slide Image Placeholder 3"/>
          <p:cNvSpPr>
            <a:spLocks noGrp="1" noRot="1" noChangeAspect="1"/>
          </p:cNvSpPr>
          <p:nvPr>
            <p:ph type="sldImg" idx="2"/>
          </p:nvPr>
        </p:nvSpPr>
        <p:spPr>
          <a:xfrm>
            <a:off x="915988" y="739775"/>
            <a:ext cx="4933950"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593" y="4687253"/>
            <a:ext cx="5412740" cy="44405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2792"/>
            <a:ext cx="2931901" cy="49339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32458" y="9372792"/>
            <a:ext cx="2931901" cy="493395"/>
          </a:xfrm>
          <a:prstGeom prst="rect">
            <a:avLst/>
          </a:prstGeom>
        </p:spPr>
        <p:txBody>
          <a:bodyPr vert="horz" lIns="91440" tIns="45720" rIns="91440" bIns="45720" rtlCol="0" anchor="b"/>
          <a:lstStyle>
            <a:lvl1pPr algn="r">
              <a:defRPr sz="1200"/>
            </a:lvl1pPr>
          </a:lstStyle>
          <a:p>
            <a:fld id="{77589269-E10A-41A2-B278-4A31F629FEF5}" type="slidenum">
              <a:rPr lang="en-GB" smtClean="0"/>
              <a:pPr/>
              <a:t>‹#›</a:t>
            </a:fld>
            <a:endParaRPr lang="en-GB"/>
          </a:p>
        </p:txBody>
      </p:sp>
    </p:spTree>
    <p:extLst>
      <p:ext uri="{BB962C8B-B14F-4D97-AF65-F5344CB8AC3E}">
        <p14:creationId xmlns:p14="http://schemas.microsoft.com/office/powerpoint/2010/main" val="148650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7589269-E10A-41A2-B278-4A31F629FEF5}"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Currently, in majority</a:t>
            </a:r>
            <a:r>
              <a:rPr lang="en-GB" baseline="0" dirty="0" smtClean="0"/>
              <a:t> of developed countries, debt is relatively more important than equity.</a:t>
            </a:r>
            <a:r>
              <a:rPr lang="tr-TR" baseline="0" dirty="0" smtClean="0"/>
              <a:t> That this is not sustainable has been shown many times by the debt crises in developed countries</a:t>
            </a:r>
            <a:endParaRPr lang="en-GB" dirty="0"/>
          </a:p>
        </p:txBody>
      </p:sp>
      <p:sp>
        <p:nvSpPr>
          <p:cNvPr id="4" name="Slide Number Placeholder 3"/>
          <p:cNvSpPr>
            <a:spLocks noGrp="1"/>
          </p:cNvSpPr>
          <p:nvPr>
            <p:ph type="sldNum" sz="quarter" idx="10"/>
          </p:nvPr>
        </p:nvSpPr>
        <p:spPr/>
        <p:txBody>
          <a:bodyPr/>
          <a:lstStyle/>
          <a:p>
            <a:fld id="{77589269-E10A-41A2-B278-4A31F629FEF5}"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smtClean="0">
                <a:solidFill>
                  <a:srgbClr val="002060"/>
                </a:solidFill>
              </a:rPr>
              <a:t>Moreover, the neoliberal and market fundamentalist approaches for development (</a:t>
            </a:r>
            <a:r>
              <a:rPr lang="en-GB" sz="1200" i="1" smtClean="0">
                <a:solidFill>
                  <a:srgbClr val="002060"/>
                </a:solidFill>
              </a:rPr>
              <a:t>very elements of the Washington Consensus</a:t>
            </a:r>
            <a:r>
              <a:rPr lang="en-GB" sz="1200" smtClean="0">
                <a:solidFill>
                  <a:srgbClr val="002060"/>
                </a:solidFill>
              </a:rPr>
              <a:t>) have largely been invalidated so far. </a:t>
            </a:r>
            <a:endParaRPr lang="en-GB" dirty="0"/>
          </a:p>
        </p:txBody>
      </p:sp>
      <p:sp>
        <p:nvSpPr>
          <p:cNvPr id="4" name="Slide Number Placeholder 3"/>
          <p:cNvSpPr>
            <a:spLocks noGrp="1"/>
          </p:cNvSpPr>
          <p:nvPr>
            <p:ph type="sldNum" sz="quarter" idx="10"/>
          </p:nvPr>
        </p:nvSpPr>
        <p:spPr/>
        <p:txBody>
          <a:bodyPr/>
          <a:lstStyle/>
          <a:p>
            <a:fld id="{77589269-E10A-41A2-B278-4A31F629FEF5}"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Currently, in majority</a:t>
            </a:r>
            <a:r>
              <a:rPr lang="en-GB" baseline="0" dirty="0" smtClean="0"/>
              <a:t> of developed countries, debt is relatively more important than equity.</a:t>
            </a:r>
            <a:r>
              <a:rPr lang="tr-TR" baseline="0" dirty="0" smtClean="0"/>
              <a:t> That this is not sustainable has been shown many times by the debt crises in developed countries</a:t>
            </a:r>
            <a:endParaRPr lang="en-GB" dirty="0"/>
          </a:p>
        </p:txBody>
      </p:sp>
      <p:sp>
        <p:nvSpPr>
          <p:cNvPr id="4" name="Slide Number Placeholder 3"/>
          <p:cNvSpPr>
            <a:spLocks noGrp="1"/>
          </p:cNvSpPr>
          <p:nvPr>
            <p:ph type="sldNum" sz="quarter" idx="10"/>
          </p:nvPr>
        </p:nvSpPr>
        <p:spPr/>
        <p:txBody>
          <a:bodyPr/>
          <a:lstStyle/>
          <a:p>
            <a:fld id="{77589269-E10A-41A2-B278-4A31F629FEF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lgn="just">
              <a:buSzPct val="100000"/>
              <a:buNone/>
            </a:pPr>
            <a:r>
              <a:rPr lang="en-US" sz="1200" dirty="0" smtClean="0">
                <a:latin typeface="Cambria" pitchFamily="18" charset="0"/>
                <a:cs typeface="Calibri" pitchFamily="34" charset="0"/>
              </a:rPr>
              <a:t>An </a:t>
            </a:r>
            <a:r>
              <a:rPr lang="en-US" sz="1200" b="1" dirty="0" smtClean="0">
                <a:solidFill>
                  <a:srgbClr val="002060"/>
                </a:solidFill>
                <a:latin typeface="Cambria" pitchFamily="18" charset="0"/>
                <a:cs typeface="Calibri" pitchFamily="34" charset="0"/>
              </a:rPr>
              <a:t>Islamic financial system</a:t>
            </a:r>
            <a:r>
              <a:rPr lang="tr-TR" sz="1200" dirty="0" smtClean="0">
                <a:solidFill>
                  <a:srgbClr val="002060"/>
                </a:solidFill>
                <a:latin typeface="Cambria" pitchFamily="18" charset="0"/>
                <a:cs typeface="Calibri" pitchFamily="34" charset="0"/>
              </a:rPr>
              <a:t> </a:t>
            </a:r>
            <a:r>
              <a:rPr lang="tr-TR" sz="1200" dirty="0" smtClean="0">
                <a:latin typeface="Cambria" pitchFamily="18" charset="0"/>
                <a:cs typeface="Calibri" pitchFamily="34" charset="0"/>
              </a:rPr>
              <a:t>is </a:t>
            </a:r>
            <a:r>
              <a:rPr lang="en-US" sz="1200" dirty="0" smtClean="0">
                <a:latin typeface="Cambria" pitchFamily="18" charset="0"/>
                <a:cs typeface="Calibri" pitchFamily="34" charset="0"/>
              </a:rPr>
              <a:t>the combined influence of three forces which </a:t>
            </a:r>
            <a:r>
              <a:rPr lang="tr-TR" sz="1200" dirty="0" smtClean="0">
                <a:latin typeface="Cambria" pitchFamily="18" charset="0"/>
                <a:cs typeface="Calibri" pitchFamily="34" charset="0"/>
              </a:rPr>
              <a:t>can </a:t>
            </a:r>
            <a:r>
              <a:rPr lang="en-US" sz="1200" dirty="0" smtClean="0">
                <a:latin typeface="Cambria" pitchFamily="18" charset="0"/>
                <a:cs typeface="Calibri" pitchFamily="34" charset="0"/>
              </a:rPr>
              <a:t>help</a:t>
            </a:r>
            <a:r>
              <a:rPr lang="tr-TR" sz="1200" dirty="0" smtClean="0">
                <a:latin typeface="Cambria" pitchFamily="18" charset="0"/>
                <a:cs typeface="Calibri" pitchFamily="34" charset="0"/>
              </a:rPr>
              <a:t> prevent</a:t>
            </a:r>
            <a:r>
              <a:rPr lang="en-US" sz="1200" dirty="0" smtClean="0">
                <a:latin typeface="Cambria" pitchFamily="18" charset="0"/>
                <a:cs typeface="Calibri" pitchFamily="34" charset="0"/>
              </a:rPr>
              <a:t> the recurrence of crises</a:t>
            </a:r>
            <a:r>
              <a:rPr lang="tr-TR" sz="1200" dirty="0" smtClean="0">
                <a:latin typeface="Cambria" pitchFamily="18" charset="0"/>
                <a:cs typeface="Calibri" pitchFamily="34" charset="0"/>
              </a:rPr>
              <a:t>:</a:t>
            </a:r>
          </a:p>
          <a:p>
            <a:pPr algn="just">
              <a:buFont typeface="Wingdings" pitchFamily="2" charset="2"/>
              <a:buChar char="§"/>
            </a:pPr>
            <a:r>
              <a:rPr lang="tr-TR" sz="1200" b="1" dirty="0" smtClean="0">
                <a:latin typeface="Cambria" pitchFamily="18" charset="0"/>
                <a:cs typeface="Calibri" pitchFamily="34" charset="0"/>
              </a:rPr>
              <a:t>M</a:t>
            </a:r>
            <a:r>
              <a:rPr lang="en-US" sz="1200" b="1" dirty="0" smtClean="0">
                <a:latin typeface="Cambria" pitchFamily="18" charset="0"/>
                <a:cs typeface="Calibri" pitchFamily="34" charset="0"/>
              </a:rPr>
              <a:t>oral constraints </a:t>
            </a:r>
            <a:r>
              <a:rPr lang="en-US" sz="1200" dirty="0" smtClean="0">
                <a:latin typeface="Cambria" pitchFamily="18" charset="0"/>
                <a:cs typeface="Calibri" pitchFamily="34" charset="0"/>
              </a:rPr>
              <a:t>on the greed to maximize profit, wealth and consumption</a:t>
            </a:r>
            <a:r>
              <a:rPr lang="tr-TR" sz="1200" dirty="0" smtClean="0">
                <a:latin typeface="Cambria" pitchFamily="18" charset="0"/>
                <a:cs typeface="Calibri" pitchFamily="34" charset="0"/>
              </a:rPr>
              <a:t>;</a:t>
            </a:r>
            <a:r>
              <a:rPr lang="en-US" sz="1200" dirty="0" smtClean="0">
                <a:latin typeface="Cambria" pitchFamily="18" charset="0"/>
                <a:cs typeface="Calibri" pitchFamily="34" charset="0"/>
              </a:rPr>
              <a:t> </a:t>
            </a:r>
            <a:endParaRPr lang="tr-TR" sz="1200" dirty="0" smtClean="0">
              <a:latin typeface="Cambria" pitchFamily="18" charset="0"/>
              <a:cs typeface="Calibri" pitchFamily="34" charset="0"/>
            </a:endParaRPr>
          </a:p>
          <a:p>
            <a:pPr algn="just">
              <a:buFont typeface="Wingdings" pitchFamily="2" charset="2"/>
              <a:buChar char="§"/>
            </a:pPr>
            <a:r>
              <a:rPr lang="en-US" sz="1200" b="1" dirty="0" smtClean="0">
                <a:latin typeface="Cambria" pitchFamily="18" charset="0"/>
                <a:cs typeface="Calibri" pitchFamily="34" charset="0"/>
              </a:rPr>
              <a:t>Market discipline</a:t>
            </a:r>
            <a:r>
              <a:rPr lang="en-US" sz="1200" dirty="0" smtClean="0">
                <a:latin typeface="Cambria" pitchFamily="18" charset="0"/>
                <a:cs typeface="Calibri" pitchFamily="34" charset="0"/>
              </a:rPr>
              <a:t> which is expected to exercise a restraint on leverage, excessive lending and derivatives</a:t>
            </a:r>
            <a:r>
              <a:rPr lang="tr-TR" sz="1200" dirty="0" smtClean="0">
                <a:latin typeface="Cambria" pitchFamily="18" charset="0"/>
                <a:cs typeface="Calibri" pitchFamily="34" charset="0"/>
              </a:rPr>
              <a:t>;</a:t>
            </a:r>
          </a:p>
          <a:p>
            <a:pPr algn="just">
              <a:buFont typeface="Wingdings" pitchFamily="2" charset="2"/>
              <a:buChar char="§"/>
            </a:pPr>
            <a:r>
              <a:rPr lang="en-US" sz="1200" b="1" dirty="0" smtClean="0">
                <a:latin typeface="Cambria" pitchFamily="18" charset="0"/>
                <a:cs typeface="Calibri" pitchFamily="34" charset="0"/>
              </a:rPr>
              <a:t>Reform of the system’s structure </a:t>
            </a:r>
            <a:r>
              <a:rPr lang="en-US" sz="1200" dirty="0" smtClean="0">
                <a:latin typeface="Cambria" pitchFamily="18" charset="0"/>
                <a:cs typeface="Calibri" pitchFamily="34" charset="0"/>
              </a:rPr>
              <a:t>along with prudential regulation and supervision appropriately designed to prevent crises, achieve sustainable development and safeguard social interest.</a:t>
            </a:r>
            <a:endParaRPr lang="tr-TR" sz="1200" dirty="0" smtClean="0">
              <a:latin typeface="Cambria" pitchFamily="18" charset="0"/>
              <a:cs typeface="Calibri" pitchFamily="34" charset="0"/>
            </a:endParaRPr>
          </a:p>
          <a:p>
            <a:pPr marL="0" indent="0" algn="just">
              <a:buNone/>
            </a:pPr>
            <a:r>
              <a:rPr lang="en-US" sz="1200" dirty="0" smtClean="0">
                <a:latin typeface="Cambria" pitchFamily="18" charset="0"/>
                <a:cs typeface="Calibri" pitchFamily="34" charset="0"/>
              </a:rPr>
              <a:t>One of the most important objectives of Islamic perspective of development is to realize greater justice in human society. This would not be possible unless all human institutions, including the financial system, contribute positively towards this end. All aspects of human life, social, economic, political and international, should adhere to moral values. This will help curb greed (avarice) which have made maximization of wealth and want satisfaction as the highest measure of human achievement.</a:t>
            </a:r>
          </a:p>
          <a:p>
            <a:pPr marL="0" indent="0" algn="just">
              <a:buNone/>
            </a:pPr>
            <a:endParaRPr lang="en-US" sz="1200" dirty="0" smtClean="0">
              <a:latin typeface="Cambria" pitchFamily="18" charset="0"/>
              <a:cs typeface="Calibri" pitchFamily="34" charset="0"/>
            </a:endParaRPr>
          </a:p>
          <a:p>
            <a:pPr algn="just">
              <a:buSzPct val="100000"/>
              <a:buFont typeface="Wingdings" pitchFamily="2" charset="2"/>
              <a:buChar char="§"/>
            </a:pPr>
            <a:r>
              <a:rPr lang="en-US" sz="1200" b="1" dirty="0" smtClean="0">
                <a:latin typeface="Cambria" pitchFamily="18" charset="0"/>
                <a:cs typeface="Calibri" pitchFamily="34" charset="0"/>
              </a:rPr>
              <a:t>Strong prudential advantages</a:t>
            </a:r>
            <a:r>
              <a:rPr lang="en-US" sz="1200" dirty="0" smtClean="0">
                <a:latin typeface="Cambria" pitchFamily="18" charset="0"/>
                <a:cs typeface="Calibri" pitchFamily="34" charset="0"/>
              </a:rPr>
              <a:t> through prohibition of </a:t>
            </a:r>
            <a:r>
              <a:rPr lang="tr-TR" sz="1200" dirty="0" smtClean="0">
                <a:latin typeface="Cambria" pitchFamily="18" charset="0"/>
                <a:cs typeface="Calibri" pitchFamily="34" charset="0"/>
              </a:rPr>
              <a:t>interest (</a:t>
            </a:r>
            <a:r>
              <a:rPr lang="tr-TR" sz="1200" i="1" dirty="0" smtClean="0">
                <a:latin typeface="Cambria" pitchFamily="18" charset="0"/>
                <a:cs typeface="Calibri" pitchFamily="34" charset="0"/>
              </a:rPr>
              <a:t>riba</a:t>
            </a:r>
            <a:r>
              <a:rPr lang="tr-TR" sz="1200" dirty="0" smtClean="0">
                <a:latin typeface="Cambria" pitchFamily="18" charset="0"/>
                <a:cs typeface="Calibri" pitchFamily="34" charset="0"/>
              </a:rPr>
              <a:t>)</a:t>
            </a:r>
            <a:r>
              <a:rPr lang="en-US" sz="1200" dirty="0" smtClean="0">
                <a:latin typeface="Cambria" pitchFamily="18" charset="0"/>
                <a:cs typeface="Calibri" pitchFamily="34" charset="0"/>
              </a:rPr>
              <a:t>, uncertainty (</a:t>
            </a:r>
            <a:r>
              <a:rPr lang="en-US" sz="1200" i="1" dirty="0" err="1" smtClean="0">
                <a:latin typeface="Cambria" pitchFamily="18" charset="0"/>
                <a:cs typeface="Calibri" pitchFamily="34" charset="0"/>
              </a:rPr>
              <a:t>gharar</a:t>
            </a:r>
            <a:r>
              <a:rPr lang="tr-TR" sz="1200" dirty="0" smtClean="0">
                <a:latin typeface="Cambria" pitchFamily="18" charset="0"/>
                <a:cs typeface="Calibri" pitchFamily="34" charset="0"/>
              </a:rPr>
              <a:t> </a:t>
            </a:r>
            <a:r>
              <a:rPr lang="en-US" sz="1200" dirty="0" smtClean="0">
                <a:latin typeface="Cambria" pitchFamily="18" charset="0"/>
                <a:cs typeface="Calibri" pitchFamily="34" charset="0"/>
              </a:rPr>
              <a:t>) and gambling (</a:t>
            </a:r>
            <a:r>
              <a:rPr lang="en-US" sz="1200" i="1" dirty="0" err="1" smtClean="0">
                <a:latin typeface="Cambria" pitchFamily="18" charset="0"/>
                <a:cs typeface="Calibri" pitchFamily="34" charset="0"/>
              </a:rPr>
              <a:t>maysir</a:t>
            </a:r>
            <a:r>
              <a:rPr lang="en-US" sz="1200" dirty="0" smtClean="0">
                <a:latin typeface="Cambria" pitchFamily="18" charset="0"/>
                <a:cs typeface="Calibri" pitchFamily="34" charset="0"/>
              </a:rPr>
              <a:t>)</a:t>
            </a:r>
          </a:p>
          <a:p>
            <a:pPr algn="just">
              <a:buSzPct val="100000"/>
              <a:buFont typeface="Wingdings" pitchFamily="2" charset="2"/>
              <a:buChar char="§"/>
            </a:pPr>
            <a:r>
              <a:rPr lang="en-US" sz="1200" dirty="0" smtClean="0">
                <a:latin typeface="Cambria" pitchFamily="18" charset="0"/>
                <a:cs typeface="Calibri" pitchFamily="34" charset="0"/>
              </a:rPr>
              <a:t>Emphasis on </a:t>
            </a:r>
            <a:r>
              <a:rPr lang="en-US" sz="1200" b="1" dirty="0" smtClean="0">
                <a:latin typeface="Cambria" pitchFamily="18" charset="0"/>
                <a:cs typeface="Calibri" pitchFamily="34" charset="0"/>
              </a:rPr>
              <a:t>linkage with the real economy</a:t>
            </a:r>
            <a:r>
              <a:rPr lang="en-US" sz="1200" dirty="0" smtClean="0">
                <a:latin typeface="Cambria" pitchFamily="18" charset="0"/>
                <a:cs typeface="Calibri" pitchFamily="34" charset="0"/>
              </a:rPr>
              <a:t>, </a:t>
            </a:r>
            <a:r>
              <a:rPr lang="en-US" sz="1200" b="1" dirty="0" smtClean="0">
                <a:latin typeface="Cambria" pitchFamily="18" charset="0"/>
                <a:cs typeface="Calibri" pitchFamily="34" charset="0"/>
              </a:rPr>
              <a:t>transparency</a:t>
            </a:r>
            <a:r>
              <a:rPr lang="en-US" sz="1200" dirty="0" smtClean="0">
                <a:latin typeface="Cambria" pitchFamily="18" charset="0"/>
                <a:cs typeface="Calibri" pitchFamily="34" charset="0"/>
              </a:rPr>
              <a:t> and </a:t>
            </a:r>
            <a:r>
              <a:rPr lang="en-US" sz="1200" b="1" dirty="0" smtClean="0">
                <a:latin typeface="Cambria" pitchFamily="18" charset="0"/>
                <a:cs typeface="Calibri" pitchFamily="34" charset="0"/>
              </a:rPr>
              <a:t>fairness in business relations</a:t>
            </a:r>
            <a:r>
              <a:rPr lang="en-US" sz="1200" dirty="0" smtClean="0">
                <a:latin typeface="Cambria" pitchFamily="18" charset="0"/>
                <a:cs typeface="Calibri" pitchFamily="34" charset="0"/>
              </a:rPr>
              <a:t>, and </a:t>
            </a:r>
            <a:r>
              <a:rPr lang="en-US" sz="1200" b="1" dirty="0" smtClean="0">
                <a:latin typeface="Cambria" pitchFamily="18" charset="0"/>
                <a:cs typeface="Calibri" pitchFamily="34" charset="0"/>
              </a:rPr>
              <a:t>risk-sharing</a:t>
            </a:r>
            <a:r>
              <a:rPr lang="en-US" sz="1200" dirty="0" smtClean="0">
                <a:latin typeface="Cambria" pitchFamily="18" charset="0"/>
                <a:cs typeface="Calibri" pitchFamily="34" charset="0"/>
              </a:rPr>
              <a:t> among</a:t>
            </a:r>
            <a:r>
              <a:rPr lang="tr-TR" sz="1200" dirty="0" smtClean="0">
                <a:latin typeface="Cambria" pitchFamily="18" charset="0"/>
                <a:cs typeface="Calibri" pitchFamily="34" charset="0"/>
              </a:rPr>
              <a:t> </a:t>
            </a:r>
            <a:r>
              <a:rPr lang="en-US" sz="1200" dirty="0" smtClean="0">
                <a:latin typeface="Cambria" pitchFamily="18" charset="0"/>
                <a:cs typeface="Calibri" pitchFamily="34" charset="0"/>
              </a:rPr>
              <a:t>the parties</a:t>
            </a:r>
            <a:r>
              <a:rPr lang="tr-TR" sz="1200" dirty="0" smtClean="0">
                <a:latin typeface="Cambria" pitchFamily="18" charset="0"/>
                <a:cs typeface="Calibri" pitchFamily="34" charset="0"/>
              </a:rPr>
              <a:t> (not risk-shifting!)</a:t>
            </a:r>
            <a:r>
              <a:rPr lang="en-US" sz="1200" dirty="0" smtClean="0">
                <a:latin typeface="Cambria" pitchFamily="18" charset="0"/>
                <a:cs typeface="Calibri" pitchFamily="34" charset="0"/>
              </a:rPr>
              <a:t> </a:t>
            </a:r>
            <a:r>
              <a:rPr lang="tr-TR" sz="1200" dirty="0" smtClean="0">
                <a:latin typeface="Cambria" pitchFamily="18" charset="0"/>
                <a:cs typeface="Calibri" pitchFamily="34" charset="0"/>
              </a:rPr>
              <a:t>through equity-based transactions</a:t>
            </a:r>
            <a:endParaRPr lang="en-US" sz="1200" dirty="0" smtClean="0">
              <a:latin typeface="Cambria" pitchFamily="18" charset="0"/>
              <a:cs typeface="Calibri" pitchFamily="34" charset="0"/>
            </a:endParaRPr>
          </a:p>
          <a:p>
            <a:pPr algn="just">
              <a:buSzPct val="100000"/>
              <a:buFont typeface="Wingdings" pitchFamily="2" charset="2"/>
              <a:buChar char="§"/>
            </a:pPr>
            <a:r>
              <a:rPr lang="en-US" sz="1200" dirty="0" smtClean="0">
                <a:latin typeface="Cambria" pitchFamily="18" charset="0"/>
                <a:cs typeface="Calibri" pitchFamily="34" charset="0"/>
              </a:rPr>
              <a:t>Aspires to be more human friendly financial system, where the priorities are given to overall </a:t>
            </a:r>
            <a:r>
              <a:rPr lang="en-US" sz="1200" b="1" dirty="0" smtClean="0">
                <a:latin typeface="Cambria" pitchFamily="18" charset="0"/>
                <a:cs typeface="Calibri" pitchFamily="34" charset="0"/>
              </a:rPr>
              <a:t>socio-economic development</a:t>
            </a:r>
            <a:r>
              <a:rPr lang="en-US" sz="1200" dirty="0" smtClean="0">
                <a:latin typeface="Cambria" pitchFamily="18" charset="0"/>
                <a:cs typeface="Calibri" pitchFamily="34" charset="0"/>
              </a:rPr>
              <a:t>, as opposed to individual improvements</a:t>
            </a:r>
          </a:p>
          <a:p>
            <a:pPr algn="just">
              <a:buSzPct val="100000"/>
              <a:buFont typeface="Wingdings" pitchFamily="2" charset="2"/>
              <a:buChar char="§"/>
            </a:pPr>
            <a:r>
              <a:rPr lang="en-US" sz="1200" dirty="0" smtClean="0">
                <a:latin typeface="Cambria" pitchFamily="18" charset="0"/>
                <a:cs typeface="Calibri" pitchFamily="34" charset="0"/>
              </a:rPr>
              <a:t>Driven by </a:t>
            </a:r>
            <a:r>
              <a:rPr lang="en-US" sz="1200" b="1" dirty="0" smtClean="0">
                <a:latin typeface="Cambria" pitchFamily="18" charset="0"/>
                <a:cs typeface="Calibri" pitchFamily="34" charset="0"/>
              </a:rPr>
              <a:t>moral values</a:t>
            </a:r>
            <a:r>
              <a:rPr lang="en-US" sz="1200" dirty="0" smtClean="0">
                <a:latin typeface="Cambria" pitchFamily="18" charset="0"/>
                <a:cs typeface="Calibri" pitchFamily="34" charset="0"/>
              </a:rPr>
              <a:t>, and gives primary importance to the realization of </a:t>
            </a:r>
            <a:r>
              <a:rPr lang="en-US" sz="1200" b="1" dirty="0" smtClean="0">
                <a:latin typeface="Cambria" pitchFamily="18" charset="0"/>
                <a:cs typeface="Calibri" pitchFamily="34" charset="0"/>
              </a:rPr>
              <a:t>socio-economic justice </a:t>
            </a:r>
            <a:r>
              <a:rPr lang="en-US" sz="1200" dirty="0" smtClean="0">
                <a:latin typeface="Cambria" pitchFamily="18" charset="0"/>
                <a:cs typeface="Calibri" pitchFamily="34" charset="0"/>
              </a:rPr>
              <a:t>and</a:t>
            </a:r>
            <a:r>
              <a:rPr lang="en-US" sz="1200" b="1" dirty="0" smtClean="0">
                <a:latin typeface="Cambria" pitchFamily="18" charset="0"/>
                <a:cs typeface="Calibri" pitchFamily="34" charset="0"/>
              </a:rPr>
              <a:t> well-being of all humans</a:t>
            </a:r>
            <a:r>
              <a:rPr lang="en-US" sz="1200" dirty="0" smtClean="0">
                <a:latin typeface="Cambria" pitchFamily="18" charset="0"/>
                <a:cs typeface="Calibri" pitchFamily="34" charset="0"/>
              </a:rPr>
              <a:t>, contrary to neo-classical development paradigm, which emphasizes development of material factors and places undue reliance on market forces</a:t>
            </a:r>
          </a:p>
          <a:p>
            <a:pPr marL="0" indent="0" algn="just">
              <a:buNone/>
            </a:pPr>
            <a:endParaRPr lang="en-US" sz="1200" dirty="0" smtClean="0">
              <a:latin typeface="Cambria" pitchFamily="18" charset="0"/>
              <a:cs typeface="Calibri" pitchFamily="34" charset="0"/>
            </a:endParaRPr>
          </a:p>
          <a:p>
            <a:pPr algn="just">
              <a:buSzPct val="100000"/>
              <a:buFont typeface="Wingdings" pitchFamily="2" charset="2"/>
              <a:buChar char="§"/>
            </a:pPr>
            <a:r>
              <a:rPr lang="en-GB" sz="1800" b="1" dirty="0" smtClean="0">
                <a:latin typeface="Cambria" pitchFamily="18" charset="0"/>
                <a:cs typeface="Calibri" pitchFamily="34" charset="0"/>
              </a:rPr>
              <a:t>Efficiency gains</a:t>
            </a:r>
            <a:r>
              <a:rPr lang="en-GB" sz="1800" dirty="0" smtClean="0">
                <a:latin typeface="Cambria" pitchFamily="18" charset="0"/>
                <a:cs typeface="Calibri" pitchFamily="34" charset="0"/>
              </a:rPr>
              <a:t> by the choice of interest-free operations</a:t>
            </a:r>
            <a:endParaRPr lang="tr-TR" sz="1800" dirty="0" smtClean="0">
              <a:latin typeface="Cambria" pitchFamily="18" charset="0"/>
              <a:cs typeface="Calibri" pitchFamily="34" charset="0"/>
            </a:endParaRPr>
          </a:p>
          <a:p>
            <a:pPr algn="just">
              <a:buSzPct val="100000"/>
              <a:buFont typeface="Wingdings" pitchFamily="2" charset="2"/>
              <a:buChar char="§"/>
            </a:pPr>
            <a:r>
              <a:rPr lang="en-US" sz="1800" dirty="0" smtClean="0">
                <a:latin typeface="Cambria" pitchFamily="18" charset="0"/>
                <a:cs typeface="Calibri" pitchFamily="34" charset="0"/>
              </a:rPr>
              <a:t>Allows for a </a:t>
            </a:r>
            <a:r>
              <a:rPr lang="en-US" sz="1800" b="1" dirty="0" smtClean="0">
                <a:latin typeface="Cambria" pitchFamily="18" charset="0"/>
                <a:cs typeface="Calibri" pitchFamily="34" charset="0"/>
              </a:rPr>
              <a:t>more</a:t>
            </a:r>
            <a:r>
              <a:rPr lang="en-US" sz="1800" dirty="0" smtClean="0">
                <a:latin typeface="Cambria" pitchFamily="18" charset="0"/>
                <a:cs typeface="Calibri" pitchFamily="34" charset="0"/>
              </a:rPr>
              <a:t> </a:t>
            </a:r>
            <a:r>
              <a:rPr lang="en-US" sz="1800" b="1" dirty="0" smtClean="0">
                <a:latin typeface="Cambria" pitchFamily="18" charset="0"/>
                <a:cs typeface="Calibri" pitchFamily="34" charset="0"/>
              </a:rPr>
              <a:t>equitable and efficient distribution of credit</a:t>
            </a:r>
            <a:r>
              <a:rPr lang="en-US" sz="1800" dirty="0" smtClean="0">
                <a:latin typeface="Cambria" pitchFamily="18" charset="0"/>
                <a:cs typeface="Calibri" pitchFamily="34" charset="0"/>
              </a:rPr>
              <a:t>. </a:t>
            </a:r>
            <a:endParaRPr lang="tr-TR" sz="1800" dirty="0" smtClean="0">
              <a:latin typeface="Cambria" pitchFamily="18" charset="0"/>
              <a:cs typeface="Calibri" pitchFamily="34" charset="0"/>
            </a:endParaRPr>
          </a:p>
          <a:p>
            <a:pPr lvl="1" algn="just">
              <a:buSzPct val="100000"/>
              <a:buFont typeface="Arial" pitchFamily="34" charset="0"/>
              <a:buChar char="•"/>
            </a:pPr>
            <a:r>
              <a:rPr lang="en-US" sz="1800" dirty="0" smtClean="0">
                <a:latin typeface="Cambria" pitchFamily="18" charset="0"/>
                <a:cs typeface="Calibri" pitchFamily="34" charset="0"/>
              </a:rPr>
              <a:t>In conventional banking, utmost attention is given to the ability to repay loans which relies on the provisions of collaterals and guarantees. Hence, the rich has the most access to finance. </a:t>
            </a:r>
            <a:endParaRPr lang="tr-TR" sz="1800" dirty="0" smtClean="0">
              <a:latin typeface="Cambria" pitchFamily="18" charset="0"/>
              <a:cs typeface="Calibri" pitchFamily="34" charset="0"/>
            </a:endParaRPr>
          </a:p>
          <a:p>
            <a:pPr lvl="1" algn="just">
              <a:buSzPct val="100000"/>
              <a:buFont typeface="Arial" pitchFamily="34" charset="0"/>
              <a:buChar char="•"/>
            </a:pPr>
            <a:r>
              <a:rPr lang="en-US" sz="1800" dirty="0" smtClean="0">
                <a:latin typeface="Cambria" pitchFamily="18" charset="0"/>
                <a:cs typeface="Calibri" pitchFamily="34" charset="0"/>
              </a:rPr>
              <a:t>In contrast, a participatory financial systems is more concerned about profitability and value-added, and less about collateral as funds are provided on equity or profit-sharing basis. Those who have worthy investment projects even they are not wealthy, have a chance of obtaining finance. (Positive implications for the SMEs)</a:t>
            </a:r>
          </a:p>
          <a:p>
            <a:pPr marL="0" indent="0" algn="just">
              <a:buNone/>
            </a:pPr>
            <a:endParaRPr lang="en-US" sz="1200" dirty="0" smtClean="0">
              <a:latin typeface="Cambria" pitchFamily="18" charset="0"/>
              <a:cs typeface="Calibri" pitchFamily="34" charset="0"/>
            </a:endParaRPr>
          </a:p>
          <a:p>
            <a:pPr marL="0" indent="0" algn="just">
              <a:buNone/>
            </a:pPr>
            <a:endParaRPr lang="en-US" sz="1200" dirty="0" smtClean="0">
              <a:latin typeface="Cambria" pitchFamily="18" charset="0"/>
              <a:cs typeface="Calibri" pitchFamily="34" charset="0"/>
            </a:endParaRPr>
          </a:p>
          <a:p>
            <a:endParaRPr lang="en-US" dirty="0" smtClean="0"/>
          </a:p>
          <a:p>
            <a:endParaRPr lang="tr-TR" dirty="0"/>
          </a:p>
        </p:txBody>
      </p:sp>
      <p:sp>
        <p:nvSpPr>
          <p:cNvPr id="4" name="Slide Number Placeholder 3"/>
          <p:cNvSpPr>
            <a:spLocks noGrp="1"/>
          </p:cNvSpPr>
          <p:nvPr>
            <p:ph type="sldNum" sz="quarter" idx="10"/>
          </p:nvPr>
        </p:nvSpPr>
        <p:spPr/>
        <p:txBody>
          <a:bodyPr/>
          <a:lstStyle/>
          <a:p>
            <a:fld id="{77589269-E10A-41A2-B278-4A31F629FEF5}" type="slidenum">
              <a:rPr lang="en-GB" smtClean="0"/>
              <a:pPr/>
              <a:t>9</a:t>
            </a:fld>
            <a:endParaRPr lang="en-GB"/>
          </a:p>
        </p:txBody>
      </p:sp>
    </p:spTree>
    <p:extLst>
      <p:ext uri="{BB962C8B-B14F-4D97-AF65-F5344CB8AC3E}">
        <p14:creationId xmlns:p14="http://schemas.microsoft.com/office/powerpoint/2010/main" val="268848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SzPct val="100000"/>
              <a:buFont typeface="Wingdings" pitchFamily="2" charset="2"/>
              <a:buNone/>
            </a:pPr>
            <a:r>
              <a:rPr lang="en-US" sz="2400" dirty="0" smtClean="0">
                <a:solidFill>
                  <a:srgbClr val="002060"/>
                </a:solidFill>
              </a:rPr>
              <a:t>Consequently, the conventional financial system lacks all these aforementioned principles of Islamic finance and</a:t>
            </a:r>
            <a:r>
              <a:rPr lang="en-US" sz="2400" baseline="0" dirty="0" smtClean="0">
                <a:solidFill>
                  <a:srgbClr val="002060"/>
                </a:solidFill>
              </a:rPr>
              <a:t> this deficiency was</a:t>
            </a:r>
            <a:r>
              <a:rPr lang="en-US" sz="2400" dirty="0" smtClean="0">
                <a:solidFill>
                  <a:srgbClr val="002060"/>
                </a:solidFill>
              </a:rPr>
              <a:t> the main reasons that contributed to the current financial crisis. </a:t>
            </a:r>
            <a:r>
              <a:rPr lang="en-US" sz="2400" baseline="0" dirty="0" smtClean="0">
                <a:solidFill>
                  <a:srgbClr val="002060"/>
                </a:solidFill>
              </a:rPr>
              <a:t>Actually, </a:t>
            </a:r>
            <a:r>
              <a:rPr lang="en-GB" sz="2000" dirty="0" smtClean="0">
                <a:solidFill>
                  <a:srgbClr val="002060"/>
                </a:solidFill>
              </a:rPr>
              <a:t>the essential principles of Islamic finance are not specific to the Islamic faith. Therefore, the main message of Islamic finance, while ethical, is also universal. </a:t>
            </a:r>
            <a:endParaRPr lang="en-GB" dirty="0"/>
          </a:p>
        </p:txBody>
      </p:sp>
      <p:sp>
        <p:nvSpPr>
          <p:cNvPr id="4" name="Slide Number Placeholder 3"/>
          <p:cNvSpPr>
            <a:spLocks noGrp="1"/>
          </p:cNvSpPr>
          <p:nvPr>
            <p:ph type="sldNum" sz="quarter" idx="10"/>
          </p:nvPr>
        </p:nvSpPr>
        <p:spPr/>
        <p:txBody>
          <a:bodyPr/>
          <a:lstStyle/>
          <a:p>
            <a:fld id="{77589269-E10A-41A2-B278-4A31F629FEF5}"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C6D9F0-7CAE-4CDF-89B0-19B901F78558}" type="datetime1">
              <a:rPr lang="en-GB" smtClean="0"/>
              <a:t>25/03/2014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71F039-908A-4296-9DC1-2B6E829CF23B}"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BE5357-50B4-4B16-ADEB-9DD1232288E2}" type="datetime1">
              <a:rPr lang="en-GB" smtClean="0"/>
              <a:t>25/03/2014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71F039-908A-4296-9DC1-2B6E829CF23B}"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6F9BE2-4126-4EA5-B8F7-E62401EEF89F}" type="datetime1">
              <a:rPr lang="en-GB" smtClean="0"/>
              <a:t>25/03/2014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71F039-908A-4296-9DC1-2B6E829CF23B}"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A3E442-124B-4A3E-AF28-458F4F5AD7CD}" type="datetime1">
              <a:rPr lang="en-GB" smtClean="0"/>
              <a:t>25/03/2014</a:t>
            </a:fld>
            <a:endParaRPr lang="en-GB"/>
          </a:p>
        </p:txBody>
      </p:sp>
      <p:sp>
        <p:nvSpPr>
          <p:cNvPr id="4" name="Footer Placeholder 3"/>
          <p:cNvSpPr>
            <a:spLocks noGrp="1"/>
          </p:cNvSpPr>
          <p:nvPr>
            <p:ph type="ftr" sz="quarter" idx="11"/>
          </p:nvPr>
        </p:nvSpPr>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0C74C2-3EB0-463C-93BE-9934C320870D}" type="datetime1">
              <a:rPr lang="en-GB" smtClean="0"/>
              <a:t>25/03/2014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71F039-908A-4296-9DC1-2B6E829CF23B}"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C43EE6-3294-4C46-B4F3-2145AE74CE4B}" type="datetime1">
              <a:rPr lang="en-GB" smtClean="0"/>
              <a:t>25/03/2014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71F039-908A-4296-9DC1-2B6E829CF23B}"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67C047-C94D-46C8-AE5F-976B8AD4A590}" type="datetime1">
              <a:rPr lang="en-GB" smtClean="0"/>
              <a:t>25/03/2014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71F039-908A-4296-9DC1-2B6E829CF23B}"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0136F8-8E5A-48FC-9C54-93F7B3EE28E3}" type="datetime1">
              <a:rPr lang="en-GB" smtClean="0"/>
              <a:t>25/03/2014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71F039-908A-4296-9DC1-2B6E829CF23B}"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DFC52B-43C7-4C72-B57D-02650BF1E476}" type="datetime1">
              <a:rPr lang="en-GB" smtClean="0"/>
              <a:t>25/03/2014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71F039-908A-4296-9DC1-2B6E829CF23B}"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239AE-6D55-4DA8-AF48-4D9F5545630E}" type="datetime1">
              <a:rPr lang="en-GB" smtClean="0"/>
              <a:t>25/03/2014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71F039-908A-4296-9DC1-2B6E829CF23B}"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9AACF-87B9-4FC4-829C-66931B64EA3A}" type="datetime1">
              <a:rPr lang="en-GB" smtClean="0"/>
              <a:t>25/03/2014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71F039-908A-4296-9DC1-2B6E829CF23B}"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F0A03-FCB2-4D2D-B8C9-AC0FEAA975A1}" type="datetime1">
              <a:rPr lang="en-GB" smtClean="0"/>
              <a:t>25/03/2014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71F039-908A-4296-9DC1-2B6E829CF23B}"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A9DFD-647F-4194-B525-37079C4278D3}" type="datetime1">
              <a:rPr lang="en-GB" smtClean="0"/>
              <a:t>25/03/2014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1F039-908A-4296-9DC1-2B6E829CF23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32"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gif"/><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p:nvPr/>
        </p:nvPicPr>
        <p:blipFill>
          <a:blip r:embed="rId3" cstate="print">
            <a:extLst>
              <a:ext uri="{28A0092B-C50C-407E-A947-70E740481C1C}">
                <a14:useLocalDpi xmlns:a14="http://schemas.microsoft.com/office/drawing/2010/main" val="0"/>
              </a:ext>
            </a:extLst>
          </a:blip>
          <a:stretch>
            <a:fillRect/>
          </a:stretch>
        </p:blipFill>
        <p:spPr bwMode="auto">
          <a:xfrm>
            <a:off x="7956376" y="5751312"/>
            <a:ext cx="972000" cy="972000"/>
          </a:xfrm>
          <a:prstGeom prst="rect">
            <a:avLst/>
          </a:prstGeom>
          <a:noFill/>
          <a:ln>
            <a:noFill/>
          </a:ln>
        </p:spPr>
      </p:pic>
      <p:grpSp>
        <p:nvGrpSpPr>
          <p:cNvPr id="5" name="Group 4"/>
          <p:cNvGrpSpPr/>
          <p:nvPr/>
        </p:nvGrpSpPr>
        <p:grpSpPr>
          <a:xfrm>
            <a:off x="-14808" y="-17936"/>
            <a:ext cx="9123313" cy="3380136"/>
            <a:chOff x="-14808" y="-17936"/>
            <a:chExt cx="9123313" cy="3380136"/>
          </a:xfrm>
        </p:grpSpPr>
        <p:grpSp>
          <p:nvGrpSpPr>
            <p:cNvPr id="9" name="Group 8"/>
            <p:cNvGrpSpPr/>
            <p:nvPr/>
          </p:nvGrpSpPr>
          <p:grpSpPr>
            <a:xfrm>
              <a:off x="-14808" y="-17936"/>
              <a:ext cx="9123312" cy="3380136"/>
              <a:chOff x="-14808" y="-17936"/>
              <a:chExt cx="9123312" cy="3380136"/>
            </a:xfrm>
          </p:grpSpPr>
          <p:pic>
            <p:nvPicPr>
              <p:cNvPr id="1036" name="Picture 12" descr="http://ipcloseup.files.wordpress.com/2012/03/wall-street-bul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8" y="1698075"/>
                <a:ext cx="2483768" cy="16641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blog.cleveland.com/nationworld_impact/2009/09/large_nyse-stock-floor-1002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458" y="1595188"/>
                <a:ext cx="2517158" cy="17670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finansglobal.com/wp-content/uploads/2012/01/NY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1227" y="-17936"/>
                <a:ext cx="2474925" cy="161312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flipH="1">
                <a:off x="7079060" y="15875"/>
                <a:ext cx="2029444" cy="23650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468960" y="1636433"/>
                <a:ext cx="2684498" cy="16845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0" y="-1563"/>
                <a:ext cx="2811227" cy="17506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286152" y="15875"/>
                <a:ext cx="2200498" cy="1577723"/>
              </a:xfrm>
              <a:prstGeom prst="rect">
                <a:avLst/>
              </a:prstGeom>
              <a:noFill/>
              <a:extLst>
                <a:ext uri="{909E8E84-426E-40DD-AFC4-6F175D3DCCD1}">
                  <a14:hiddenFill xmlns:a14="http://schemas.microsoft.com/office/drawing/2010/main">
                    <a:solidFill>
                      <a:srgbClr val="FFFFFF"/>
                    </a:solidFill>
                  </a14:hiddenFill>
                </a:ext>
              </a:extLst>
            </p:spPr>
          </p:pic>
        </p:grpSp>
        <p:pic>
          <p:nvPicPr>
            <p:cNvPr id="614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079061" y="2091483"/>
              <a:ext cx="2029444" cy="123896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angle 43"/>
          <p:cNvSpPr/>
          <p:nvPr/>
        </p:nvSpPr>
        <p:spPr>
          <a:xfrm>
            <a:off x="9157295" y="-1179512"/>
            <a:ext cx="9157295" cy="3381723"/>
          </a:xfrm>
          <a:prstGeom prst="rect">
            <a:avLst/>
          </a:prstGeom>
          <a:solidFill>
            <a:schemeClr val="tx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ctrTitle"/>
          </p:nvPr>
        </p:nvSpPr>
        <p:spPr>
          <a:xfrm>
            <a:off x="539552" y="3789040"/>
            <a:ext cx="7776864" cy="1584176"/>
          </a:xfrm>
        </p:spPr>
        <p:txBody>
          <a:bodyPr>
            <a:normAutofit/>
          </a:bodyPr>
          <a:lstStyle/>
          <a:p>
            <a:pPr algn="l"/>
            <a:r>
              <a:rPr lang="en-US" sz="3200" b="1" cap="none" dirty="0">
                <a:latin typeface="Cambria" pitchFamily="18" charset="0"/>
                <a:cs typeface="Arial" pitchFamily="34" charset="0"/>
              </a:rPr>
              <a:t>Islamic </a:t>
            </a:r>
            <a:r>
              <a:rPr lang="en-US" sz="3200" b="1" cap="none" dirty="0" smtClean="0">
                <a:latin typeface="Cambria" pitchFamily="18" charset="0"/>
                <a:cs typeface="Arial" pitchFamily="34" charset="0"/>
              </a:rPr>
              <a:t>Finance</a:t>
            </a:r>
            <a:br>
              <a:rPr lang="en-US" sz="3200" b="1" cap="none" dirty="0" smtClean="0">
                <a:latin typeface="Cambria" pitchFamily="18" charset="0"/>
                <a:cs typeface="Arial" pitchFamily="34" charset="0"/>
              </a:rPr>
            </a:br>
            <a:r>
              <a:rPr lang="en-US" sz="2700" b="1" cap="none" smtClean="0">
                <a:solidFill>
                  <a:schemeClr val="accent1">
                    <a:lumMod val="50000"/>
                  </a:schemeClr>
                </a:solidFill>
                <a:latin typeface="Cambria" pitchFamily="18" charset="0"/>
                <a:cs typeface="Arial" pitchFamily="34" charset="0"/>
              </a:rPr>
              <a:t>Recent </a:t>
            </a:r>
            <a:r>
              <a:rPr lang="en-US" sz="2700" b="1" cap="none" smtClean="0">
                <a:solidFill>
                  <a:schemeClr val="accent1">
                    <a:lumMod val="50000"/>
                  </a:schemeClr>
                </a:solidFill>
                <a:latin typeface="Cambria" pitchFamily="18" charset="0"/>
                <a:cs typeface="Arial" pitchFamily="34" charset="0"/>
              </a:rPr>
              <a:t>Trends</a:t>
            </a:r>
            <a:endParaRPr lang="en-GB" sz="2700" b="1" cap="none" dirty="0">
              <a:solidFill>
                <a:schemeClr val="accent1">
                  <a:lumMod val="50000"/>
                </a:schemeClr>
              </a:solidFill>
              <a:latin typeface="Cambria" pitchFamily="18" charset="0"/>
              <a:cs typeface="Arial" pitchFamily="34" charset="0"/>
            </a:endParaRPr>
          </a:p>
        </p:txBody>
      </p:sp>
      <p:sp>
        <p:nvSpPr>
          <p:cNvPr id="6" name="Title 1"/>
          <p:cNvSpPr txBox="1">
            <a:spLocks/>
          </p:cNvSpPr>
          <p:nvPr/>
        </p:nvSpPr>
        <p:spPr>
          <a:xfrm>
            <a:off x="539552" y="5157192"/>
            <a:ext cx="7971280" cy="772343"/>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spcBef>
                <a:spcPts val="0"/>
              </a:spcBef>
            </a:pPr>
            <a:r>
              <a:rPr lang="tr-TR" sz="1400" b="1" cap="none" spc="100" dirty="0" smtClean="0">
                <a:solidFill>
                  <a:schemeClr val="tx1"/>
                </a:solidFill>
                <a:latin typeface="Cambria" pitchFamily="18" charset="0"/>
                <a:cs typeface="Arial" pitchFamily="34" charset="0"/>
              </a:rPr>
              <a:t>SESRIC</a:t>
            </a:r>
          </a:p>
        </p:txBody>
      </p:sp>
      <p:sp>
        <p:nvSpPr>
          <p:cNvPr id="3" name="AutoShape 2" descr="http://corp.quantilus.com/images/Quantilus_finance.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cxnSp>
        <p:nvCxnSpPr>
          <p:cNvPr id="37" name="Straight Connector 36"/>
          <p:cNvCxnSpPr/>
          <p:nvPr/>
        </p:nvCxnSpPr>
        <p:spPr>
          <a:xfrm>
            <a:off x="2468960" y="1749078"/>
            <a:ext cx="0" cy="161312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811227" y="-1563"/>
            <a:ext cx="0" cy="1743051"/>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6512" y="1741488"/>
            <a:ext cx="2856122"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19610" y="1593598"/>
            <a:ext cx="4667040" cy="159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86152" y="-19524"/>
            <a:ext cx="0" cy="161312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153130" y="1595188"/>
            <a:ext cx="0" cy="1767011"/>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itle 1"/>
          <p:cNvSpPr txBox="1">
            <a:spLocks/>
          </p:cNvSpPr>
          <p:nvPr/>
        </p:nvSpPr>
        <p:spPr>
          <a:xfrm>
            <a:off x="539552" y="6237312"/>
            <a:ext cx="7971280" cy="360040"/>
          </a:xfrm>
          <a:prstGeom prst="rect">
            <a:avLst/>
          </a:prstGeom>
        </p:spPr>
        <p:txBody>
          <a:bodyPr vert="horz" tIns="0" bIns="0" anchor="ctr" anchorCtr="0">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spcBef>
                <a:spcPts val="0"/>
              </a:spcBef>
            </a:pPr>
            <a:r>
              <a:rPr lang="en-US" sz="1100" b="1" cap="none" spc="100" dirty="0" smtClean="0">
                <a:solidFill>
                  <a:srgbClr val="660033"/>
                </a:solidFill>
                <a:latin typeface="Cambria" pitchFamily="18" charset="0"/>
                <a:cs typeface="Arial" pitchFamily="34" charset="0"/>
              </a:rPr>
              <a:t>INTERNATIONAL CONFERENCE ON ISLAMIC BANKING | </a:t>
            </a:r>
            <a:r>
              <a:rPr lang="en-US" sz="1100" b="1" cap="none" spc="100" dirty="0" smtClean="0">
                <a:solidFill>
                  <a:schemeClr val="tx1"/>
                </a:solidFill>
                <a:latin typeface="Cambria" pitchFamily="18" charset="0"/>
                <a:cs typeface="Arial" pitchFamily="34" charset="0"/>
              </a:rPr>
              <a:t>29 - 30 MARCH 2014, TRIPOLI, LIBYA</a:t>
            </a:r>
            <a:endParaRPr lang="tr-TR" sz="1100" b="1" cap="none" spc="100" dirty="0" smtClean="0">
              <a:solidFill>
                <a:schemeClr val="tx1"/>
              </a:solidFill>
              <a:latin typeface="Cambria" pitchFamily="18" charset="0"/>
              <a:cs typeface="Arial" pitchFamily="34" charset="0"/>
            </a:endParaRPr>
          </a:p>
        </p:txBody>
      </p:sp>
      <p:cxnSp>
        <p:nvCxnSpPr>
          <p:cNvPr id="58" name="Straight Connector 57"/>
          <p:cNvCxnSpPr/>
          <p:nvPr/>
        </p:nvCxnSpPr>
        <p:spPr>
          <a:xfrm>
            <a:off x="7079060" y="1593598"/>
            <a:ext cx="0" cy="1768601"/>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808" y="3362199"/>
            <a:ext cx="9172103" cy="1"/>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079060" y="2089896"/>
            <a:ext cx="2064939" cy="1587"/>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486650" y="-27384"/>
            <a:ext cx="9860" cy="162257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0" y="3300641"/>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spTree>
    <p:extLst>
      <p:ext uri="{BB962C8B-B14F-4D97-AF65-F5344CB8AC3E}">
        <p14:creationId xmlns:p14="http://schemas.microsoft.com/office/powerpoint/2010/main" val="622389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274638"/>
            <a:ext cx="8748464" cy="706090"/>
          </a:xfrm>
          <a:noFill/>
        </p:spPr>
        <p:txBody>
          <a:bodyPr>
            <a:normAutofit/>
          </a:bodyPr>
          <a:lstStyle/>
          <a:p>
            <a:pPr algn="l"/>
            <a:r>
              <a:rPr lang="en-US" sz="3200" dirty="0" smtClean="0">
                <a:solidFill>
                  <a:srgbClr val="002060"/>
                </a:solidFill>
                <a:latin typeface="Cambria" pitchFamily="18" charset="0"/>
              </a:rPr>
              <a:t>F</a:t>
            </a:r>
            <a:r>
              <a:rPr lang="tr-TR" sz="3200" dirty="0" smtClean="0">
                <a:solidFill>
                  <a:srgbClr val="002060"/>
                </a:solidFill>
                <a:latin typeface="Cambria" pitchFamily="18" charset="0"/>
              </a:rPr>
              <a:t>actors driving the growth of </a:t>
            </a:r>
            <a:r>
              <a:rPr lang="en-US" sz="3200" dirty="0" smtClean="0">
                <a:solidFill>
                  <a:srgbClr val="002060"/>
                </a:solidFill>
                <a:latin typeface="Cambria" pitchFamily="18" charset="0"/>
              </a:rPr>
              <a:t>Islamic finance</a:t>
            </a:r>
            <a:endParaRPr lang="ru-RU" sz="3200" dirty="0">
              <a:solidFill>
                <a:srgbClr val="002060"/>
              </a:solidFill>
              <a:latin typeface="Cambria" pitchFamily="18" charset="0"/>
            </a:endParaRPr>
          </a:p>
        </p:txBody>
      </p:sp>
      <p:sp>
        <p:nvSpPr>
          <p:cNvPr id="8" name="Content Placeholder 2"/>
          <p:cNvSpPr txBox="1">
            <a:spLocks/>
          </p:cNvSpPr>
          <p:nvPr/>
        </p:nvSpPr>
        <p:spPr>
          <a:xfrm>
            <a:off x="457200" y="1196753"/>
            <a:ext cx="8229600"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smtClean="0">
                <a:solidFill>
                  <a:srgbClr val="FF9900"/>
                </a:solidFill>
                <a:latin typeface="Cambria" pitchFamily="18" charset="0"/>
              </a:rPr>
              <a:t>Endogenous factors</a:t>
            </a:r>
            <a:endParaRPr lang="en-GB" sz="2400" dirty="0" smtClean="0">
              <a:solidFill>
                <a:srgbClr val="FF9900"/>
              </a:solidFill>
              <a:latin typeface="Cambria" pitchFamily="18" charset="0"/>
            </a:endParaRPr>
          </a:p>
          <a:p>
            <a:r>
              <a:rPr lang="en-GB" sz="1700" b="1" dirty="0" smtClean="0">
                <a:latin typeface="Cambria" pitchFamily="18" charset="0"/>
              </a:rPr>
              <a:t>Demand-driven</a:t>
            </a:r>
            <a:r>
              <a:rPr lang="en-GB" sz="1700" dirty="0" smtClean="0">
                <a:latin typeface="Cambria" pitchFamily="18" charset="0"/>
              </a:rPr>
              <a:t> industry</a:t>
            </a:r>
          </a:p>
          <a:p>
            <a:r>
              <a:rPr lang="en-GB" sz="1700" b="1" dirty="0" smtClean="0">
                <a:latin typeface="Cambria" pitchFamily="18" charset="0"/>
              </a:rPr>
              <a:t>Increasing demand for Islamic system</a:t>
            </a:r>
            <a:r>
              <a:rPr lang="en-GB" sz="1700" dirty="0" smtClean="0">
                <a:latin typeface="Cambria" pitchFamily="18" charset="0"/>
              </a:rPr>
              <a:t> along with the opportunities for its expression in Islamic finance </a:t>
            </a:r>
          </a:p>
          <a:p>
            <a:r>
              <a:rPr lang="en-GB" sz="1700" b="1" dirty="0" smtClean="0">
                <a:latin typeface="Cambria" pitchFamily="18" charset="0"/>
              </a:rPr>
              <a:t>Successful track record</a:t>
            </a:r>
            <a:r>
              <a:rPr lang="en-GB" sz="1700" dirty="0" smtClean="0">
                <a:latin typeface="Cambria" pitchFamily="18" charset="0"/>
              </a:rPr>
              <a:t> of Islamic FIs which increased </a:t>
            </a:r>
            <a:r>
              <a:rPr lang="en-GB" sz="1700" b="1" dirty="0" smtClean="0">
                <a:latin typeface="Cambria" pitchFamily="18" charset="0"/>
              </a:rPr>
              <a:t>public’s trust</a:t>
            </a:r>
            <a:r>
              <a:rPr lang="en-GB" sz="1700" dirty="0" smtClean="0">
                <a:latin typeface="Cambria" pitchFamily="18" charset="0"/>
              </a:rPr>
              <a:t> in them,</a:t>
            </a:r>
          </a:p>
          <a:p>
            <a:r>
              <a:rPr lang="en-GB" sz="1700" b="1" dirty="0" smtClean="0">
                <a:latin typeface="Cambria" pitchFamily="18" charset="0"/>
              </a:rPr>
              <a:t>Industry-driven approach</a:t>
            </a:r>
            <a:r>
              <a:rPr lang="en-GB" sz="1700" dirty="0" smtClean="0">
                <a:latin typeface="Cambria" pitchFamily="18" charset="0"/>
              </a:rPr>
              <a:t> to IF (vs. </a:t>
            </a:r>
            <a:r>
              <a:rPr lang="en-US" sz="1700" dirty="0">
                <a:latin typeface="Cambria" pitchFamily="18" charset="0"/>
              </a:rPr>
              <a:t>a high dependence on a regulator-led model in some other countries</a:t>
            </a:r>
            <a:r>
              <a:rPr lang="en-GB" sz="1700" dirty="0" smtClean="0">
                <a:latin typeface="Cambria" pitchFamily="18" charset="0"/>
              </a:rPr>
              <a:t>)</a:t>
            </a:r>
          </a:p>
          <a:p>
            <a:endParaRPr lang="en-GB" sz="1800" dirty="0" smtClean="0">
              <a:latin typeface="Cambria" pitchFamily="18" charset="0"/>
            </a:endParaRPr>
          </a:p>
          <a:p>
            <a:pPr marL="0" indent="0">
              <a:buNone/>
            </a:pPr>
            <a:r>
              <a:rPr lang="en-GB" sz="2000" dirty="0" smtClean="0">
                <a:solidFill>
                  <a:srgbClr val="FF9900"/>
                </a:solidFill>
                <a:latin typeface="Cambria" pitchFamily="18" charset="0"/>
              </a:rPr>
              <a:t>Exogenous factors</a:t>
            </a:r>
            <a:endParaRPr lang="en-GB" sz="2400" dirty="0" smtClean="0">
              <a:solidFill>
                <a:srgbClr val="FF9900"/>
              </a:solidFill>
              <a:latin typeface="Cambria" pitchFamily="18" charset="0"/>
            </a:endParaRPr>
          </a:p>
          <a:p>
            <a:r>
              <a:rPr lang="en-GB" sz="1700" dirty="0" smtClean="0">
                <a:latin typeface="Cambria" pitchFamily="18" charset="0"/>
              </a:rPr>
              <a:t>Outflow of funds from advanced financial markets to the emerging economies due to uncertain environment in the former (economic and financial instability, etc.)</a:t>
            </a:r>
          </a:p>
          <a:p>
            <a:r>
              <a:rPr lang="en-GB" sz="1700" dirty="0" smtClean="0">
                <a:latin typeface="Cambria" pitchFamily="18" charset="0"/>
              </a:rPr>
              <a:t>Rising oil prices</a:t>
            </a:r>
          </a:p>
          <a:p>
            <a:r>
              <a:rPr lang="en-GB" sz="1700" dirty="0" smtClean="0">
                <a:latin typeface="Cambria" pitchFamily="18" charset="0"/>
              </a:rPr>
              <a:t>Strong economic growth</a:t>
            </a:r>
          </a:p>
          <a:p>
            <a:r>
              <a:rPr lang="en-GB" sz="1700" dirty="0" smtClean="0">
                <a:latin typeface="Cambria" pitchFamily="18" charset="0"/>
              </a:rPr>
              <a:t>Booming real estate sector – particularly in the GCC countries</a:t>
            </a:r>
          </a:p>
          <a:p>
            <a:endParaRPr lang="en-GB" sz="1800" dirty="0">
              <a:latin typeface="Cambria" pitchFamily="18" charset="0"/>
            </a:endParaRPr>
          </a:p>
        </p:txBody>
      </p:sp>
      <p:sp>
        <p:nvSpPr>
          <p:cNvPr id="9" name="TextBox 8"/>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spTree>
    <p:extLst>
      <p:ext uri="{BB962C8B-B14F-4D97-AF65-F5344CB8AC3E}">
        <p14:creationId xmlns:p14="http://schemas.microsoft.com/office/powerpoint/2010/main" val="5213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64" y="1700808"/>
            <a:ext cx="7740860" cy="3168352"/>
          </a:xfrm>
        </p:spPr>
        <p:txBody>
          <a:bodyPr>
            <a:noAutofit/>
          </a:bodyPr>
          <a:lstStyle/>
          <a:p>
            <a:pPr marL="0" indent="0">
              <a:buNone/>
            </a:pPr>
            <a:r>
              <a:rPr lang="en-US" sz="1800" dirty="0">
                <a:solidFill>
                  <a:schemeClr val="tx1">
                    <a:lumMod val="75000"/>
                    <a:lumOff val="25000"/>
                  </a:schemeClr>
                </a:solidFill>
                <a:latin typeface="Cambria" pitchFamily="18" charset="0"/>
                <a:cs typeface="Calibri" pitchFamily="34" charset="0"/>
              </a:rPr>
              <a:t> </a:t>
            </a:r>
            <a:r>
              <a:rPr lang="en-US" sz="1800" dirty="0" smtClean="0">
                <a:solidFill>
                  <a:schemeClr val="tx1">
                    <a:lumMod val="75000"/>
                    <a:lumOff val="25000"/>
                  </a:schemeClr>
                </a:solidFill>
                <a:latin typeface="Cambria" pitchFamily="18" charset="0"/>
                <a:cs typeface="Calibri" pitchFamily="34" charset="0"/>
              </a:rPr>
              <a:t>            Religious </a:t>
            </a:r>
            <a:r>
              <a:rPr lang="en-US" sz="1800" dirty="0">
                <a:solidFill>
                  <a:schemeClr val="tx1">
                    <a:lumMod val="75000"/>
                    <a:lumOff val="25000"/>
                  </a:schemeClr>
                </a:solidFill>
                <a:latin typeface="Cambria" pitchFamily="18" charset="0"/>
                <a:cs typeface="Calibri" pitchFamily="34" charset="0"/>
              </a:rPr>
              <a:t>reasons for not having a formal account are most commonly cited in the Middle East and North </a:t>
            </a:r>
            <a:r>
              <a:rPr lang="en-US" sz="1800" dirty="0" smtClean="0">
                <a:solidFill>
                  <a:schemeClr val="tx1">
                    <a:lumMod val="75000"/>
                    <a:lumOff val="25000"/>
                  </a:schemeClr>
                </a:solidFill>
                <a:latin typeface="Cambria" pitchFamily="18" charset="0"/>
                <a:cs typeface="Calibri" pitchFamily="34" charset="0"/>
              </a:rPr>
              <a:t>Africa and South Asia. </a:t>
            </a:r>
            <a:r>
              <a:rPr lang="en-US" sz="1800" dirty="0">
                <a:solidFill>
                  <a:schemeClr val="tx1">
                    <a:lumMod val="75000"/>
                    <a:lumOff val="25000"/>
                  </a:schemeClr>
                </a:solidFill>
                <a:latin typeface="Cambria" pitchFamily="18" charset="0"/>
                <a:cs typeface="Calibri" pitchFamily="34" charset="0"/>
              </a:rPr>
              <a:t>In </a:t>
            </a:r>
            <a:r>
              <a:rPr lang="en-US" sz="1800" dirty="0" smtClean="0">
                <a:solidFill>
                  <a:schemeClr val="tx1">
                    <a:lumMod val="75000"/>
                    <a:lumOff val="25000"/>
                  </a:schemeClr>
                </a:solidFill>
                <a:latin typeface="Cambria" pitchFamily="18" charset="0"/>
                <a:cs typeface="Calibri" pitchFamily="34" charset="0"/>
              </a:rPr>
              <a:t>these regions, </a:t>
            </a:r>
            <a:r>
              <a:rPr lang="en-US" sz="1800" dirty="0">
                <a:solidFill>
                  <a:schemeClr val="tx1">
                    <a:lumMod val="75000"/>
                    <a:lumOff val="25000"/>
                  </a:schemeClr>
                </a:solidFill>
                <a:latin typeface="Cambria" pitchFamily="18" charset="0"/>
                <a:cs typeface="Calibri" pitchFamily="34" charset="0"/>
              </a:rPr>
              <a:t>developing financial products compatible with religious beliefs (Islamic finance) could pay off—potentially increasing the share of adults with a formal account by up to 10 percentage points in the Middle East and North </a:t>
            </a:r>
            <a:r>
              <a:rPr lang="en-US" sz="1800" dirty="0" smtClean="0">
                <a:solidFill>
                  <a:schemeClr val="tx1">
                    <a:lumMod val="75000"/>
                    <a:lumOff val="25000"/>
                  </a:schemeClr>
                </a:solidFill>
                <a:latin typeface="Cambria" pitchFamily="18" charset="0"/>
                <a:cs typeface="Calibri" pitchFamily="34" charset="0"/>
              </a:rPr>
              <a:t>Africa and by up to 5 percentage points in South Asia</a:t>
            </a:r>
            <a:endParaRPr lang="tr-TR" sz="1800" dirty="0" smtClean="0">
              <a:solidFill>
                <a:schemeClr val="tx1">
                  <a:lumMod val="75000"/>
                  <a:lumOff val="25000"/>
                </a:schemeClr>
              </a:solidFill>
              <a:latin typeface="Cambria" pitchFamily="18" charset="0"/>
              <a:cs typeface="Calibri" pitchFamily="34" charset="0"/>
            </a:endParaRPr>
          </a:p>
          <a:p>
            <a:pPr marL="0" indent="0">
              <a:buNone/>
            </a:pPr>
            <a:endParaRPr lang="tr-TR" sz="1800" dirty="0">
              <a:solidFill>
                <a:schemeClr val="tx1">
                  <a:lumMod val="75000"/>
                  <a:lumOff val="25000"/>
                </a:schemeClr>
              </a:solidFill>
              <a:latin typeface="Cambria" pitchFamily="18" charset="0"/>
              <a:cs typeface="Calibri" pitchFamily="34" charset="0"/>
            </a:endParaRPr>
          </a:p>
          <a:p>
            <a:pPr marL="0" indent="0" algn="r">
              <a:buNone/>
            </a:pPr>
            <a:endParaRPr lang="en-US" sz="1800" dirty="0" smtClean="0">
              <a:solidFill>
                <a:schemeClr val="tx1">
                  <a:lumMod val="75000"/>
                  <a:lumOff val="25000"/>
                </a:schemeClr>
              </a:solidFill>
              <a:latin typeface="Cambria" pitchFamily="18" charset="0"/>
              <a:cs typeface="Calibri" pitchFamily="34" charset="0"/>
            </a:endParaRPr>
          </a:p>
          <a:p>
            <a:pPr marL="0" indent="0" algn="r">
              <a:buNone/>
            </a:pPr>
            <a:endParaRPr lang="en-US" sz="1800" dirty="0" smtClean="0">
              <a:solidFill>
                <a:schemeClr val="tx1">
                  <a:lumMod val="75000"/>
                  <a:lumOff val="25000"/>
                </a:schemeClr>
              </a:solidFill>
              <a:latin typeface="Cambria" pitchFamily="18" charset="0"/>
              <a:cs typeface="Calibri" pitchFamily="34" charset="0"/>
            </a:endParaRPr>
          </a:p>
          <a:p>
            <a:pPr marL="0" indent="0" algn="r">
              <a:buNone/>
            </a:pPr>
            <a:r>
              <a:rPr lang="tr-TR" sz="1600" b="1" dirty="0" smtClean="0">
                <a:solidFill>
                  <a:schemeClr val="tx1">
                    <a:lumMod val="75000"/>
                    <a:lumOff val="25000"/>
                  </a:schemeClr>
                </a:solidFill>
                <a:latin typeface="Cambria" pitchFamily="18" charset="0"/>
                <a:cs typeface="Calibri" pitchFamily="34" charset="0"/>
              </a:rPr>
              <a:t>Demirguc-Kunt and Klapper</a:t>
            </a:r>
            <a:r>
              <a:rPr lang="en-US" sz="1600" b="1" dirty="0" smtClean="0">
                <a:solidFill>
                  <a:schemeClr val="tx1">
                    <a:lumMod val="75000"/>
                    <a:lumOff val="25000"/>
                  </a:schemeClr>
                </a:solidFill>
                <a:latin typeface="Cambria" pitchFamily="18" charset="0"/>
                <a:cs typeface="Calibri" pitchFamily="34" charset="0"/>
              </a:rPr>
              <a:t> (The World Bank, </a:t>
            </a:r>
            <a:r>
              <a:rPr lang="tr-TR" sz="1600" b="1" dirty="0" smtClean="0">
                <a:solidFill>
                  <a:schemeClr val="tx1">
                    <a:lumMod val="75000"/>
                    <a:lumOff val="25000"/>
                  </a:schemeClr>
                </a:solidFill>
                <a:latin typeface="Cambria" pitchFamily="18" charset="0"/>
                <a:cs typeface="Calibri" pitchFamily="34" charset="0"/>
              </a:rPr>
              <a:t>2012</a:t>
            </a:r>
            <a:r>
              <a:rPr lang="en-US" sz="1600" b="1" dirty="0" smtClean="0">
                <a:solidFill>
                  <a:schemeClr val="tx1">
                    <a:lumMod val="75000"/>
                    <a:lumOff val="25000"/>
                  </a:schemeClr>
                </a:solidFill>
                <a:latin typeface="Cambria" pitchFamily="18" charset="0"/>
                <a:cs typeface="Calibri" pitchFamily="34" charset="0"/>
              </a:rPr>
              <a:t>)</a:t>
            </a:r>
            <a:endParaRPr lang="en-US" sz="1600" b="1" dirty="0">
              <a:solidFill>
                <a:schemeClr val="tx1">
                  <a:lumMod val="75000"/>
                  <a:lumOff val="25000"/>
                </a:schemeClr>
              </a:solidFill>
              <a:latin typeface="Cambria" pitchFamily="18" charset="0"/>
              <a:cs typeface="Calibri" pitchFamily="34" charset="0"/>
            </a:endParaRPr>
          </a:p>
        </p:txBody>
      </p:sp>
      <p:sp>
        <p:nvSpPr>
          <p:cNvPr id="2" name="TextBox 1"/>
          <p:cNvSpPr txBox="1"/>
          <p:nvPr/>
        </p:nvSpPr>
        <p:spPr>
          <a:xfrm>
            <a:off x="395536" y="764704"/>
            <a:ext cx="1224136" cy="2646878"/>
          </a:xfrm>
          <a:prstGeom prst="rect">
            <a:avLst/>
          </a:prstGeom>
          <a:noFill/>
        </p:spPr>
        <p:txBody>
          <a:bodyPr wrap="square" rtlCol="0">
            <a:spAutoFit/>
          </a:bodyPr>
          <a:lstStyle/>
          <a:p>
            <a:r>
              <a:rPr lang="en-US" sz="16600" b="1" dirty="0" smtClean="0">
                <a:solidFill>
                  <a:schemeClr val="bg1">
                    <a:lumMod val="85000"/>
                  </a:schemeClr>
                </a:solidFill>
              </a:rPr>
              <a:t>“</a:t>
            </a:r>
            <a:endParaRPr lang="en-US" sz="16600" b="1" dirty="0">
              <a:solidFill>
                <a:schemeClr val="bg1">
                  <a:lumMod val="85000"/>
                </a:schemeClr>
              </a:solidFill>
            </a:endParaRPr>
          </a:p>
        </p:txBody>
      </p:sp>
      <p:sp>
        <p:nvSpPr>
          <p:cNvPr id="6" name="TextBox 5"/>
          <p:cNvSpPr txBox="1"/>
          <p:nvPr/>
        </p:nvSpPr>
        <p:spPr>
          <a:xfrm>
            <a:off x="5724128" y="2582322"/>
            <a:ext cx="1224136" cy="2646878"/>
          </a:xfrm>
          <a:prstGeom prst="rect">
            <a:avLst/>
          </a:prstGeom>
          <a:noFill/>
        </p:spPr>
        <p:txBody>
          <a:bodyPr wrap="square" rtlCol="0">
            <a:spAutoFit/>
          </a:bodyPr>
          <a:lstStyle/>
          <a:p>
            <a:r>
              <a:rPr lang="en-US" sz="16600" b="1" dirty="0" smtClean="0">
                <a:solidFill>
                  <a:schemeClr val="bg1">
                    <a:lumMod val="85000"/>
                  </a:schemeClr>
                </a:solidFill>
              </a:rPr>
              <a:t>”</a:t>
            </a:r>
            <a:endParaRPr lang="en-US" sz="16600" b="1" dirty="0">
              <a:solidFill>
                <a:schemeClr val="bg1">
                  <a:lumMod val="85000"/>
                </a:schemeClr>
              </a:solidFill>
            </a:endParaRPr>
          </a:p>
        </p:txBody>
      </p:sp>
      <p:sp>
        <p:nvSpPr>
          <p:cNvPr id="8" name="TextBox 7"/>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sp>
        <p:nvSpPr>
          <p:cNvPr id="7" name="Title 1"/>
          <p:cNvSpPr>
            <a:spLocks noGrp="1"/>
          </p:cNvSpPr>
          <p:nvPr>
            <p:ph type="title"/>
          </p:nvPr>
        </p:nvSpPr>
        <p:spPr>
          <a:xfrm>
            <a:off x="395536" y="274638"/>
            <a:ext cx="8748464" cy="706090"/>
          </a:xfrm>
          <a:noFill/>
        </p:spPr>
        <p:txBody>
          <a:bodyPr>
            <a:normAutofit/>
          </a:bodyPr>
          <a:lstStyle/>
          <a:p>
            <a:pPr algn="l"/>
            <a:r>
              <a:rPr lang="en-US" sz="3200" dirty="0" smtClean="0">
                <a:solidFill>
                  <a:srgbClr val="002060"/>
                </a:solidFill>
                <a:latin typeface="Cambria" pitchFamily="18" charset="0"/>
              </a:rPr>
              <a:t>Islamic finance is the preferred mode of finance</a:t>
            </a:r>
            <a:endParaRPr lang="ru-RU" sz="3200" dirty="0">
              <a:solidFill>
                <a:srgbClr val="002060"/>
              </a:solidFill>
              <a:latin typeface="Cambria" pitchFamily="18" charset="0"/>
            </a:endParaRPr>
          </a:p>
        </p:txBody>
      </p:sp>
    </p:spTree>
    <p:extLst>
      <p:ext uri="{BB962C8B-B14F-4D97-AF65-F5344CB8AC3E}">
        <p14:creationId xmlns:p14="http://schemas.microsoft.com/office/powerpoint/2010/main" val="782330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40368587"/>
              </p:ext>
            </p:extLst>
          </p:nvPr>
        </p:nvGraphicFramePr>
        <p:xfrm>
          <a:off x="107505" y="910545"/>
          <a:ext cx="8928991" cy="5444725"/>
        </p:xfrm>
        <a:graphic>
          <a:graphicData uri="http://schemas.openxmlformats.org/drawingml/2006/table">
            <a:tbl>
              <a:tblPr firstRow="1" firstCol="1" bandRow="1">
                <a:tableStyleId>{5C22544A-7EE6-4342-B048-85BDC9FD1C3A}</a:tableStyleId>
              </a:tblPr>
              <a:tblGrid>
                <a:gridCol w="1152127"/>
                <a:gridCol w="2304256"/>
                <a:gridCol w="5472608"/>
              </a:tblGrid>
              <a:tr h="408424">
                <a:tc>
                  <a:txBody>
                    <a:bodyPr/>
                    <a:lstStyle/>
                    <a:p>
                      <a:pPr marL="0" marR="0">
                        <a:spcBef>
                          <a:spcPts val="1200"/>
                        </a:spcBef>
                        <a:spcAft>
                          <a:spcPts val="0"/>
                        </a:spcAft>
                      </a:pPr>
                      <a:r>
                        <a:rPr lang="en-GB" sz="1200" b="1" dirty="0" smtClean="0">
                          <a:solidFill>
                            <a:schemeClr val="tx2">
                              <a:lumMod val="50000"/>
                            </a:schemeClr>
                          </a:solidFill>
                          <a:effectLst/>
                          <a:latin typeface="Cambria" pitchFamily="18" charset="0"/>
                        </a:rPr>
                        <a:t>COUNTRY</a:t>
                      </a:r>
                      <a:endParaRPr lang="en-US" sz="1200" b="1" dirty="0">
                        <a:solidFill>
                          <a:schemeClr val="tx2">
                            <a:lumMod val="50000"/>
                          </a:schemeClr>
                        </a:solidFill>
                        <a:effectLst/>
                        <a:latin typeface="Cambria" pitchFamily="18" charset="0"/>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200" b="1" dirty="0" smtClean="0">
                          <a:solidFill>
                            <a:schemeClr val="tx2">
                              <a:lumMod val="50000"/>
                            </a:schemeClr>
                          </a:solidFill>
                          <a:effectLst/>
                          <a:latin typeface="Cambria" pitchFamily="18" charset="0"/>
                        </a:rPr>
                        <a:t>SURVEY (YEAR)</a:t>
                      </a:r>
                      <a:endParaRPr lang="en-US" sz="1200" b="1" dirty="0">
                        <a:solidFill>
                          <a:schemeClr val="tx2">
                            <a:lumMod val="50000"/>
                          </a:schemeClr>
                        </a:solidFill>
                        <a:effectLst/>
                        <a:latin typeface="Cambria" pitchFamily="18" charset="0"/>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200" b="1" dirty="0" smtClean="0">
                          <a:solidFill>
                            <a:schemeClr val="tx2">
                              <a:lumMod val="50000"/>
                            </a:schemeClr>
                          </a:solidFill>
                          <a:effectLst/>
                          <a:latin typeface="Cambria" pitchFamily="18" charset="0"/>
                        </a:rPr>
                        <a:t>RESULT</a:t>
                      </a:r>
                      <a:endParaRPr lang="en-US" sz="1200" b="1" dirty="0">
                        <a:solidFill>
                          <a:schemeClr val="tx2">
                            <a:lumMod val="50000"/>
                          </a:schemeClr>
                        </a:solidFill>
                        <a:effectLst/>
                        <a:latin typeface="Cambria" pitchFamily="18" charset="0"/>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8636">
                <a:tc>
                  <a:txBody>
                    <a:bodyPr/>
                    <a:lstStyle/>
                    <a:p>
                      <a:pPr marL="0" marR="0">
                        <a:spcBef>
                          <a:spcPts val="1200"/>
                        </a:spcBef>
                        <a:spcAft>
                          <a:spcPts val="0"/>
                        </a:spcAft>
                      </a:pPr>
                      <a:r>
                        <a:rPr lang="en-GB" sz="900" dirty="0">
                          <a:solidFill>
                            <a:schemeClr val="tx1"/>
                          </a:solidFill>
                          <a:effectLst/>
                        </a:rPr>
                        <a:t> </a:t>
                      </a:r>
                      <a:endParaRPr lang="en-US" sz="1000" dirty="0">
                        <a:solidFill>
                          <a:schemeClr val="tx1"/>
                        </a:solidFill>
                        <a:effectLst/>
                        <a:latin typeface="Calibri"/>
                        <a:cs typeface="Times New Roman"/>
                      </a:endParaRPr>
                    </a:p>
                  </a:txBody>
                  <a:tcPr marL="39318" marR="39318"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spcBef>
                          <a:spcPts val="1200"/>
                        </a:spcBef>
                        <a:spcAft>
                          <a:spcPts val="0"/>
                        </a:spcAft>
                      </a:pPr>
                      <a:endParaRPr lang="en-US" sz="1000" dirty="0">
                        <a:solidFill>
                          <a:schemeClr val="tx1"/>
                        </a:solidFill>
                        <a:effectLst/>
                        <a:latin typeface="Calibri"/>
                        <a:cs typeface="Times New Roman"/>
                      </a:endParaRPr>
                    </a:p>
                  </a:txBody>
                  <a:tcPr marL="39318" marR="39318"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900" dirty="0">
                          <a:solidFill>
                            <a:schemeClr val="tx1"/>
                          </a:solidFill>
                          <a:effectLst/>
                        </a:rPr>
                        <a:t> </a:t>
                      </a:r>
                      <a:endParaRPr lang="en-US" sz="1000" dirty="0">
                        <a:solidFill>
                          <a:schemeClr val="tx1"/>
                        </a:solidFill>
                        <a:effectLst/>
                        <a:latin typeface="Calibri"/>
                        <a:cs typeface="Times New Roman"/>
                      </a:endParaRPr>
                    </a:p>
                  </a:txBody>
                  <a:tcPr marL="39318" marR="39318"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532711">
                <a:tc>
                  <a:txBody>
                    <a:bodyPr/>
                    <a:lstStyle/>
                    <a:p>
                      <a:pPr marL="0" marR="0">
                        <a:spcBef>
                          <a:spcPts val="1200"/>
                        </a:spcBef>
                        <a:spcAft>
                          <a:spcPts val="0"/>
                        </a:spcAft>
                      </a:pPr>
                      <a:r>
                        <a:rPr lang="en-GB" sz="1050" dirty="0">
                          <a:solidFill>
                            <a:schemeClr val="tx1">
                              <a:lumMod val="75000"/>
                              <a:lumOff val="25000"/>
                            </a:schemeClr>
                          </a:solidFill>
                          <a:effectLst/>
                          <a:latin typeface="Cambria" pitchFamily="18" charset="0"/>
                        </a:rPr>
                        <a:t>Algeria</a:t>
                      </a:r>
                      <a:endParaRPr lang="en-US" sz="1050" dirty="0">
                        <a:solidFill>
                          <a:schemeClr val="tx1">
                            <a:lumMod val="75000"/>
                            <a:lumOff val="25000"/>
                          </a:schemeClr>
                        </a:solidFill>
                        <a:effectLst/>
                        <a:latin typeface="Cambria" pitchFamily="18" charset="0"/>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Frankfurt </a:t>
                      </a:r>
                      <a:r>
                        <a:rPr lang="en-GB" sz="1050" dirty="0" smtClean="0">
                          <a:solidFill>
                            <a:schemeClr val="tx1">
                              <a:lumMod val="75000"/>
                              <a:lumOff val="25000"/>
                            </a:schemeClr>
                          </a:solidFill>
                          <a:effectLst/>
                        </a:rPr>
                        <a:t>School </a:t>
                      </a:r>
                      <a:r>
                        <a:rPr lang="en-GB" sz="1050" dirty="0">
                          <a:solidFill>
                            <a:schemeClr val="tx1">
                              <a:lumMod val="75000"/>
                              <a:lumOff val="25000"/>
                            </a:schemeClr>
                          </a:solidFill>
                          <a:effectLst/>
                        </a:rPr>
                        <a:t>of Finance and Management (</a:t>
                      </a:r>
                      <a:r>
                        <a:rPr lang="en-GB" sz="1050" dirty="0" err="1">
                          <a:solidFill>
                            <a:schemeClr val="tx1">
                              <a:lumMod val="75000"/>
                              <a:lumOff val="25000"/>
                            </a:schemeClr>
                          </a:solidFill>
                          <a:effectLst/>
                        </a:rPr>
                        <a:t>Bankacademie</a:t>
                      </a:r>
                      <a:r>
                        <a:rPr lang="en-GB" sz="1050" dirty="0">
                          <a:solidFill>
                            <a:schemeClr val="tx1">
                              <a:lumMod val="75000"/>
                              <a:lumOff val="25000"/>
                            </a:schemeClr>
                          </a:solidFill>
                          <a:effectLst/>
                        </a:rPr>
                        <a:t> International) (2006)</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A study revealed that 20.7% of microenterprise owners do not apply for loans primarily because of religious reasons.</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333">
                <a:tc>
                  <a:txBody>
                    <a:bodyPr/>
                    <a:lstStyle/>
                    <a:p>
                      <a:pPr marL="0" marR="0">
                        <a:spcBef>
                          <a:spcPts val="1200"/>
                        </a:spcBef>
                        <a:spcAft>
                          <a:spcPts val="0"/>
                        </a:spcAft>
                      </a:pPr>
                      <a:r>
                        <a:rPr lang="en-GB" sz="1050" dirty="0">
                          <a:solidFill>
                            <a:schemeClr val="tx1">
                              <a:lumMod val="75000"/>
                              <a:lumOff val="25000"/>
                            </a:schemeClr>
                          </a:solidFill>
                          <a:effectLst/>
                          <a:latin typeface="Cambria" pitchFamily="18" charset="0"/>
                        </a:rPr>
                        <a:t>Indonesia</a:t>
                      </a:r>
                      <a:endParaRPr lang="en-US" sz="1050" dirty="0">
                        <a:solidFill>
                          <a:schemeClr val="tx1">
                            <a:lumMod val="75000"/>
                            <a:lumOff val="25000"/>
                          </a:schemeClr>
                        </a:solidFill>
                        <a:effectLst/>
                        <a:latin typeface="Cambria" pitchFamily="18" charset="0"/>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Bank Indonesia (2000)</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In East Java, 49% of the rural population considers interest prohibited and would prefer to bank with Sharia-compliant financial institutions</a:t>
                      </a:r>
                      <a:r>
                        <a:rPr lang="en-GB" sz="1050" dirty="0" smtClean="0">
                          <a:solidFill>
                            <a:schemeClr val="tx1">
                              <a:lumMod val="75000"/>
                              <a:lumOff val="25000"/>
                            </a:schemeClr>
                          </a:solidFill>
                          <a:effectLst/>
                        </a:rPr>
                        <a:t>.</a:t>
                      </a: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2539">
                <a:tc>
                  <a:txBody>
                    <a:bodyPr/>
                    <a:lstStyle/>
                    <a:p>
                      <a:pPr marL="0" marR="0">
                        <a:spcBef>
                          <a:spcPts val="1200"/>
                        </a:spcBef>
                        <a:spcAft>
                          <a:spcPts val="0"/>
                        </a:spcAft>
                      </a:pPr>
                      <a:r>
                        <a:rPr lang="en-GB" sz="1050" dirty="0">
                          <a:solidFill>
                            <a:schemeClr val="tx1">
                              <a:lumMod val="75000"/>
                              <a:lumOff val="25000"/>
                            </a:schemeClr>
                          </a:solidFill>
                          <a:effectLst/>
                          <a:latin typeface="Cambria" pitchFamily="18" charset="0"/>
                        </a:rPr>
                        <a:t>Jordan</a:t>
                      </a:r>
                      <a:endParaRPr lang="en-US" sz="1050" dirty="0">
                        <a:solidFill>
                          <a:schemeClr val="tx1">
                            <a:lumMod val="75000"/>
                            <a:lumOff val="25000"/>
                          </a:schemeClr>
                        </a:solidFill>
                        <a:effectLst/>
                        <a:latin typeface="Cambria" pitchFamily="18" charset="0"/>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IFC and FINCA </a:t>
                      </a:r>
                      <a:r>
                        <a:rPr lang="en-GB" sz="1050" dirty="0" smtClean="0">
                          <a:solidFill>
                            <a:schemeClr val="tx1">
                              <a:lumMod val="75000"/>
                              <a:lumOff val="25000"/>
                            </a:schemeClr>
                          </a:solidFill>
                          <a:effectLst/>
                        </a:rPr>
                        <a:t>(</a:t>
                      </a:r>
                      <a:r>
                        <a:rPr lang="en-GB" sz="1050" dirty="0">
                          <a:solidFill>
                            <a:schemeClr val="tx1">
                              <a:lumMod val="75000"/>
                              <a:lumOff val="25000"/>
                            </a:schemeClr>
                          </a:solidFill>
                          <a:effectLst/>
                        </a:rPr>
                        <a:t>2006)</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Studies show that 25% and 32%, respectively, of those interviewed cite religious reasons for not seeking conventional loans. The study also showed that 18.6% of those interviewed rank religious reasons as the single most important factor in their decision on obtaining a loan.</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20080">
                <a:tc>
                  <a:txBody>
                    <a:bodyPr/>
                    <a:lstStyle/>
                    <a:p>
                      <a:pPr marL="0" marR="0">
                        <a:spcBef>
                          <a:spcPts val="1200"/>
                        </a:spcBef>
                        <a:spcAft>
                          <a:spcPts val="0"/>
                        </a:spcAft>
                      </a:pPr>
                      <a:r>
                        <a:rPr lang="en-GB" sz="1050" dirty="0">
                          <a:solidFill>
                            <a:schemeClr val="tx1">
                              <a:lumMod val="75000"/>
                              <a:lumOff val="25000"/>
                            </a:schemeClr>
                          </a:solidFill>
                          <a:effectLst/>
                          <a:latin typeface="Cambria" pitchFamily="18" charset="0"/>
                        </a:rPr>
                        <a:t>Lebanon</a:t>
                      </a:r>
                      <a:endParaRPr lang="en-US" sz="1050" dirty="0">
                        <a:solidFill>
                          <a:schemeClr val="tx1">
                            <a:lumMod val="75000"/>
                            <a:lumOff val="25000"/>
                          </a:schemeClr>
                        </a:solidFill>
                        <a:effectLst/>
                        <a:latin typeface="Cambria" pitchFamily="18" charset="0"/>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err="1">
                          <a:solidFill>
                            <a:schemeClr val="tx1">
                              <a:lumMod val="75000"/>
                              <a:lumOff val="25000"/>
                            </a:schemeClr>
                          </a:solidFill>
                          <a:effectLst/>
                        </a:rPr>
                        <a:t>Hamze</a:t>
                      </a:r>
                      <a:r>
                        <a:rPr lang="en-GB" sz="1050" dirty="0">
                          <a:solidFill>
                            <a:schemeClr val="tx1">
                              <a:lumMod val="75000"/>
                              <a:lumOff val="25000"/>
                            </a:schemeClr>
                          </a:solidFill>
                          <a:effectLst/>
                        </a:rPr>
                        <a:t> (2001)</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The success in outreach of Islamic programs relative to conventional microfinance institutions strongly suggests that large numbers of poor people prefer Islamic finance. In addition, microfinance practitioners report that many of the poor refuse financial services unless they are Sharia-compliant.</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marL="0" marR="0">
                        <a:spcBef>
                          <a:spcPts val="1200"/>
                        </a:spcBef>
                        <a:spcAft>
                          <a:spcPts val="0"/>
                        </a:spcAft>
                      </a:pPr>
                      <a:r>
                        <a:rPr lang="en-GB" sz="1050" dirty="0">
                          <a:solidFill>
                            <a:schemeClr val="tx1">
                              <a:lumMod val="75000"/>
                              <a:lumOff val="25000"/>
                            </a:schemeClr>
                          </a:solidFill>
                          <a:effectLst/>
                          <a:latin typeface="Cambria" pitchFamily="18" charset="0"/>
                        </a:rPr>
                        <a:t>Palestine</a:t>
                      </a:r>
                      <a:endParaRPr lang="en-US" sz="1050" dirty="0">
                        <a:solidFill>
                          <a:schemeClr val="tx1">
                            <a:lumMod val="75000"/>
                            <a:lumOff val="25000"/>
                          </a:schemeClr>
                        </a:solidFill>
                        <a:effectLst/>
                        <a:latin typeface="Cambria" pitchFamily="18" charset="0"/>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err="1">
                          <a:solidFill>
                            <a:schemeClr val="tx1">
                              <a:lumMod val="75000"/>
                              <a:lumOff val="25000"/>
                            </a:schemeClr>
                          </a:solidFill>
                          <a:effectLst/>
                        </a:rPr>
                        <a:t>PlaNet</a:t>
                      </a:r>
                      <a:r>
                        <a:rPr lang="en-GB" sz="1050" dirty="0">
                          <a:solidFill>
                            <a:schemeClr val="tx1">
                              <a:lumMod val="75000"/>
                              <a:lumOff val="25000"/>
                            </a:schemeClr>
                          </a:solidFill>
                          <a:effectLst/>
                        </a:rPr>
                        <a:t> Finance (2007)</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More than 60% of low-income survey respondents claim a preference for Islamic products over conventional products. More than half of such respondents prefer such products even if they come at a higher price.</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66555">
                <a:tc>
                  <a:txBody>
                    <a:bodyPr/>
                    <a:lstStyle/>
                    <a:p>
                      <a:pPr marL="0" marR="0">
                        <a:spcBef>
                          <a:spcPts val="1200"/>
                        </a:spcBef>
                        <a:spcAft>
                          <a:spcPts val="0"/>
                        </a:spcAft>
                      </a:pPr>
                      <a:r>
                        <a:rPr lang="en-GB" sz="1050" dirty="0">
                          <a:solidFill>
                            <a:schemeClr val="tx1">
                              <a:lumMod val="75000"/>
                              <a:lumOff val="25000"/>
                            </a:schemeClr>
                          </a:solidFill>
                          <a:effectLst/>
                          <a:latin typeface="Cambria" pitchFamily="18" charset="0"/>
                        </a:rPr>
                        <a:t>Syria</a:t>
                      </a:r>
                      <a:endParaRPr lang="en-US" sz="1050" dirty="0">
                        <a:solidFill>
                          <a:schemeClr val="tx1">
                            <a:lumMod val="75000"/>
                            <a:lumOff val="25000"/>
                          </a:schemeClr>
                        </a:solidFill>
                        <a:effectLst/>
                        <a:latin typeface="Cambria" pitchFamily="18" charset="0"/>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IFC (2007)</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Survey revealed that 43% of respondents considered religious reasons to be the largest obstacle to obtaining microcredit. In addition, 46 </a:t>
                      </a:r>
                      <a:r>
                        <a:rPr lang="en-GB" sz="1050" dirty="0" err="1">
                          <a:solidFill>
                            <a:schemeClr val="tx1">
                              <a:lumMod val="75000"/>
                              <a:lumOff val="25000"/>
                            </a:schemeClr>
                          </a:solidFill>
                          <a:effectLst/>
                        </a:rPr>
                        <a:t>percent</a:t>
                      </a:r>
                      <a:r>
                        <a:rPr lang="en-GB" sz="1050" dirty="0">
                          <a:solidFill>
                            <a:schemeClr val="tx1">
                              <a:lumMod val="75000"/>
                              <a:lumOff val="25000"/>
                            </a:schemeClr>
                          </a:solidFill>
                          <a:effectLst/>
                        </a:rPr>
                        <a:t> of respondents who had never applied for a loan stated that religious reasons were the primary reason they had never applied. Nearly 5 </a:t>
                      </a:r>
                      <a:r>
                        <a:rPr lang="en-GB" sz="1050" dirty="0" err="1">
                          <a:solidFill>
                            <a:schemeClr val="tx1">
                              <a:lumMod val="75000"/>
                              <a:lumOff val="25000"/>
                            </a:schemeClr>
                          </a:solidFill>
                          <a:effectLst/>
                        </a:rPr>
                        <a:t>percent</a:t>
                      </a:r>
                      <a:r>
                        <a:rPr lang="en-GB" sz="1050" dirty="0">
                          <a:solidFill>
                            <a:schemeClr val="tx1">
                              <a:lumMod val="75000"/>
                              <a:lumOff val="25000"/>
                            </a:schemeClr>
                          </a:solidFill>
                          <a:effectLst/>
                        </a:rPr>
                        <a:t> of current borrowers said they would not apply for another loan for religious reasons</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4507">
                <a:tc>
                  <a:txBody>
                    <a:bodyPr/>
                    <a:lstStyle/>
                    <a:p>
                      <a:pPr marL="0" marR="0">
                        <a:spcBef>
                          <a:spcPts val="1200"/>
                        </a:spcBef>
                        <a:spcAft>
                          <a:spcPts val="0"/>
                        </a:spcAft>
                      </a:pPr>
                      <a:r>
                        <a:rPr lang="en-GB" sz="1050" dirty="0">
                          <a:solidFill>
                            <a:schemeClr val="tx1">
                              <a:lumMod val="75000"/>
                              <a:lumOff val="25000"/>
                            </a:schemeClr>
                          </a:solidFill>
                          <a:effectLst/>
                          <a:latin typeface="Cambria" pitchFamily="18" charset="0"/>
                        </a:rPr>
                        <a:t>Yemen</a:t>
                      </a:r>
                      <a:endParaRPr lang="en-US" sz="1050" dirty="0">
                        <a:solidFill>
                          <a:schemeClr val="tx1">
                            <a:lumMod val="75000"/>
                            <a:lumOff val="25000"/>
                          </a:schemeClr>
                        </a:solidFill>
                        <a:effectLst/>
                        <a:latin typeface="Cambria" pitchFamily="18" charset="0"/>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National Microfinance Foundation</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An estimated 40% of the poor demand Islamic financial services, regardless of price</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61112">
                <a:tc>
                  <a:txBody>
                    <a:bodyPr/>
                    <a:lstStyle/>
                    <a:p>
                      <a:pPr marL="0" marR="0">
                        <a:spcBef>
                          <a:spcPts val="1200"/>
                        </a:spcBef>
                        <a:spcAft>
                          <a:spcPts val="0"/>
                        </a:spcAft>
                      </a:pPr>
                      <a:r>
                        <a:rPr lang="en-GB" sz="1050" dirty="0">
                          <a:solidFill>
                            <a:schemeClr val="tx1">
                              <a:lumMod val="75000"/>
                              <a:lumOff val="25000"/>
                            </a:schemeClr>
                          </a:solidFill>
                          <a:effectLst/>
                          <a:latin typeface="Cambria" pitchFamily="18" charset="0"/>
                        </a:rPr>
                        <a:t>Afghanistan, Indonesia, Syria, and Yemen</a:t>
                      </a:r>
                      <a:endParaRPr lang="en-US" sz="1050" dirty="0">
                        <a:solidFill>
                          <a:schemeClr val="tx1">
                            <a:lumMod val="75000"/>
                            <a:lumOff val="25000"/>
                          </a:schemeClr>
                        </a:solidFill>
                        <a:effectLst/>
                        <a:latin typeface="Cambria" pitchFamily="18" charset="0"/>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FINCA (Afghanistan), German Technical Cooperation (Indonesia), </a:t>
                      </a:r>
                      <a:r>
                        <a:rPr lang="en-GB" sz="1050" dirty="0" err="1">
                          <a:solidFill>
                            <a:schemeClr val="tx1">
                              <a:lumMod val="75000"/>
                              <a:lumOff val="25000"/>
                            </a:schemeClr>
                          </a:solidFill>
                          <a:effectLst/>
                        </a:rPr>
                        <a:t>Sanadiq</a:t>
                      </a:r>
                      <a:r>
                        <a:rPr lang="en-GB" sz="1050" dirty="0">
                          <a:solidFill>
                            <a:schemeClr val="tx1">
                              <a:lumMod val="75000"/>
                              <a:lumOff val="25000"/>
                            </a:schemeClr>
                          </a:solidFill>
                          <a:effectLst/>
                        </a:rPr>
                        <a:t> in </a:t>
                      </a:r>
                      <a:r>
                        <a:rPr lang="en-GB" sz="1050" dirty="0" err="1">
                          <a:solidFill>
                            <a:schemeClr val="tx1">
                              <a:lumMod val="75000"/>
                              <a:lumOff val="25000"/>
                            </a:schemeClr>
                          </a:solidFill>
                          <a:effectLst/>
                        </a:rPr>
                        <a:t>Jabal</a:t>
                      </a:r>
                      <a:r>
                        <a:rPr lang="en-GB" sz="1050" dirty="0">
                          <a:solidFill>
                            <a:schemeClr val="tx1">
                              <a:lumMod val="75000"/>
                              <a:lumOff val="25000"/>
                            </a:schemeClr>
                          </a:solidFill>
                          <a:effectLst/>
                        </a:rPr>
                        <a:t>-al-</a:t>
                      </a:r>
                      <a:r>
                        <a:rPr lang="en-GB" sz="1050" dirty="0" err="1">
                          <a:solidFill>
                            <a:schemeClr val="tx1">
                              <a:lumMod val="75000"/>
                              <a:lumOff val="25000"/>
                            </a:schemeClr>
                          </a:solidFill>
                          <a:effectLst/>
                        </a:rPr>
                        <a:t>Hoss</a:t>
                      </a:r>
                      <a:r>
                        <a:rPr lang="en-GB" sz="1050" dirty="0">
                          <a:solidFill>
                            <a:schemeClr val="tx1">
                              <a:lumMod val="75000"/>
                              <a:lumOff val="25000"/>
                            </a:schemeClr>
                          </a:solidFill>
                          <a:effectLst/>
                        </a:rPr>
                        <a:t> (Syria), Social Fund </a:t>
                      </a:r>
                      <a:r>
                        <a:rPr lang="en-GB" sz="1050" dirty="0" smtClean="0">
                          <a:solidFill>
                            <a:schemeClr val="tx1">
                              <a:lumMod val="75000"/>
                              <a:lumOff val="25000"/>
                            </a:schemeClr>
                          </a:solidFill>
                          <a:effectLst/>
                        </a:rPr>
                        <a:t>for </a:t>
                      </a:r>
                      <a:r>
                        <a:rPr lang="en-GB" sz="1050" dirty="0">
                          <a:solidFill>
                            <a:schemeClr val="tx1">
                              <a:lumMod val="75000"/>
                              <a:lumOff val="25000"/>
                            </a:schemeClr>
                          </a:solidFill>
                          <a:effectLst/>
                        </a:rPr>
                        <a:t>Sustainable Development (Yemen), and </a:t>
                      </a:r>
                      <a:r>
                        <a:rPr lang="en-GB" sz="1050" dirty="0" err="1">
                          <a:solidFill>
                            <a:schemeClr val="tx1">
                              <a:lumMod val="75000"/>
                              <a:lumOff val="25000"/>
                            </a:schemeClr>
                          </a:solidFill>
                          <a:effectLst/>
                        </a:rPr>
                        <a:t>Hodeidah</a:t>
                      </a:r>
                      <a:r>
                        <a:rPr lang="en-GB" sz="1050" dirty="0">
                          <a:solidFill>
                            <a:schemeClr val="tx1">
                              <a:lumMod val="75000"/>
                              <a:lumOff val="25000"/>
                            </a:schemeClr>
                          </a:solidFill>
                          <a:effectLst/>
                        </a:rPr>
                        <a:t> Microfinance Program (Yemen)</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spcBef>
                          <a:spcPts val="1200"/>
                        </a:spcBef>
                        <a:spcAft>
                          <a:spcPts val="0"/>
                        </a:spcAft>
                      </a:pPr>
                      <a:r>
                        <a:rPr lang="en-GB" sz="1050" dirty="0">
                          <a:solidFill>
                            <a:schemeClr val="tx1">
                              <a:lumMod val="75000"/>
                              <a:lumOff val="25000"/>
                            </a:schemeClr>
                          </a:solidFill>
                          <a:effectLst/>
                        </a:rPr>
                        <a:t>Microfinance practitioners (please see left) indicate </a:t>
                      </a:r>
                      <a:endParaRPr lang="en-US" sz="1050" dirty="0">
                        <a:solidFill>
                          <a:schemeClr val="tx1">
                            <a:lumMod val="75000"/>
                            <a:lumOff val="25000"/>
                          </a:schemeClr>
                        </a:solidFill>
                        <a:effectLst/>
                      </a:endParaRPr>
                    </a:p>
                    <a:p>
                      <a:pPr marL="0" marR="0">
                        <a:spcBef>
                          <a:spcPts val="1200"/>
                        </a:spcBef>
                        <a:spcAft>
                          <a:spcPts val="0"/>
                        </a:spcAft>
                      </a:pPr>
                      <a:r>
                        <a:rPr lang="en-GB" sz="1050" dirty="0">
                          <a:solidFill>
                            <a:schemeClr val="tx1">
                              <a:lumMod val="75000"/>
                              <a:lumOff val="25000"/>
                            </a:schemeClr>
                          </a:solidFill>
                          <a:effectLst/>
                        </a:rPr>
                        <a:t>That in these countries some conventional </a:t>
                      </a:r>
                      <a:r>
                        <a:rPr lang="en-GB" sz="1050" dirty="0" err="1">
                          <a:solidFill>
                            <a:schemeClr val="tx1">
                              <a:lumMod val="75000"/>
                              <a:lumOff val="25000"/>
                            </a:schemeClr>
                          </a:solidFill>
                          <a:effectLst/>
                        </a:rPr>
                        <a:t>microborrowers</a:t>
                      </a:r>
                      <a:r>
                        <a:rPr lang="en-GB" sz="1050" dirty="0">
                          <a:solidFill>
                            <a:schemeClr val="tx1">
                              <a:lumMod val="75000"/>
                              <a:lumOff val="25000"/>
                            </a:schemeClr>
                          </a:solidFill>
                          <a:effectLst/>
                        </a:rPr>
                        <a:t> tend to switch over once Islamic products become available (CGAP, 2008).</a:t>
                      </a:r>
                      <a:endParaRPr lang="en-US" sz="1050" dirty="0">
                        <a:solidFill>
                          <a:schemeClr val="tx1">
                            <a:lumMod val="75000"/>
                            <a:lumOff val="25000"/>
                          </a:schemeClr>
                        </a:solidFill>
                        <a:effectLst/>
                        <a:latin typeface="Calibri"/>
                        <a:cs typeface="Times New Roman"/>
                      </a:endParaRPr>
                    </a:p>
                  </a:txBody>
                  <a:tcPr marL="39318" marR="39318"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11" name="TextBox 10"/>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sp>
        <p:nvSpPr>
          <p:cNvPr id="10" name="Title 1"/>
          <p:cNvSpPr txBox="1">
            <a:spLocks/>
          </p:cNvSpPr>
          <p:nvPr/>
        </p:nvSpPr>
        <p:spPr>
          <a:xfrm>
            <a:off x="395536" y="274638"/>
            <a:ext cx="8748464" cy="70609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002060"/>
                </a:solidFill>
                <a:latin typeface="Cambria" pitchFamily="18" charset="0"/>
              </a:rPr>
              <a:t>Islamic finance is the preferred mode of finance</a:t>
            </a:r>
            <a:endParaRPr lang="ru-RU" sz="3200" dirty="0">
              <a:solidFill>
                <a:srgbClr val="002060"/>
              </a:solidFill>
              <a:latin typeface="Cambria" pitchFamily="18" charset="0"/>
            </a:endParaRPr>
          </a:p>
        </p:txBody>
      </p:sp>
    </p:spTree>
    <p:extLst>
      <p:ext uri="{BB962C8B-B14F-4D97-AF65-F5344CB8AC3E}">
        <p14:creationId xmlns:p14="http://schemas.microsoft.com/office/powerpoint/2010/main" val="2144299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274638"/>
            <a:ext cx="8748464" cy="706090"/>
          </a:xfrm>
          <a:noFill/>
        </p:spPr>
        <p:txBody>
          <a:bodyPr>
            <a:normAutofit/>
          </a:bodyPr>
          <a:lstStyle/>
          <a:p>
            <a:pPr algn="l"/>
            <a:r>
              <a:rPr lang="tr-TR" sz="3200" dirty="0" smtClean="0">
                <a:solidFill>
                  <a:srgbClr val="002060"/>
                </a:solidFill>
                <a:latin typeface="Cambria" pitchFamily="18" charset="0"/>
              </a:rPr>
              <a:t>Muslim population </a:t>
            </a:r>
            <a:r>
              <a:rPr lang="en-US" sz="3200" dirty="0" smtClean="0">
                <a:solidFill>
                  <a:srgbClr val="002060"/>
                </a:solidFill>
                <a:latin typeface="Cambria" pitchFamily="18" charset="0"/>
              </a:rPr>
              <a:t>dynamics </a:t>
            </a:r>
            <a:r>
              <a:rPr lang="tr-TR" sz="3200" dirty="0" smtClean="0">
                <a:solidFill>
                  <a:srgbClr val="002060"/>
                </a:solidFill>
                <a:latin typeface="Cambria" pitchFamily="18" charset="0"/>
              </a:rPr>
              <a:t>in </a:t>
            </a:r>
            <a:r>
              <a:rPr lang="en-US" sz="3200" dirty="0" smtClean="0">
                <a:solidFill>
                  <a:srgbClr val="002060"/>
                </a:solidFill>
                <a:latin typeface="Cambria" pitchFamily="18" charset="0"/>
              </a:rPr>
              <a:t>the world</a:t>
            </a:r>
            <a:endParaRPr lang="ru-RU" sz="3200" dirty="0">
              <a:solidFill>
                <a:srgbClr val="002060"/>
              </a:solidFill>
              <a:latin typeface="Cambria" pitchFamily="18" charset="0"/>
            </a:endParaRPr>
          </a:p>
        </p:txBody>
      </p:sp>
      <p:sp>
        <p:nvSpPr>
          <p:cNvPr id="23" name="Content Placeholder 2"/>
          <p:cNvSpPr>
            <a:spLocks noGrp="1"/>
          </p:cNvSpPr>
          <p:nvPr>
            <p:ph idx="1"/>
          </p:nvPr>
        </p:nvSpPr>
        <p:spPr>
          <a:xfrm>
            <a:off x="457200" y="4869160"/>
            <a:ext cx="8229600" cy="576064"/>
          </a:xfrm>
          <a:solidFill>
            <a:schemeClr val="accent5">
              <a:lumMod val="20000"/>
              <a:lumOff val="80000"/>
            </a:schemeClr>
          </a:solidFill>
          <a:ln>
            <a:solidFill>
              <a:schemeClr val="accent5">
                <a:lumMod val="40000"/>
                <a:lumOff val="60000"/>
              </a:schemeClr>
            </a:solidFill>
          </a:ln>
        </p:spPr>
        <p:txBody>
          <a:bodyPr>
            <a:normAutofit lnSpcReduction="10000"/>
          </a:bodyPr>
          <a:lstStyle/>
          <a:p>
            <a:r>
              <a:rPr lang="en-US" sz="1700" dirty="0" smtClean="0">
                <a:latin typeface="Cambria" pitchFamily="18" charset="0"/>
              </a:rPr>
              <a:t>Muslim population, as the core customer base for Islamic financial services, is projected to increase from 1.6 billion to 2.2 billion by 2030 – an increase by 35.2%</a:t>
            </a:r>
            <a:endParaRPr lang="ru-RU" sz="1700" dirty="0">
              <a:latin typeface="Cambria" pitchFamily="18" charset="0"/>
            </a:endParaRPr>
          </a:p>
        </p:txBody>
      </p:sp>
      <p:sp>
        <p:nvSpPr>
          <p:cNvPr id="25" name="TextBox 24"/>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graphicFrame>
        <p:nvGraphicFramePr>
          <p:cNvPr id="26" name="Chart 25"/>
          <p:cNvGraphicFramePr>
            <a:graphicFrameLocks/>
          </p:cNvGraphicFramePr>
          <p:nvPr>
            <p:extLst>
              <p:ext uri="{D42A27DB-BD31-4B8C-83A1-F6EECF244321}">
                <p14:modId xmlns:p14="http://schemas.microsoft.com/office/powerpoint/2010/main" val="3219065496"/>
              </p:ext>
            </p:extLst>
          </p:nvPr>
        </p:nvGraphicFramePr>
        <p:xfrm>
          <a:off x="0" y="1556792"/>
          <a:ext cx="4357406"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p:cNvGraphicFramePr>
            <a:graphicFrameLocks/>
          </p:cNvGraphicFramePr>
          <p:nvPr>
            <p:extLst>
              <p:ext uri="{D42A27DB-BD31-4B8C-83A1-F6EECF244321}">
                <p14:modId xmlns:p14="http://schemas.microsoft.com/office/powerpoint/2010/main" val="1563295854"/>
              </p:ext>
            </p:extLst>
          </p:nvPr>
        </p:nvGraphicFramePr>
        <p:xfrm>
          <a:off x="4355976" y="1556792"/>
          <a:ext cx="4788024"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8" name="Content Placeholder 2"/>
          <p:cNvSpPr txBox="1">
            <a:spLocks/>
          </p:cNvSpPr>
          <p:nvPr/>
        </p:nvSpPr>
        <p:spPr>
          <a:xfrm>
            <a:off x="460301" y="5517232"/>
            <a:ext cx="8229600" cy="792088"/>
          </a:xfrm>
          <a:prstGeom prst="rect">
            <a:avLst/>
          </a:prstGeom>
          <a:solidFill>
            <a:schemeClr val="accent5">
              <a:lumMod val="20000"/>
              <a:lumOff val="80000"/>
            </a:schemeClr>
          </a:solidFill>
          <a:ln>
            <a:solidFill>
              <a:schemeClr val="accent5">
                <a:lumMod val="40000"/>
                <a:lumOff val="60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00" dirty="0" smtClean="0">
                <a:latin typeface="Cambria" pitchFamily="18" charset="0"/>
              </a:rPr>
              <a:t>Major economies will also experience a significant increase in the relative sizes of their Muslim population  - turning these economies into more accessible markets for Islamic financial services </a:t>
            </a:r>
            <a:endParaRPr lang="ru-RU" sz="1700" dirty="0">
              <a:latin typeface="Cambria" pitchFamily="18" charset="0"/>
            </a:endParaRPr>
          </a:p>
        </p:txBody>
      </p:sp>
    </p:spTree>
    <p:extLst>
      <p:ext uri="{BB962C8B-B14F-4D97-AF65-F5344CB8AC3E}">
        <p14:creationId xmlns:p14="http://schemas.microsoft.com/office/powerpoint/2010/main" val="1872212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ChangeAspect="1"/>
          </p:cNvGrpSpPr>
          <p:nvPr/>
        </p:nvGrpSpPr>
        <p:grpSpPr>
          <a:xfrm>
            <a:off x="810482" y="908720"/>
            <a:ext cx="7937982" cy="4563203"/>
            <a:chOff x="0" y="233916"/>
            <a:chExt cx="5726430" cy="3719712"/>
          </a:xfrm>
        </p:grpSpPr>
        <p:sp>
          <p:nvSpPr>
            <p:cNvPr id="9" name="Text Box 2"/>
            <p:cNvSpPr txBox="1">
              <a:spLocks noChangeArrowheads="1"/>
            </p:cNvSpPr>
            <p:nvPr/>
          </p:nvSpPr>
          <p:spPr bwMode="auto">
            <a:xfrm>
              <a:off x="0" y="3774558"/>
              <a:ext cx="5726430" cy="179070"/>
            </a:xfrm>
            <a:prstGeom prst="rect">
              <a:avLst/>
            </a:prstGeom>
            <a:noFill/>
            <a:ln w="9525">
              <a:noFill/>
              <a:miter lim="800000"/>
              <a:headEnd/>
              <a:tailEnd/>
            </a:ln>
          </p:spPr>
          <p:txBody>
            <a:bodyPr rot="0" vert="horz" wrap="square" lIns="91440" tIns="9144" rIns="91440" bIns="9144" anchor="t" anchorCtr="0">
              <a:noAutofit/>
            </a:bodyPr>
            <a:lstStyle/>
            <a:p>
              <a:pPr>
                <a:lnSpc>
                  <a:spcPct val="115000"/>
                </a:lnSpc>
                <a:spcAft>
                  <a:spcPts val="0"/>
                </a:spcAft>
              </a:pPr>
              <a:r>
                <a:rPr lang="en-US" sz="1200" i="1" dirty="0">
                  <a:solidFill>
                    <a:schemeClr val="bg1">
                      <a:lumMod val="50000"/>
                    </a:schemeClr>
                  </a:solidFill>
                  <a:effectLst/>
                  <a:latin typeface="Calibri"/>
                  <a:ea typeface="Calibri"/>
                  <a:cs typeface="Calibri"/>
                </a:rPr>
                <a:t>Source</a:t>
              </a:r>
              <a:r>
                <a:rPr lang="en-US" sz="1200" i="1" dirty="0">
                  <a:solidFill>
                    <a:schemeClr val="bg1">
                      <a:lumMod val="50000"/>
                    </a:schemeClr>
                  </a:solidFill>
                  <a:effectLst/>
                  <a:latin typeface="Calibri"/>
                  <a:ea typeface="Calibri"/>
                  <a:cs typeface="Times New Roman"/>
                </a:rPr>
                <a:t>: Ernst &amp;Young </a:t>
              </a:r>
              <a:r>
                <a:rPr lang="en-US" sz="1200" i="1" dirty="0" smtClean="0">
                  <a:solidFill>
                    <a:schemeClr val="bg1">
                      <a:lumMod val="50000"/>
                    </a:schemeClr>
                  </a:solidFill>
                  <a:effectLst/>
                  <a:latin typeface="Calibri"/>
                  <a:ea typeface="Calibri"/>
                  <a:cs typeface="Times New Roman"/>
                </a:rPr>
                <a:t>(2011a)</a:t>
              </a:r>
              <a:endParaRPr lang="ru-RU" dirty="0">
                <a:solidFill>
                  <a:schemeClr val="bg1">
                    <a:lumMod val="50000"/>
                  </a:schemeClr>
                </a:solidFill>
                <a:effectLst/>
                <a:latin typeface="Calibri"/>
                <a:ea typeface="Calibri"/>
                <a:cs typeface="Times New Roman"/>
              </a:endParaRPr>
            </a:p>
          </p:txBody>
        </p:sp>
        <p:grpSp>
          <p:nvGrpSpPr>
            <p:cNvPr id="11" name="Group 10"/>
            <p:cNvGrpSpPr/>
            <p:nvPr/>
          </p:nvGrpSpPr>
          <p:grpSpPr>
            <a:xfrm>
              <a:off x="0" y="233916"/>
              <a:ext cx="5726430" cy="3540125"/>
              <a:chOff x="-74428" y="0"/>
              <a:chExt cx="5726609" cy="3540125"/>
            </a:xfrm>
          </p:grpSpPr>
          <p:grpSp>
            <p:nvGrpSpPr>
              <p:cNvPr id="12" name="Group 11"/>
              <p:cNvGrpSpPr/>
              <p:nvPr/>
            </p:nvGrpSpPr>
            <p:grpSpPr>
              <a:xfrm>
                <a:off x="0" y="0"/>
                <a:ext cx="5528310" cy="3540125"/>
                <a:chOff x="0" y="0"/>
                <a:chExt cx="5528310" cy="3540125"/>
              </a:xfrm>
            </p:grpSpPr>
            <p:grpSp>
              <p:nvGrpSpPr>
                <p:cNvPr id="14" name="Group 13"/>
                <p:cNvGrpSpPr/>
                <p:nvPr/>
              </p:nvGrpSpPr>
              <p:grpSpPr>
                <a:xfrm>
                  <a:off x="0" y="0"/>
                  <a:ext cx="5528310" cy="3540125"/>
                  <a:chOff x="0" y="0"/>
                  <a:chExt cx="5528930" cy="3540642"/>
                </a:xfrm>
              </p:grpSpPr>
              <p:grpSp>
                <p:nvGrpSpPr>
                  <p:cNvPr id="19" name="Group 18"/>
                  <p:cNvGrpSpPr/>
                  <p:nvPr/>
                </p:nvGrpSpPr>
                <p:grpSpPr>
                  <a:xfrm>
                    <a:off x="0" y="0"/>
                    <a:ext cx="5528930" cy="3540642"/>
                    <a:chOff x="0" y="0"/>
                    <a:chExt cx="5528930" cy="3540642"/>
                  </a:xfrm>
                </p:grpSpPr>
                <p:grpSp>
                  <p:nvGrpSpPr>
                    <p:cNvPr id="23" name="Group 22"/>
                    <p:cNvGrpSpPr/>
                    <p:nvPr/>
                  </p:nvGrpSpPr>
                  <p:grpSpPr>
                    <a:xfrm>
                      <a:off x="0" y="0"/>
                      <a:ext cx="5528930" cy="3540642"/>
                      <a:chOff x="0" y="0"/>
                      <a:chExt cx="5528930" cy="3540642"/>
                    </a:xfrm>
                  </p:grpSpPr>
                  <p:grpSp>
                    <p:nvGrpSpPr>
                      <p:cNvPr id="25" name="Group 24"/>
                      <p:cNvGrpSpPr/>
                      <p:nvPr/>
                    </p:nvGrpSpPr>
                    <p:grpSpPr>
                      <a:xfrm>
                        <a:off x="0" y="0"/>
                        <a:ext cx="5528930" cy="3540642"/>
                        <a:chOff x="0" y="0"/>
                        <a:chExt cx="5528930" cy="3540642"/>
                      </a:xfrm>
                    </p:grpSpPr>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l="15385" r="11985"/>
                        <a:stretch/>
                      </p:blipFill>
                      <p:spPr bwMode="auto">
                        <a:xfrm>
                          <a:off x="0" y="0"/>
                          <a:ext cx="5528930" cy="3540642"/>
                        </a:xfrm>
                        <a:prstGeom prst="rect">
                          <a:avLst/>
                        </a:prstGeom>
                        <a:noFill/>
                        <a:ln>
                          <a:solidFill>
                            <a:schemeClr val="bg2">
                              <a:lumMod val="75000"/>
                            </a:schemeClr>
                          </a:solidFill>
                        </a:ln>
                        <a:extLst>
                          <a:ext uri="{53640926-AAD7-44D8-BBD7-CCE9431645EC}">
                            <a14:shadowObscured xmlns:a14="http://schemas.microsoft.com/office/drawing/2010/main"/>
                          </a:ext>
                        </a:extLst>
                      </p:spPr>
                    </p:pic>
                    <p:sp>
                      <p:nvSpPr>
                        <p:cNvPr id="28" name="Isosceles Triangle 27"/>
                        <p:cNvSpPr/>
                        <p:nvPr/>
                      </p:nvSpPr>
                      <p:spPr>
                        <a:xfrm flipV="1">
                          <a:off x="552893" y="1743740"/>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9" name="Isosceles Triangle 28"/>
                        <p:cNvSpPr/>
                        <p:nvPr/>
                      </p:nvSpPr>
                      <p:spPr>
                        <a:xfrm flipV="1">
                          <a:off x="669851" y="1839433"/>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0" name="Isosceles Triangle 29"/>
                        <p:cNvSpPr/>
                        <p:nvPr/>
                      </p:nvSpPr>
                      <p:spPr>
                        <a:xfrm flipV="1">
                          <a:off x="3072809" y="1765005"/>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1" name="Isosceles Triangle 30"/>
                        <p:cNvSpPr/>
                        <p:nvPr/>
                      </p:nvSpPr>
                      <p:spPr>
                        <a:xfrm flipV="1">
                          <a:off x="1658679" y="1488558"/>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2" name="Isosceles Triangle 31"/>
                        <p:cNvSpPr/>
                        <p:nvPr/>
                      </p:nvSpPr>
                      <p:spPr>
                        <a:xfrm flipV="1">
                          <a:off x="1743739" y="1148316"/>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3" name="Isosceles Triangle 32"/>
                        <p:cNvSpPr/>
                        <p:nvPr/>
                      </p:nvSpPr>
                      <p:spPr>
                        <a:xfrm flipV="1">
                          <a:off x="1956390" y="1244009"/>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4" name="Isosceles Triangle 33"/>
                        <p:cNvSpPr/>
                        <p:nvPr/>
                      </p:nvSpPr>
                      <p:spPr>
                        <a:xfrm flipV="1">
                          <a:off x="1860697" y="1488558"/>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5" name="Isosceles Triangle 34"/>
                        <p:cNvSpPr/>
                        <p:nvPr/>
                      </p:nvSpPr>
                      <p:spPr>
                        <a:xfrm flipV="1">
                          <a:off x="1860697" y="1701209"/>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6" name="Isosceles Triangle 35"/>
                        <p:cNvSpPr/>
                        <p:nvPr/>
                      </p:nvSpPr>
                      <p:spPr>
                        <a:xfrm flipV="1">
                          <a:off x="2083981" y="1754372"/>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7" name="Isosceles Triangle 36"/>
                        <p:cNvSpPr/>
                        <p:nvPr/>
                      </p:nvSpPr>
                      <p:spPr>
                        <a:xfrm flipV="1">
                          <a:off x="2179674" y="1850065"/>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8" name="Isosceles Triangle 37"/>
                        <p:cNvSpPr/>
                        <p:nvPr/>
                      </p:nvSpPr>
                      <p:spPr>
                        <a:xfrm flipV="1">
                          <a:off x="2062716" y="2009553"/>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9" name="Isosceles Triangle 38"/>
                        <p:cNvSpPr/>
                        <p:nvPr/>
                      </p:nvSpPr>
                      <p:spPr>
                        <a:xfrm flipV="1">
                          <a:off x="2753832" y="2519916"/>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0" name="Isosceles Triangle 39"/>
                        <p:cNvSpPr/>
                        <p:nvPr/>
                      </p:nvSpPr>
                      <p:spPr>
                        <a:xfrm flipV="1">
                          <a:off x="3019646" y="1605516"/>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1" name="Isosceles Triangle 40"/>
                        <p:cNvSpPr/>
                        <p:nvPr/>
                      </p:nvSpPr>
                      <p:spPr>
                        <a:xfrm flipV="1">
                          <a:off x="2562446" y="1329070"/>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2" name="Isosceles Triangle 41"/>
                        <p:cNvSpPr/>
                        <p:nvPr/>
                      </p:nvSpPr>
                      <p:spPr>
                        <a:xfrm flipV="1">
                          <a:off x="2328530" y="1307805"/>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3" name="Isosceles Triangle 42"/>
                        <p:cNvSpPr/>
                        <p:nvPr/>
                      </p:nvSpPr>
                      <p:spPr>
                        <a:xfrm flipV="1">
                          <a:off x="2115879" y="1552353"/>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4" name="Isosceles Triangle 43"/>
                        <p:cNvSpPr/>
                        <p:nvPr/>
                      </p:nvSpPr>
                      <p:spPr>
                        <a:xfrm flipV="1">
                          <a:off x="2328530" y="1616149"/>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5" name="Isosceles Triangle 44"/>
                        <p:cNvSpPr/>
                        <p:nvPr/>
                      </p:nvSpPr>
                      <p:spPr>
                        <a:xfrm flipV="1">
                          <a:off x="2658139" y="988828"/>
                          <a:ext cx="91440" cy="9144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6" name="Isosceles Triangle 45"/>
                        <p:cNvSpPr/>
                        <p:nvPr/>
                      </p:nvSpPr>
                      <p:spPr>
                        <a:xfrm flipV="1">
                          <a:off x="2796362" y="1073888"/>
                          <a:ext cx="91440" cy="9144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7" name="Isosceles Triangle 46"/>
                        <p:cNvSpPr/>
                        <p:nvPr/>
                      </p:nvSpPr>
                      <p:spPr>
                        <a:xfrm flipV="1">
                          <a:off x="2658139" y="1137684"/>
                          <a:ext cx="91440" cy="9144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8" name="Isosceles Triangle 47"/>
                        <p:cNvSpPr/>
                        <p:nvPr/>
                      </p:nvSpPr>
                      <p:spPr>
                        <a:xfrm flipV="1">
                          <a:off x="2743200" y="1201479"/>
                          <a:ext cx="91440" cy="9144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9" name="Isosceles Triangle 48"/>
                        <p:cNvSpPr/>
                        <p:nvPr/>
                      </p:nvSpPr>
                      <p:spPr>
                        <a:xfrm flipV="1">
                          <a:off x="2604976" y="1616149"/>
                          <a:ext cx="91440" cy="9144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0" name="Isosceles Triangle 49"/>
                        <p:cNvSpPr/>
                        <p:nvPr/>
                      </p:nvSpPr>
                      <p:spPr>
                        <a:xfrm flipV="1">
                          <a:off x="3444948" y="1244009"/>
                          <a:ext cx="91440" cy="9144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1" name="Isosceles Triangle 50"/>
                        <p:cNvSpPr/>
                        <p:nvPr/>
                      </p:nvSpPr>
                      <p:spPr>
                        <a:xfrm flipV="1">
                          <a:off x="3242930" y="1488558"/>
                          <a:ext cx="91440" cy="9144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2" name="Isosceles Triangle 51"/>
                        <p:cNvSpPr/>
                        <p:nvPr/>
                      </p:nvSpPr>
                      <p:spPr>
                        <a:xfrm flipV="1">
                          <a:off x="3976576" y="1488558"/>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3" name="Isosceles Triangle 52"/>
                        <p:cNvSpPr/>
                        <p:nvPr/>
                      </p:nvSpPr>
                      <p:spPr>
                        <a:xfrm flipV="1">
                          <a:off x="4572000" y="2062716"/>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4" name="Isosceles Triangle 53"/>
                        <p:cNvSpPr/>
                        <p:nvPr/>
                      </p:nvSpPr>
                      <p:spPr>
                        <a:xfrm flipV="1">
                          <a:off x="2881423" y="136096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5" name="Isosceles Triangle 54"/>
                        <p:cNvSpPr/>
                        <p:nvPr/>
                      </p:nvSpPr>
                      <p:spPr>
                        <a:xfrm flipV="1">
                          <a:off x="3168502" y="136096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6" name="Isosceles Triangle 55"/>
                        <p:cNvSpPr/>
                        <p:nvPr/>
                      </p:nvSpPr>
                      <p:spPr>
                        <a:xfrm flipV="1">
                          <a:off x="3072809" y="1350335"/>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7" name="Isosceles Triangle 56"/>
                        <p:cNvSpPr/>
                        <p:nvPr/>
                      </p:nvSpPr>
                      <p:spPr>
                        <a:xfrm flipV="1">
                          <a:off x="2966483" y="119084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8" name="Isosceles Triangle 57"/>
                        <p:cNvSpPr/>
                        <p:nvPr/>
                      </p:nvSpPr>
                      <p:spPr>
                        <a:xfrm flipV="1">
                          <a:off x="3125972" y="1169581"/>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9" name="Isosceles Triangle 58"/>
                        <p:cNvSpPr/>
                        <p:nvPr/>
                      </p:nvSpPr>
                      <p:spPr>
                        <a:xfrm flipV="1">
                          <a:off x="3359888" y="744279"/>
                          <a:ext cx="91440" cy="9144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60" name="Isosceles Triangle 59"/>
                        <p:cNvSpPr/>
                        <p:nvPr/>
                      </p:nvSpPr>
                      <p:spPr>
                        <a:xfrm flipV="1">
                          <a:off x="3530009" y="1031358"/>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61" name="Isosceles Triangle 60"/>
                        <p:cNvSpPr/>
                        <p:nvPr/>
                      </p:nvSpPr>
                      <p:spPr>
                        <a:xfrm flipV="1">
                          <a:off x="3179134" y="903767"/>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
                    <p:nvSpPr>
                      <p:cNvPr id="26" name="Isosceles Triangle 25"/>
                      <p:cNvSpPr/>
                      <p:nvPr/>
                    </p:nvSpPr>
                    <p:spPr>
                      <a:xfrm flipV="1">
                        <a:off x="3030279" y="127590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
                  <p:nvSpPr>
                    <p:cNvPr id="24" name="Isosceles Triangle 23"/>
                    <p:cNvSpPr/>
                    <p:nvPr/>
                  </p:nvSpPr>
                  <p:spPr>
                    <a:xfrm flipV="1">
                      <a:off x="3115339" y="988828"/>
                      <a:ext cx="91440" cy="9144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
                <p:nvSpPr>
                  <p:cNvPr id="20" name="Isosceles Triangle 19"/>
                  <p:cNvSpPr/>
                  <p:nvPr/>
                </p:nvSpPr>
                <p:spPr>
                  <a:xfrm flipV="1">
                    <a:off x="1275907" y="2998381"/>
                    <a:ext cx="90805" cy="9080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1" name="Isosceles Triangle 20"/>
                  <p:cNvSpPr/>
                  <p:nvPr/>
                </p:nvSpPr>
                <p:spPr>
                  <a:xfrm flipV="1">
                    <a:off x="1275907" y="3157870"/>
                    <a:ext cx="90805" cy="9080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2" name="Isosceles Triangle 21"/>
                  <p:cNvSpPr/>
                  <p:nvPr/>
                </p:nvSpPr>
                <p:spPr>
                  <a:xfrm flipV="1">
                    <a:off x="1275907" y="3317358"/>
                    <a:ext cx="90805" cy="9080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5" name="Group 14"/>
                <p:cNvGrpSpPr/>
                <p:nvPr/>
              </p:nvGrpSpPr>
              <p:grpSpPr>
                <a:xfrm>
                  <a:off x="1339702" y="2921413"/>
                  <a:ext cx="1941138" cy="593298"/>
                  <a:chOff x="0" y="-13173"/>
                  <a:chExt cx="1941138" cy="593298"/>
                </a:xfrm>
              </p:grpSpPr>
              <p:sp>
                <p:nvSpPr>
                  <p:cNvPr id="16" name="Text Box 2"/>
                  <p:cNvSpPr txBox="1">
                    <a:spLocks noChangeArrowheads="1"/>
                  </p:cNvSpPr>
                  <p:nvPr/>
                </p:nvSpPr>
                <p:spPr bwMode="auto">
                  <a:xfrm>
                    <a:off x="0" y="-13173"/>
                    <a:ext cx="1280160" cy="2743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050" dirty="0">
                        <a:effectLst/>
                        <a:latin typeface="Calibri"/>
                        <a:ea typeface="Calibri"/>
                        <a:cs typeface="Calibri"/>
                      </a:rPr>
                      <a:t>Weak or no infrastructure</a:t>
                    </a:r>
                    <a:endParaRPr lang="ru-RU" sz="1600" dirty="0">
                      <a:effectLst/>
                      <a:latin typeface="Calibri"/>
                      <a:ea typeface="Calibri"/>
                      <a:cs typeface="Times New Roman"/>
                    </a:endParaRPr>
                  </a:p>
                </p:txBody>
              </p:sp>
              <p:sp>
                <p:nvSpPr>
                  <p:cNvPr id="17" name="Text Box 2"/>
                  <p:cNvSpPr txBox="1">
                    <a:spLocks noChangeArrowheads="1"/>
                  </p:cNvSpPr>
                  <p:nvPr/>
                </p:nvSpPr>
                <p:spPr bwMode="auto">
                  <a:xfrm>
                    <a:off x="0" y="146315"/>
                    <a:ext cx="1280160" cy="2743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050" dirty="0">
                        <a:effectLst/>
                        <a:latin typeface="Calibri"/>
                        <a:ea typeface="Calibri"/>
                        <a:cs typeface="Calibri"/>
                      </a:rPr>
                      <a:t>Some infrastructure</a:t>
                    </a:r>
                    <a:endParaRPr lang="ru-RU" sz="1600" dirty="0">
                      <a:effectLst/>
                      <a:latin typeface="Calibri"/>
                      <a:ea typeface="Calibri"/>
                      <a:cs typeface="Times New Roman"/>
                    </a:endParaRPr>
                  </a:p>
                </p:txBody>
              </p:sp>
              <p:sp>
                <p:nvSpPr>
                  <p:cNvPr id="18" name="Text Box 2"/>
                  <p:cNvSpPr txBox="1">
                    <a:spLocks noChangeArrowheads="1"/>
                  </p:cNvSpPr>
                  <p:nvPr/>
                </p:nvSpPr>
                <p:spPr bwMode="auto">
                  <a:xfrm>
                    <a:off x="0" y="305805"/>
                    <a:ext cx="1941138" cy="2743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050" dirty="0">
                        <a:effectLst/>
                        <a:latin typeface="Calibri"/>
                        <a:ea typeface="Calibri"/>
                        <a:cs typeface="Calibri"/>
                      </a:rPr>
                      <a:t>Relatively developed infrastructure</a:t>
                    </a:r>
                    <a:endParaRPr lang="ru-RU" sz="1600" dirty="0">
                      <a:effectLst/>
                      <a:latin typeface="Calibri"/>
                      <a:ea typeface="Calibri"/>
                      <a:cs typeface="Times New Roman"/>
                    </a:endParaRPr>
                  </a:p>
                </p:txBody>
              </p:sp>
            </p:grpSp>
          </p:grpSp>
          <p:sp>
            <p:nvSpPr>
              <p:cNvPr id="13" name="Rectangle 12"/>
              <p:cNvSpPr/>
              <p:nvPr/>
            </p:nvSpPr>
            <p:spPr>
              <a:xfrm>
                <a:off x="-74428" y="0"/>
                <a:ext cx="5726609" cy="353962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
          <p:nvSpPr>
            <p:cNvPr id="10" name="Text Box 2"/>
            <p:cNvSpPr txBox="1">
              <a:spLocks noChangeArrowheads="1"/>
            </p:cNvSpPr>
            <p:nvPr/>
          </p:nvSpPr>
          <p:spPr bwMode="auto">
            <a:xfrm>
              <a:off x="128902" y="297224"/>
              <a:ext cx="1857395" cy="523668"/>
            </a:xfrm>
            <a:prstGeom prst="rect">
              <a:avLst/>
            </a:prstGeom>
            <a:solidFill>
              <a:schemeClr val="bg1"/>
            </a:solidFill>
            <a:ln w="9525">
              <a:solidFill>
                <a:schemeClr val="bg2">
                  <a:lumMod val="75000"/>
                </a:schemeClr>
              </a:solidFill>
              <a:miter lim="800000"/>
              <a:headEnd/>
              <a:tailEnd/>
            </a:ln>
          </p:spPr>
          <p:txBody>
            <a:bodyPr rot="0" vert="horz" wrap="square" lIns="91440" tIns="45720" rIns="91440" bIns="45720" anchor="t" anchorCtr="0">
              <a:noAutofit/>
            </a:bodyPr>
            <a:lstStyle/>
            <a:p>
              <a:pPr>
                <a:lnSpc>
                  <a:spcPct val="115000"/>
                </a:lnSpc>
                <a:spcAft>
                  <a:spcPts val="0"/>
                </a:spcAft>
              </a:pPr>
              <a:r>
                <a:rPr lang="en-US" sz="1400" b="1" dirty="0" smtClean="0">
                  <a:solidFill>
                    <a:schemeClr val="bg1">
                      <a:lumMod val="50000"/>
                    </a:schemeClr>
                  </a:solidFill>
                  <a:effectLst/>
                  <a:latin typeface="Calibri"/>
                  <a:ea typeface="Calibri"/>
                  <a:cs typeface="Calibri"/>
                </a:rPr>
                <a:t>Islamic </a:t>
              </a:r>
              <a:r>
                <a:rPr lang="en-US" sz="1400" b="1" dirty="0">
                  <a:solidFill>
                    <a:schemeClr val="bg1">
                      <a:lumMod val="50000"/>
                    </a:schemeClr>
                  </a:solidFill>
                  <a:effectLst/>
                  <a:latin typeface="Calibri"/>
                  <a:ea typeface="Calibri"/>
                  <a:cs typeface="Calibri"/>
                </a:rPr>
                <a:t>finance infrastructure in OIC member countries</a:t>
              </a:r>
              <a:endParaRPr lang="ru-RU" sz="1400" b="1" dirty="0">
                <a:solidFill>
                  <a:schemeClr val="bg1">
                    <a:lumMod val="50000"/>
                  </a:schemeClr>
                </a:solidFill>
                <a:effectLst/>
                <a:latin typeface="Calibri"/>
                <a:ea typeface="Calibri"/>
                <a:cs typeface="Times New Roman"/>
              </a:endParaRPr>
            </a:p>
            <a:p>
              <a:pPr>
                <a:lnSpc>
                  <a:spcPct val="115000"/>
                </a:lnSpc>
                <a:spcAft>
                  <a:spcPts val="1000"/>
                </a:spcAft>
              </a:pPr>
              <a:r>
                <a:rPr lang="en-US" sz="1000" b="1" dirty="0">
                  <a:solidFill>
                    <a:schemeClr val="bg1">
                      <a:lumMod val="50000"/>
                    </a:schemeClr>
                  </a:solidFill>
                  <a:effectLst/>
                  <a:latin typeface="Calibri"/>
                  <a:ea typeface="Calibri"/>
                  <a:cs typeface="Times New Roman"/>
                </a:rPr>
                <a:t> </a:t>
              </a:r>
              <a:endParaRPr lang="ru-RU" sz="1100" b="1" dirty="0">
                <a:solidFill>
                  <a:schemeClr val="bg1">
                    <a:lumMod val="50000"/>
                  </a:schemeClr>
                </a:solidFill>
                <a:effectLst/>
                <a:latin typeface="Calibri"/>
                <a:ea typeface="Calibri"/>
                <a:cs typeface="Times New Roman"/>
              </a:endParaRPr>
            </a:p>
          </p:txBody>
        </p:sp>
      </p:grpSp>
      <p:sp>
        <p:nvSpPr>
          <p:cNvPr id="63" name="Content Placeholder 2"/>
          <p:cNvSpPr txBox="1">
            <a:spLocks/>
          </p:cNvSpPr>
          <p:nvPr/>
        </p:nvSpPr>
        <p:spPr>
          <a:xfrm>
            <a:off x="457200" y="5517232"/>
            <a:ext cx="8327268" cy="1161287"/>
          </a:xfrm>
          <a:prstGeom prst="rect">
            <a:avLst/>
          </a:prstGeom>
          <a:solidFill>
            <a:schemeClr val="accent5">
              <a:lumMod val="20000"/>
              <a:lumOff val="80000"/>
            </a:schemeClr>
          </a:solidFill>
          <a:ln>
            <a:solidFill>
              <a:schemeClr val="accent5">
                <a:lumMod val="40000"/>
                <a:lumOff val="6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1700" dirty="0" smtClean="0">
                <a:solidFill>
                  <a:schemeClr val="tx1">
                    <a:lumMod val="75000"/>
                    <a:lumOff val="25000"/>
                  </a:schemeClr>
                </a:solidFill>
                <a:latin typeface="Cambria" pitchFamily="18" charset="0"/>
              </a:rPr>
              <a:t>Enabling </a:t>
            </a:r>
            <a:r>
              <a:rPr lang="en-US" sz="1700" dirty="0">
                <a:solidFill>
                  <a:schemeClr val="tx1">
                    <a:lumMod val="75000"/>
                    <a:lumOff val="25000"/>
                  </a:schemeClr>
                </a:solidFill>
                <a:latin typeface="Cambria" pitchFamily="18" charset="0"/>
              </a:rPr>
              <a:t>legislative, regulatory, legal, accounting, tax, human capital, and </a:t>
            </a:r>
            <a:r>
              <a:rPr lang="en-US" sz="1700" dirty="0" err="1">
                <a:solidFill>
                  <a:schemeClr val="tx1">
                    <a:lumMod val="75000"/>
                    <a:lumOff val="25000"/>
                  </a:schemeClr>
                </a:solidFill>
                <a:latin typeface="Cambria" pitchFamily="18" charset="0"/>
              </a:rPr>
              <a:t>Shariah</a:t>
            </a:r>
            <a:r>
              <a:rPr lang="en-US" sz="1700" dirty="0">
                <a:solidFill>
                  <a:schemeClr val="tx1">
                    <a:lumMod val="75000"/>
                    <a:lumOff val="25000"/>
                  </a:schemeClr>
                </a:solidFill>
                <a:latin typeface="Cambria" pitchFamily="18" charset="0"/>
              </a:rPr>
              <a:t> business </a:t>
            </a:r>
            <a:r>
              <a:rPr lang="en-US" sz="1700" dirty="0" smtClean="0">
                <a:solidFill>
                  <a:schemeClr val="tx1">
                    <a:lumMod val="75000"/>
                    <a:lumOff val="25000"/>
                  </a:schemeClr>
                </a:solidFill>
                <a:latin typeface="Cambria" pitchFamily="18" charset="0"/>
              </a:rPr>
              <a:t>frameworks</a:t>
            </a:r>
            <a:r>
              <a:rPr lang="tr-TR" sz="1700" dirty="0" smtClean="0">
                <a:solidFill>
                  <a:schemeClr val="tx1">
                    <a:lumMod val="75000"/>
                    <a:lumOff val="25000"/>
                  </a:schemeClr>
                </a:solidFill>
                <a:latin typeface="Cambria" pitchFamily="18" charset="0"/>
              </a:rPr>
              <a:t> are not in place. </a:t>
            </a:r>
            <a:r>
              <a:rPr lang="en-US" sz="1700" dirty="0">
                <a:solidFill>
                  <a:schemeClr val="tx1">
                    <a:lumMod val="75000"/>
                    <a:lumOff val="25000"/>
                  </a:schemeClr>
                </a:solidFill>
                <a:latin typeface="Cambria" pitchFamily="18" charset="0"/>
              </a:rPr>
              <a:t>This, in turn, increases the operational </a:t>
            </a:r>
            <a:r>
              <a:rPr lang="en-US" sz="1700" dirty="0" smtClean="0">
                <a:solidFill>
                  <a:schemeClr val="tx1">
                    <a:lumMod val="75000"/>
                    <a:lumOff val="25000"/>
                  </a:schemeClr>
                </a:solidFill>
                <a:latin typeface="Cambria" pitchFamily="18" charset="0"/>
              </a:rPr>
              <a:t>risks,</a:t>
            </a:r>
            <a:r>
              <a:rPr lang="tr-TR" sz="1700" dirty="0" smtClean="0">
                <a:solidFill>
                  <a:schemeClr val="tx1">
                    <a:lumMod val="75000"/>
                    <a:lumOff val="25000"/>
                  </a:schemeClr>
                </a:solidFill>
                <a:latin typeface="Cambria" pitchFamily="18" charset="0"/>
              </a:rPr>
              <a:t> </a:t>
            </a:r>
            <a:r>
              <a:rPr lang="en-US" sz="1700" dirty="0" smtClean="0">
                <a:solidFill>
                  <a:schemeClr val="tx1">
                    <a:lumMod val="75000"/>
                    <a:lumOff val="25000"/>
                  </a:schemeClr>
                </a:solidFill>
                <a:latin typeface="Cambria" pitchFamily="18" charset="0"/>
              </a:rPr>
              <a:t>and </a:t>
            </a:r>
            <a:r>
              <a:rPr lang="en-US" sz="1700" dirty="0">
                <a:solidFill>
                  <a:schemeClr val="tx1">
                    <a:lumMod val="75000"/>
                    <a:lumOff val="25000"/>
                  </a:schemeClr>
                </a:solidFill>
                <a:latin typeface="Cambria" pitchFamily="18" charset="0"/>
              </a:rPr>
              <a:t>creates a negative incentive for </a:t>
            </a:r>
            <a:r>
              <a:rPr lang="en-US" sz="1700" dirty="0" smtClean="0">
                <a:solidFill>
                  <a:schemeClr val="tx1">
                    <a:lumMod val="75000"/>
                    <a:lumOff val="25000"/>
                  </a:schemeClr>
                </a:solidFill>
                <a:latin typeface="Cambria" pitchFamily="18" charset="0"/>
              </a:rPr>
              <a:t>I</a:t>
            </a:r>
            <a:r>
              <a:rPr lang="tr-TR" sz="1700" dirty="0" smtClean="0">
                <a:solidFill>
                  <a:schemeClr val="tx1">
                    <a:lumMod val="75000"/>
                    <a:lumOff val="25000"/>
                  </a:schemeClr>
                </a:solidFill>
                <a:latin typeface="Cambria" pitchFamily="18" charset="0"/>
              </a:rPr>
              <a:t>FIs</a:t>
            </a:r>
            <a:r>
              <a:rPr lang="en-US" sz="1700" dirty="0" smtClean="0">
                <a:solidFill>
                  <a:schemeClr val="tx1">
                    <a:lumMod val="75000"/>
                    <a:lumOff val="25000"/>
                  </a:schemeClr>
                </a:solidFill>
                <a:latin typeface="Cambria" pitchFamily="18" charset="0"/>
              </a:rPr>
              <a:t> to </a:t>
            </a:r>
            <a:r>
              <a:rPr lang="en-US" sz="1700" dirty="0">
                <a:solidFill>
                  <a:schemeClr val="tx1">
                    <a:lumMod val="75000"/>
                    <a:lumOff val="25000"/>
                  </a:schemeClr>
                </a:solidFill>
                <a:latin typeface="Cambria" pitchFamily="18" charset="0"/>
              </a:rPr>
              <a:t>offer Islamic financial services in </a:t>
            </a:r>
            <a:r>
              <a:rPr lang="en-US" sz="1700" dirty="0" smtClean="0">
                <a:solidFill>
                  <a:schemeClr val="tx1">
                    <a:lumMod val="75000"/>
                    <a:lumOff val="25000"/>
                  </a:schemeClr>
                </a:solidFill>
                <a:latin typeface="Cambria" pitchFamily="18" charset="0"/>
              </a:rPr>
              <a:t>the</a:t>
            </a:r>
            <a:r>
              <a:rPr lang="tr-TR" sz="1700" dirty="0" smtClean="0">
                <a:solidFill>
                  <a:schemeClr val="tx1">
                    <a:lumMod val="75000"/>
                    <a:lumOff val="25000"/>
                  </a:schemeClr>
                </a:solidFill>
                <a:latin typeface="Cambria" pitchFamily="18" charset="0"/>
              </a:rPr>
              <a:t> region.</a:t>
            </a:r>
            <a:endParaRPr lang="tr-TR" sz="1700" dirty="0">
              <a:solidFill>
                <a:schemeClr val="tx1">
                  <a:lumMod val="75000"/>
                  <a:lumOff val="25000"/>
                </a:schemeClr>
              </a:solidFill>
              <a:latin typeface="Cambria" pitchFamily="18" charset="0"/>
            </a:endParaRPr>
          </a:p>
        </p:txBody>
      </p:sp>
      <p:sp>
        <p:nvSpPr>
          <p:cNvPr id="64" name="Content Placeholder 2"/>
          <p:cNvSpPr txBox="1">
            <a:spLocks/>
          </p:cNvSpPr>
          <p:nvPr/>
        </p:nvSpPr>
        <p:spPr>
          <a:xfrm>
            <a:off x="5364088" y="3861048"/>
            <a:ext cx="3132722" cy="1554480"/>
          </a:xfrm>
          <a:prstGeom prst="rect">
            <a:avLst/>
          </a:prstGeom>
          <a:solidFill>
            <a:schemeClr val="accent2">
              <a:lumMod val="20000"/>
              <a:lumOff val="80000"/>
            </a:schemeClr>
          </a:solidFill>
          <a:ln>
            <a:solidFill>
              <a:schemeClr val="accent2">
                <a:lumMod val="40000"/>
                <a:lumOff val="6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i="1" dirty="0" smtClean="0">
                <a:solidFill>
                  <a:schemeClr val="tx1">
                    <a:lumMod val="75000"/>
                    <a:lumOff val="25000"/>
                  </a:schemeClr>
                </a:solidFill>
                <a:latin typeface="Cambria" pitchFamily="18" charset="0"/>
              </a:rPr>
              <a:t>In many countries</a:t>
            </a:r>
            <a:r>
              <a:rPr lang="en-US" sz="1600" i="1" dirty="0">
                <a:solidFill>
                  <a:schemeClr val="tx1">
                    <a:lumMod val="75000"/>
                    <a:lumOff val="25000"/>
                  </a:schemeClr>
                </a:solidFill>
                <a:latin typeface="Cambria" pitchFamily="18" charset="0"/>
              </a:rPr>
              <a:t>, </a:t>
            </a:r>
            <a:r>
              <a:rPr lang="en-US" sz="1600" i="1" dirty="0" smtClean="0">
                <a:solidFill>
                  <a:schemeClr val="tx1">
                    <a:lumMod val="75000"/>
                    <a:lumOff val="25000"/>
                  </a:schemeClr>
                </a:solidFill>
                <a:latin typeface="Cambria" pitchFamily="18" charset="0"/>
              </a:rPr>
              <a:t>IFIs </a:t>
            </a:r>
            <a:r>
              <a:rPr lang="en-US" sz="1600" i="1" dirty="0">
                <a:solidFill>
                  <a:schemeClr val="tx1">
                    <a:lumMod val="75000"/>
                    <a:lumOff val="25000"/>
                  </a:schemeClr>
                </a:solidFill>
                <a:latin typeface="Cambria" pitchFamily="18" charset="0"/>
              </a:rPr>
              <a:t>are regulated and supervised in the same way as traditional banks on conventional prudential regulatory frameworks.</a:t>
            </a:r>
            <a:endParaRPr lang="tr-TR" sz="1600" i="1" dirty="0">
              <a:solidFill>
                <a:schemeClr val="tx1">
                  <a:lumMod val="75000"/>
                  <a:lumOff val="25000"/>
                </a:schemeClr>
              </a:solidFill>
              <a:latin typeface="Cambria" pitchFamily="18" charset="0"/>
            </a:endParaRPr>
          </a:p>
        </p:txBody>
      </p:sp>
      <p:sp>
        <p:nvSpPr>
          <p:cNvPr id="66" name="TextBox 65"/>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sp>
        <p:nvSpPr>
          <p:cNvPr id="6" name="Title 1"/>
          <p:cNvSpPr>
            <a:spLocks noGrp="1"/>
          </p:cNvSpPr>
          <p:nvPr>
            <p:ph type="title"/>
          </p:nvPr>
        </p:nvSpPr>
        <p:spPr>
          <a:xfrm>
            <a:off x="395536" y="188640"/>
            <a:ext cx="8748464" cy="706090"/>
          </a:xfrm>
          <a:noFill/>
        </p:spPr>
        <p:txBody>
          <a:bodyPr>
            <a:normAutofit/>
          </a:bodyPr>
          <a:lstStyle/>
          <a:p>
            <a:pPr algn="l"/>
            <a:r>
              <a:rPr lang="en-US" sz="3200" dirty="0" smtClean="0">
                <a:solidFill>
                  <a:srgbClr val="002060"/>
                </a:solidFill>
                <a:latin typeface="Cambria" pitchFamily="18" charset="0"/>
              </a:rPr>
              <a:t>Core Islamic finance</a:t>
            </a:r>
            <a:r>
              <a:rPr lang="tr-TR" sz="3200" dirty="0" smtClean="0">
                <a:solidFill>
                  <a:srgbClr val="002060"/>
                </a:solidFill>
                <a:latin typeface="Cambria" pitchFamily="18" charset="0"/>
              </a:rPr>
              <a:t> infrastructure</a:t>
            </a:r>
            <a:r>
              <a:rPr lang="en-US" sz="3200" dirty="0" smtClean="0">
                <a:solidFill>
                  <a:srgbClr val="002060"/>
                </a:solidFill>
                <a:latin typeface="Cambria" pitchFamily="18" charset="0"/>
              </a:rPr>
              <a:t> is inadequate</a:t>
            </a:r>
            <a:endParaRPr lang="ru-RU" sz="3200" dirty="0">
              <a:solidFill>
                <a:srgbClr val="002060"/>
              </a:solidFill>
              <a:latin typeface="Cambria" pitchFamily="18" charset="0"/>
            </a:endParaRPr>
          </a:p>
        </p:txBody>
      </p:sp>
    </p:spTree>
    <p:extLst>
      <p:ext uri="{BB962C8B-B14F-4D97-AF65-F5344CB8AC3E}">
        <p14:creationId xmlns:p14="http://schemas.microsoft.com/office/powerpoint/2010/main" val="3969685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69160"/>
            <a:ext cx="8229600" cy="864096"/>
          </a:xfrm>
          <a:solidFill>
            <a:schemeClr val="accent5">
              <a:lumMod val="20000"/>
              <a:lumOff val="80000"/>
            </a:schemeClr>
          </a:solidFill>
          <a:ln>
            <a:solidFill>
              <a:schemeClr val="accent5">
                <a:lumMod val="40000"/>
                <a:lumOff val="60000"/>
              </a:schemeClr>
            </a:solidFill>
          </a:ln>
        </p:spPr>
        <p:txBody>
          <a:bodyPr>
            <a:noAutofit/>
          </a:bodyPr>
          <a:lstStyle/>
          <a:p>
            <a:r>
              <a:rPr lang="tr-TR" sz="1700" dirty="0" smtClean="0">
                <a:solidFill>
                  <a:schemeClr val="tx1">
                    <a:lumMod val="75000"/>
                    <a:lumOff val="25000"/>
                  </a:schemeClr>
                </a:solidFill>
                <a:latin typeface="Cambria" pitchFamily="18" charset="0"/>
              </a:rPr>
              <a:t>Malaysia alone accounts for two-thirds </a:t>
            </a:r>
            <a:r>
              <a:rPr lang="en-US" sz="1700" dirty="0" smtClean="0">
                <a:solidFill>
                  <a:schemeClr val="tx1">
                    <a:lumMod val="75000"/>
                    <a:lumOff val="25000"/>
                  </a:schemeClr>
                </a:solidFill>
                <a:latin typeface="Cambria" pitchFamily="18" charset="0"/>
              </a:rPr>
              <a:t>(65.6%) </a:t>
            </a:r>
            <a:r>
              <a:rPr lang="tr-TR" sz="1700" dirty="0" smtClean="0">
                <a:solidFill>
                  <a:schemeClr val="tx1">
                    <a:lumMod val="75000"/>
                    <a:lumOff val="25000"/>
                  </a:schemeClr>
                </a:solidFill>
                <a:latin typeface="Cambria" pitchFamily="18" charset="0"/>
              </a:rPr>
              <a:t>of the total sukuks issued between 1996-2011 – almost twice the </a:t>
            </a:r>
            <a:r>
              <a:rPr lang="en-US" sz="1700" dirty="0" smtClean="0">
                <a:solidFill>
                  <a:schemeClr val="tx1">
                    <a:lumMod val="75000"/>
                    <a:lumOff val="25000"/>
                  </a:schemeClr>
                </a:solidFill>
                <a:latin typeface="Cambria" pitchFamily="18" charset="0"/>
              </a:rPr>
              <a:t>GCC </a:t>
            </a:r>
            <a:r>
              <a:rPr lang="tr-TR" sz="1700" dirty="0" smtClean="0">
                <a:solidFill>
                  <a:schemeClr val="tx1">
                    <a:lumMod val="75000"/>
                    <a:lumOff val="25000"/>
                  </a:schemeClr>
                </a:solidFill>
                <a:latin typeface="Cambria" pitchFamily="18" charset="0"/>
              </a:rPr>
              <a:t>where </a:t>
            </a:r>
            <a:r>
              <a:rPr lang="en-US" sz="1700" dirty="0" smtClean="0">
                <a:solidFill>
                  <a:schemeClr val="tx1">
                    <a:lumMod val="75000"/>
                    <a:lumOff val="25000"/>
                  </a:schemeClr>
                </a:solidFill>
                <a:latin typeface="Cambria" pitchFamily="18" charset="0"/>
              </a:rPr>
              <a:t>almost one-third</a:t>
            </a:r>
            <a:r>
              <a:rPr lang="tr-TR" sz="1700" dirty="0" smtClean="0">
                <a:solidFill>
                  <a:schemeClr val="tx1">
                    <a:lumMod val="75000"/>
                    <a:lumOff val="25000"/>
                  </a:schemeClr>
                </a:solidFill>
                <a:latin typeface="Cambria" pitchFamily="18" charset="0"/>
              </a:rPr>
              <a:t> of the total issues </a:t>
            </a:r>
            <a:r>
              <a:rPr lang="en-US" sz="1700" dirty="0" smtClean="0">
                <a:solidFill>
                  <a:schemeClr val="tx1">
                    <a:lumMod val="75000"/>
                    <a:lumOff val="25000"/>
                  </a:schemeClr>
                </a:solidFill>
                <a:latin typeface="Cambria" pitchFamily="18" charset="0"/>
              </a:rPr>
              <a:t>come </a:t>
            </a:r>
            <a:r>
              <a:rPr lang="tr-TR" sz="1700" dirty="0" smtClean="0">
                <a:solidFill>
                  <a:schemeClr val="tx1">
                    <a:lumMod val="75000"/>
                    <a:lumOff val="25000"/>
                  </a:schemeClr>
                </a:solidFill>
                <a:latin typeface="Cambria" pitchFamily="18" charset="0"/>
              </a:rPr>
              <a:t>from</a:t>
            </a:r>
          </a:p>
        </p:txBody>
      </p:sp>
      <p:sp>
        <p:nvSpPr>
          <p:cNvPr id="5" name="Title 1"/>
          <p:cNvSpPr>
            <a:spLocks noGrp="1"/>
          </p:cNvSpPr>
          <p:nvPr>
            <p:ph type="title"/>
          </p:nvPr>
        </p:nvSpPr>
        <p:spPr>
          <a:xfrm>
            <a:off x="395536" y="274638"/>
            <a:ext cx="8748464" cy="706090"/>
          </a:xfrm>
          <a:noFill/>
        </p:spPr>
        <p:txBody>
          <a:bodyPr>
            <a:normAutofit/>
          </a:bodyPr>
          <a:lstStyle/>
          <a:p>
            <a:pPr algn="l"/>
            <a:r>
              <a:rPr lang="tr-TR" sz="3200" dirty="0" smtClean="0">
                <a:solidFill>
                  <a:srgbClr val="002060"/>
                </a:solidFill>
                <a:latin typeface="Cambria" pitchFamily="18" charset="0"/>
              </a:rPr>
              <a:t>Sukuk potential remains </a:t>
            </a:r>
            <a:r>
              <a:rPr lang="tr-TR" sz="3200" dirty="0">
                <a:solidFill>
                  <a:srgbClr val="002060"/>
                </a:solidFill>
                <a:latin typeface="Cambria" pitchFamily="18" charset="0"/>
              </a:rPr>
              <a:t>largely unutilized</a:t>
            </a:r>
            <a:endParaRPr lang="ru-RU" sz="3200" dirty="0">
              <a:solidFill>
                <a:srgbClr val="002060"/>
              </a:solidFill>
              <a:latin typeface="Cambria" pitchFamily="18" charset="0"/>
            </a:endParaRPr>
          </a:p>
        </p:txBody>
      </p:sp>
      <p:sp>
        <p:nvSpPr>
          <p:cNvPr id="11" name="Content Placeholder 2"/>
          <p:cNvSpPr txBox="1">
            <a:spLocks/>
          </p:cNvSpPr>
          <p:nvPr/>
        </p:nvSpPr>
        <p:spPr>
          <a:xfrm>
            <a:off x="467544" y="5877272"/>
            <a:ext cx="8229600" cy="648072"/>
          </a:xfrm>
          <a:prstGeom prst="rect">
            <a:avLst/>
          </a:prstGeom>
          <a:solidFill>
            <a:schemeClr val="accent5">
              <a:lumMod val="20000"/>
              <a:lumOff val="80000"/>
            </a:schemeClr>
          </a:solidFill>
          <a:ln>
            <a:solidFill>
              <a:schemeClr val="accent5">
                <a:lumMod val="40000"/>
                <a:lumOff val="6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1700" dirty="0" smtClean="0">
                <a:solidFill>
                  <a:schemeClr val="tx1">
                    <a:lumMod val="75000"/>
                    <a:lumOff val="25000"/>
                  </a:schemeClr>
                </a:solidFill>
                <a:latin typeface="Cambria" pitchFamily="18" charset="0"/>
              </a:rPr>
              <a:t>North Africa </a:t>
            </a:r>
            <a:r>
              <a:rPr lang="en-US" sz="1700" dirty="0" smtClean="0">
                <a:solidFill>
                  <a:schemeClr val="tx1">
                    <a:lumMod val="75000"/>
                    <a:lumOff val="25000"/>
                  </a:schemeClr>
                </a:solidFill>
                <a:latin typeface="Cambria" pitchFamily="18" charset="0"/>
              </a:rPr>
              <a:t>and Sub-Saharan Africa are</a:t>
            </a:r>
            <a:r>
              <a:rPr lang="tr-TR" sz="1700" dirty="0" smtClean="0">
                <a:solidFill>
                  <a:schemeClr val="tx1">
                    <a:lumMod val="75000"/>
                    <a:lumOff val="25000"/>
                  </a:schemeClr>
                </a:solidFill>
                <a:latin typeface="Cambria" pitchFamily="18" charset="0"/>
              </a:rPr>
              <a:t> largely missing the opportunity to tap into the pool of Islamic funds for its development needs through Sukuk market.</a:t>
            </a:r>
          </a:p>
        </p:txBody>
      </p:sp>
      <p:sp>
        <p:nvSpPr>
          <p:cNvPr id="14" name="TextBox 13"/>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graphicFrame>
        <p:nvGraphicFramePr>
          <p:cNvPr id="15" name="Chart 14"/>
          <p:cNvGraphicFramePr>
            <a:graphicFrameLocks/>
          </p:cNvGraphicFramePr>
          <p:nvPr>
            <p:extLst>
              <p:ext uri="{D42A27DB-BD31-4B8C-83A1-F6EECF244321}">
                <p14:modId xmlns:p14="http://schemas.microsoft.com/office/powerpoint/2010/main" val="388122026"/>
              </p:ext>
            </p:extLst>
          </p:nvPr>
        </p:nvGraphicFramePr>
        <p:xfrm>
          <a:off x="4575101" y="1196752"/>
          <a:ext cx="4320000" cy="33099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ext uri="{D42A27DB-BD31-4B8C-83A1-F6EECF244321}">
                <p14:modId xmlns:p14="http://schemas.microsoft.com/office/powerpoint/2010/main" val="3584727018"/>
              </p:ext>
            </p:extLst>
          </p:nvPr>
        </p:nvGraphicFramePr>
        <p:xfrm>
          <a:off x="107504" y="1196752"/>
          <a:ext cx="4320016" cy="330993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p:cNvSpPr txBox="1">
            <a:spLocks noChangeArrowheads="1"/>
          </p:cNvSpPr>
          <p:nvPr/>
        </p:nvSpPr>
        <p:spPr bwMode="auto">
          <a:xfrm>
            <a:off x="1704254" y="1412776"/>
            <a:ext cx="2160000" cy="576064"/>
          </a:xfrm>
          <a:prstGeom prst="rect">
            <a:avLst/>
          </a:prstGeom>
          <a:solidFill>
            <a:schemeClr val="bg1"/>
          </a:solidFill>
          <a:ln w="9525">
            <a:solidFill>
              <a:schemeClr val="bg2">
                <a:lumMod val="75000"/>
              </a:schemeClr>
            </a:solidFill>
            <a:miter lim="800000"/>
            <a:headEnd/>
            <a:tailEnd/>
          </a:ln>
        </p:spPr>
        <p:txBody>
          <a:bodyPr rot="0" vert="horz" wrap="square" lIns="91440" tIns="45720" rIns="91440" bIns="45720" anchor="ctr" anchorCtr="0">
            <a:noAutofit/>
          </a:bodyPr>
          <a:lstStyle/>
          <a:p>
            <a:pPr>
              <a:lnSpc>
                <a:spcPct val="115000"/>
              </a:lnSpc>
              <a:spcAft>
                <a:spcPts val="0"/>
              </a:spcAft>
            </a:pPr>
            <a:r>
              <a:rPr lang="tr-TR" sz="1400" b="1" dirty="0" smtClean="0">
                <a:solidFill>
                  <a:schemeClr val="bg1">
                    <a:lumMod val="50000"/>
                  </a:schemeClr>
                </a:solidFill>
                <a:effectLst/>
                <a:latin typeface="Calibri"/>
                <a:ea typeface="Calibri"/>
                <a:cs typeface="Times New Roman"/>
              </a:rPr>
              <a:t>Sukuk by Country of </a:t>
            </a:r>
            <a:r>
              <a:rPr lang="en-US" sz="1400" b="1" dirty="0" smtClean="0">
                <a:solidFill>
                  <a:schemeClr val="bg1">
                    <a:lumMod val="50000"/>
                  </a:schemeClr>
                </a:solidFill>
                <a:effectLst/>
                <a:latin typeface="Calibri"/>
                <a:ea typeface="Calibri"/>
                <a:cs typeface="Times New Roman"/>
              </a:rPr>
              <a:t>Origin </a:t>
            </a:r>
            <a:r>
              <a:rPr lang="tr-TR" sz="1400" b="1" dirty="0" smtClean="0">
                <a:solidFill>
                  <a:schemeClr val="bg1">
                    <a:lumMod val="50000"/>
                  </a:schemeClr>
                </a:solidFill>
                <a:effectLst/>
                <a:latin typeface="Calibri"/>
                <a:ea typeface="Calibri"/>
                <a:cs typeface="Times New Roman"/>
              </a:rPr>
              <a:t>(</a:t>
            </a:r>
            <a:r>
              <a:rPr lang="en-US" sz="1400" b="1" dirty="0" smtClean="0">
                <a:solidFill>
                  <a:schemeClr val="bg1">
                    <a:lumMod val="50000"/>
                  </a:schemeClr>
                </a:solidFill>
                <a:effectLst/>
                <a:latin typeface="Calibri"/>
                <a:ea typeface="Calibri"/>
                <a:cs typeface="Times New Roman"/>
              </a:rPr>
              <a:t>1996</a:t>
            </a:r>
            <a:r>
              <a:rPr lang="tr-TR" sz="1400" b="1" dirty="0" smtClean="0">
                <a:solidFill>
                  <a:schemeClr val="bg1">
                    <a:lumMod val="50000"/>
                  </a:schemeClr>
                </a:solidFill>
                <a:effectLst/>
                <a:latin typeface="Calibri"/>
                <a:ea typeface="Calibri"/>
                <a:cs typeface="Times New Roman"/>
              </a:rPr>
              <a:t>-201</a:t>
            </a:r>
            <a:r>
              <a:rPr lang="en-US" sz="1400" b="1" dirty="0">
                <a:solidFill>
                  <a:schemeClr val="bg1">
                    <a:lumMod val="50000"/>
                  </a:schemeClr>
                </a:solidFill>
                <a:latin typeface="Calibri"/>
                <a:ea typeface="Calibri"/>
                <a:cs typeface="Times New Roman"/>
              </a:rPr>
              <a:t>1</a:t>
            </a:r>
            <a:r>
              <a:rPr lang="tr-TR" sz="1400" b="1" dirty="0" smtClean="0">
                <a:solidFill>
                  <a:schemeClr val="bg1">
                    <a:lumMod val="50000"/>
                  </a:schemeClr>
                </a:solidFill>
                <a:effectLst/>
                <a:latin typeface="Calibri"/>
                <a:ea typeface="Calibri"/>
                <a:cs typeface="Times New Roman"/>
              </a:rPr>
              <a:t>)</a:t>
            </a:r>
            <a:r>
              <a:rPr lang="en-US" sz="1000" b="1" dirty="0">
                <a:solidFill>
                  <a:schemeClr val="bg1">
                    <a:lumMod val="50000"/>
                  </a:schemeClr>
                </a:solidFill>
                <a:effectLst/>
                <a:latin typeface="Calibri"/>
                <a:ea typeface="Calibri"/>
                <a:cs typeface="Times New Roman"/>
              </a:rPr>
              <a:t> </a:t>
            </a:r>
            <a:endParaRPr lang="ru-RU" sz="1100" dirty="0">
              <a:solidFill>
                <a:schemeClr val="bg1">
                  <a:lumMod val="50000"/>
                </a:schemeClr>
              </a:solidFill>
              <a:effectLst/>
              <a:latin typeface="Calibri"/>
              <a:ea typeface="Calibri"/>
              <a:cs typeface="Times New Roman"/>
            </a:endParaRPr>
          </a:p>
        </p:txBody>
      </p:sp>
      <p:sp>
        <p:nvSpPr>
          <p:cNvPr id="9" name="Text Box 2"/>
          <p:cNvSpPr txBox="1">
            <a:spLocks noChangeArrowheads="1"/>
          </p:cNvSpPr>
          <p:nvPr/>
        </p:nvSpPr>
        <p:spPr bwMode="auto">
          <a:xfrm>
            <a:off x="6204461" y="1412776"/>
            <a:ext cx="2111955" cy="576064"/>
          </a:xfrm>
          <a:prstGeom prst="rect">
            <a:avLst/>
          </a:prstGeom>
          <a:solidFill>
            <a:schemeClr val="bg1"/>
          </a:solidFill>
          <a:ln w="9525">
            <a:solidFill>
              <a:schemeClr val="bg2">
                <a:lumMod val="75000"/>
              </a:schemeClr>
            </a:solidFill>
            <a:miter lim="800000"/>
            <a:headEnd/>
            <a:tailEnd/>
          </a:ln>
        </p:spPr>
        <p:txBody>
          <a:bodyPr rot="0" vert="horz" wrap="square" lIns="91440" tIns="45720" rIns="91440" bIns="45720" anchor="ctr" anchorCtr="0">
            <a:noAutofit/>
          </a:bodyPr>
          <a:lstStyle/>
          <a:p>
            <a:pPr>
              <a:lnSpc>
                <a:spcPct val="115000"/>
              </a:lnSpc>
              <a:spcAft>
                <a:spcPts val="0"/>
              </a:spcAft>
            </a:pPr>
            <a:r>
              <a:rPr lang="tr-TR" sz="1400" b="1" dirty="0" smtClean="0">
                <a:solidFill>
                  <a:schemeClr val="bg1">
                    <a:lumMod val="50000"/>
                  </a:schemeClr>
                </a:solidFill>
                <a:effectLst/>
                <a:latin typeface="Calibri"/>
                <a:ea typeface="Calibri"/>
                <a:cs typeface="Times New Roman"/>
              </a:rPr>
              <a:t>Sukuk by </a:t>
            </a:r>
            <a:r>
              <a:rPr lang="en-US" sz="1400" b="1" dirty="0" smtClean="0">
                <a:solidFill>
                  <a:schemeClr val="bg1">
                    <a:lumMod val="50000"/>
                  </a:schemeClr>
                </a:solidFill>
                <a:effectLst/>
                <a:latin typeface="Calibri"/>
                <a:ea typeface="Calibri"/>
                <a:cs typeface="Times New Roman"/>
              </a:rPr>
              <a:t>Issue Type </a:t>
            </a:r>
            <a:r>
              <a:rPr lang="tr-TR" sz="1400" b="1" dirty="0" smtClean="0">
                <a:solidFill>
                  <a:schemeClr val="bg1">
                    <a:lumMod val="50000"/>
                  </a:schemeClr>
                </a:solidFill>
                <a:effectLst/>
                <a:latin typeface="Calibri"/>
                <a:ea typeface="Calibri"/>
                <a:cs typeface="Times New Roman"/>
              </a:rPr>
              <a:t>(</a:t>
            </a:r>
            <a:r>
              <a:rPr lang="en-US" sz="1400" b="1" dirty="0" smtClean="0">
                <a:solidFill>
                  <a:schemeClr val="bg1">
                    <a:lumMod val="50000"/>
                  </a:schemeClr>
                </a:solidFill>
                <a:effectLst/>
                <a:latin typeface="Calibri"/>
                <a:ea typeface="Calibri"/>
                <a:cs typeface="Times New Roman"/>
              </a:rPr>
              <a:t>1996</a:t>
            </a:r>
            <a:r>
              <a:rPr lang="tr-TR" sz="1400" b="1" dirty="0" smtClean="0">
                <a:solidFill>
                  <a:schemeClr val="bg1">
                    <a:lumMod val="50000"/>
                  </a:schemeClr>
                </a:solidFill>
                <a:effectLst/>
                <a:latin typeface="Calibri"/>
                <a:ea typeface="Calibri"/>
                <a:cs typeface="Times New Roman"/>
              </a:rPr>
              <a:t>-201</a:t>
            </a:r>
            <a:r>
              <a:rPr lang="en-US" sz="1400" b="1" dirty="0">
                <a:solidFill>
                  <a:schemeClr val="bg1">
                    <a:lumMod val="50000"/>
                  </a:schemeClr>
                </a:solidFill>
                <a:latin typeface="Calibri"/>
                <a:ea typeface="Calibri"/>
                <a:cs typeface="Times New Roman"/>
              </a:rPr>
              <a:t>1</a:t>
            </a:r>
            <a:r>
              <a:rPr lang="tr-TR" sz="1400" b="1" dirty="0" smtClean="0">
                <a:solidFill>
                  <a:schemeClr val="bg1">
                    <a:lumMod val="50000"/>
                  </a:schemeClr>
                </a:solidFill>
                <a:effectLst/>
                <a:latin typeface="Calibri"/>
                <a:ea typeface="Calibri"/>
                <a:cs typeface="Times New Roman"/>
              </a:rPr>
              <a:t>)</a:t>
            </a:r>
            <a:r>
              <a:rPr lang="en-US" sz="1000" b="1" dirty="0">
                <a:solidFill>
                  <a:schemeClr val="bg1">
                    <a:lumMod val="50000"/>
                  </a:schemeClr>
                </a:solidFill>
                <a:effectLst/>
                <a:latin typeface="Calibri"/>
                <a:ea typeface="Calibri"/>
                <a:cs typeface="Times New Roman"/>
              </a:rPr>
              <a:t> </a:t>
            </a:r>
            <a:endParaRPr lang="ru-RU" sz="1100" dirty="0">
              <a:solidFill>
                <a:schemeClr val="bg1">
                  <a:lumMod val="50000"/>
                </a:schemeClr>
              </a:solidFill>
              <a:effectLst/>
              <a:latin typeface="Calibri"/>
              <a:ea typeface="Calibri"/>
              <a:cs typeface="Times New Roman"/>
            </a:endParaRPr>
          </a:p>
        </p:txBody>
      </p:sp>
      <p:sp>
        <p:nvSpPr>
          <p:cNvPr id="10" name="Text Box 2"/>
          <p:cNvSpPr txBox="1">
            <a:spLocks noChangeArrowheads="1"/>
          </p:cNvSpPr>
          <p:nvPr/>
        </p:nvSpPr>
        <p:spPr bwMode="auto">
          <a:xfrm>
            <a:off x="867102" y="4581128"/>
            <a:ext cx="7415997" cy="226003"/>
          </a:xfrm>
          <a:prstGeom prst="rect">
            <a:avLst/>
          </a:prstGeom>
          <a:noFill/>
          <a:ln w="9525">
            <a:noFill/>
            <a:miter lim="800000"/>
            <a:headEnd/>
            <a:tailEnd/>
          </a:ln>
        </p:spPr>
        <p:txBody>
          <a:bodyPr rot="0" vert="horz" wrap="square" lIns="91440" tIns="9144" rIns="91440" bIns="9144" anchor="t" anchorCtr="0">
            <a:noAutofit/>
          </a:bodyPr>
          <a:lstStyle/>
          <a:p>
            <a:pPr>
              <a:lnSpc>
                <a:spcPct val="115000"/>
              </a:lnSpc>
              <a:spcAft>
                <a:spcPts val="0"/>
              </a:spcAft>
            </a:pPr>
            <a:r>
              <a:rPr lang="en-US" sz="1200" i="1" dirty="0">
                <a:solidFill>
                  <a:schemeClr val="bg1">
                    <a:lumMod val="50000"/>
                  </a:schemeClr>
                </a:solidFill>
                <a:effectLst/>
                <a:latin typeface="Calibri"/>
                <a:ea typeface="Calibri"/>
                <a:cs typeface="Calibri"/>
              </a:rPr>
              <a:t>Source:</a:t>
            </a:r>
            <a:r>
              <a:rPr lang="en-US" sz="1200" dirty="0">
                <a:solidFill>
                  <a:schemeClr val="bg1">
                    <a:lumMod val="50000"/>
                  </a:schemeClr>
                </a:solidFill>
                <a:effectLst/>
                <a:latin typeface="Calibri"/>
                <a:ea typeface="Calibri"/>
                <a:cs typeface="Times New Roman"/>
              </a:rPr>
              <a:t> </a:t>
            </a:r>
            <a:r>
              <a:rPr lang="en-US" sz="1200" dirty="0" err="1" smtClean="0">
                <a:solidFill>
                  <a:schemeClr val="bg1">
                    <a:lumMod val="50000"/>
                  </a:schemeClr>
                </a:solidFill>
                <a:effectLst/>
                <a:latin typeface="Calibri"/>
                <a:ea typeface="Calibri"/>
                <a:cs typeface="Times New Roman"/>
              </a:rPr>
              <a:t>Zawya</a:t>
            </a:r>
            <a:endParaRPr lang="ru-RU" sz="1200" dirty="0">
              <a:solidFill>
                <a:schemeClr val="bg1">
                  <a:lumMod val="50000"/>
                </a:schemeClr>
              </a:solidFill>
              <a:effectLst/>
              <a:latin typeface="Calibri"/>
              <a:ea typeface="Calibri"/>
              <a:cs typeface="Times New Roman"/>
            </a:endParaRPr>
          </a:p>
          <a:p>
            <a:pPr>
              <a:lnSpc>
                <a:spcPct val="115000"/>
              </a:lnSpc>
              <a:spcAft>
                <a:spcPts val="1000"/>
              </a:spcAft>
            </a:pPr>
            <a:r>
              <a:rPr lang="en-US" sz="800" b="1" dirty="0">
                <a:solidFill>
                  <a:schemeClr val="bg1">
                    <a:lumMod val="50000"/>
                  </a:schemeClr>
                </a:solidFill>
                <a:effectLst/>
                <a:latin typeface="Calibri"/>
                <a:ea typeface="Calibri"/>
                <a:cs typeface="Times New Roman"/>
              </a:rPr>
              <a:t> </a:t>
            </a:r>
            <a:endParaRPr lang="ru-RU" sz="1100" dirty="0">
              <a:solidFill>
                <a:schemeClr val="bg1">
                  <a:lumMod val="50000"/>
                </a:schemeClr>
              </a:solidFill>
              <a:effectLst/>
              <a:latin typeface="Calibri"/>
              <a:ea typeface="Calibri"/>
              <a:cs typeface="Times New Roman"/>
            </a:endParaRPr>
          </a:p>
        </p:txBody>
      </p:sp>
    </p:spTree>
    <p:extLst>
      <p:ext uri="{BB962C8B-B14F-4D97-AF65-F5344CB8AC3E}">
        <p14:creationId xmlns:p14="http://schemas.microsoft.com/office/powerpoint/2010/main" val="256399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39552" y="1412776"/>
            <a:ext cx="7992888" cy="482453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chemeClr val="accent2">
                  <a:lumMod val="75000"/>
                </a:schemeClr>
              </a:buClr>
              <a:buSzPct val="100000"/>
              <a:buFont typeface="Wingdings" pitchFamily="2" charset="2"/>
              <a:buChar char="§"/>
            </a:pPr>
            <a:r>
              <a:rPr lang="en-GB" sz="1800" dirty="0" smtClean="0">
                <a:latin typeface="Cambria" pitchFamily="18" charset="0"/>
                <a:cs typeface="Calibri" pitchFamily="34" charset="0"/>
              </a:rPr>
              <a:t>At </a:t>
            </a:r>
            <a:r>
              <a:rPr lang="en-GB" sz="1800" dirty="0">
                <a:latin typeface="Cambria" pitchFamily="18" charset="0"/>
                <a:cs typeface="Calibri" pitchFamily="34" charset="0"/>
              </a:rPr>
              <a:t>a time when world leaders are calling for financial reforms, it is </a:t>
            </a:r>
            <a:r>
              <a:rPr lang="en-GB" sz="1800" dirty="0" smtClean="0">
                <a:latin typeface="Cambria" pitchFamily="18" charset="0"/>
                <a:cs typeface="Calibri" pitchFamily="34" charset="0"/>
              </a:rPr>
              <a:t>imperative to </a:t>
            </a:r>
            <a:r>
              <a:rPr lang="en-GB" sz="1800" dirty="0">
                <a:latin typeface="Cambria" pitchFamily="18" charset="0"/>
                <a:cs typeface="Calibri" pitchFamily="34" charset="0"/>
              </a:rPr>
              <a:t>have our financial systems </a:t>
            </a:r>
            <a:r>
              <a:rPr lang="en-GB" sz="1800" dirty="0" smtClean="0">
                <a:latin typeface="Cambria" pitchFamily="18" charset="0"/>
                <a:cs typeface="Calibri" pitchFamily="34" charset="0"/>
              </a:rPr>
              <a:t>restored to </a:t>
            </a:r>
            <a:r>
              <a:rPr lang="en-GB" sz="1800" dirty="0">
                <a:latin typeface="Cambria" pitchFamily="18" charset="0"/>
                <a:cs typeface="Calibri" pitchFamily="34" charset="0"/>
              </a:rPr>
              <a:t>widely accepted ethical and moral bases to serve the common good of humanity. In this regard, </a:t>
            </a:r>
            <a:r>
              <a:rPr lang="en-GB" sz="1800" dirty="0" smtClean="0">
                <a:latin typeface="Cambria" pitchFamily="18" charset="0"/>
                <a:cs typeface="Calibri" pitchFamily="34" charset="0"/>
              </a:rPr>
              <a:t>Islamic finance help finance industry</a:t>
            </a:r>
            <a:endParaRPr lang="en-GB" sz="1800" dirty="0">
              <a:latin typeface="Cambria" pitchFamily="18" charset="0"/>
              <a:cs typeface="Calibri" pitchFamily="34" charset="0"/>
            </a:endParaRPr>
          </a:p>
          <a:p>
            <a:pPr lvl="2" algn="just">
              <a:buClr>
                <a:schemeClr val="accent1">
                  <a:lumMod val="75000"/>
                </a:schemeClr>
              </a:buClr>
              <a:buSzPct val="100000"/>
              <a:buFont typeface="Arial" pitchFamily="34" charset="0"/>
              <a:buChar char="•"/>
            </a:pPr>
            <a:r>
              <a:rPr lang="en-GB" sz="1800" dirty="0" smtClean="0">
                <a:latin typeface="Cambria" pitchFamily="18" charset="0"/>
                <a:cs typeface="Calibri" pitchFamily="34" charset="0"/>
              </a:rPr>
              <a:t>make </a:t>
            </a:r>
            <a:r>
              <a:rPr lang="en-GB" sz="1800" dirty="0">
                <a:latin typeface="Cambria" pitchFamily="18" charset="0"/>
                <a:cs typeface="Calibri" pitchFamily="34" charset="0"/>
              </a:rPr>
              <a:t>best practices widespread</a:t>
            </a:r>
          </a:p>
          <a:p>
            <a:pPr lvl="2" algn="just">
              <a:buClr>
                <a:schemeClr val="accent1">
                  <a:lumMod val="75000"/>
                </a:schemeClr>
              </a:buClr>
              <a:buSzPct val="100000"/>
              <a:buFont typeface="Arial" pitchFamily="34" charset="0"/>
              <a:buChar char="•"/>
            </a:pPr>
            <a:r>
              <a:rPr lang="en-GB" sz="1800" dirty="0">
                <a:latin typeface="Cambria" pitchFamily="18" charset="0"/>
                <a:cs typeface="Calibri" pitchFamily="34" charset="0"/>
              </a:rPr>
              <a:t>e</a:t>
            </a:r>
            <a:r>
              <a:rPr lang="en-GB" sz="1800" dirty="0" smtClean="0">
                <a:latin typeface="Cambria" pitchFamily="18" charset="0"/>
                <a:cs typeface="Calibri" pitchFamily="34" charset="0"/>
              </a:rPr>
              <a:t>nhance business ethics and </a:t>
            </a:r>
            <a:r>
              <a:rPr lang="en-GB" sz="1800" dirty="0">
                <a:latin typeface="Cambria" pitchFamily="18" charset="0"/>
                <a:cs typeface="Calibri" pitchFamily="34" charset="0"/>
              </a:rPr>
              <a:t>transparency</a:t>
            </a:r>
          </a:p>
          <a:p>
            <a:pPr lvl="2" algn="just">
              <a:buClr>
                <a:schemeClr val="accent1">
                  <a:lumMod val="75000"/>
                </a:schemeClr>
              </a:buClr>
              <a:buSzPct val="100000"/>
              <a:buFont typeface="Arial" pitchFamily="34" charset="0"/>
              <a:buChar char="•"/>
            </a:pPr>
            <a:r>
              <a:rPr lang="en-US" sz="1800" dirty="0" smtClean="0">
                <a:latin typeface="Cambria" pitchFamily="18" charset="0"/>
                <a:cs typeface="Calibri" pitchFamily="34" charset="0"/>
              </a:rPr>
              <a:t>have </a:t>
            </a:r>
            <a:r>
              <a:rPr lang="en-US" sz="1800" dirty="0">
                <a:latin typeface="Cambria" pitchFamily="18" charset="0"/>
                <a:cs typeface="Calibri" pitchFamily="34" charset="0"/>
              </a:rPr>
              <a:t>proper regulations to be applied to all players and instruments </a:t>
            </a:r>
          </a:p>
          <a:p>
            <a:pPr lvl="2" algn="just">
              <a:buClr>
                <a:schemeClr val="accent1">
                  <a:lumMod val="75000"/>
                </a:schemeClr>
              </a:buClr>
              <a:buSzPct val="100000"/>
              <a:buFont typeface="Arial" pitchFamily="34" charset="0"/>
              <a:buChar char="•"/>
            </a:pPr>
            <a:r>
              <a:rPr lang="en-GB" sz="1800" dirty="0" smtClean="0">
                <a:latin typeface="Cambria" pitchFamily="18" charset="0"/>
                <a:cs typeface="Calibri" pitchFamily="34" charset="0"/>
              </a:rPr>
              <a:t>encourage </a:t>
            </a:r>
            <a:r>
              <a:rPr lang="en-GB" sz="1800" dirty="0">
                <a:latin typeface="Cambria" pitchFamily="18" charset="0"/>
                <a:cs typeface="Calibri" pitchFamily="34" charset="0"/>
              </a:rPr>
              <a:t>healthy expansion of credit tied to the real sector</a:t>
            </a:r>
          </a:p>
          <a:p>
            <a:pPr lvl="2" algn="just">
              <a:buClr>
                <a:schemeClr val="accent1">
                  <a:lumMod val="75000"/>
                </a:schemeClr>
              </a:buClr>
              <a:buSzPct val="100000"/>
              <a:buFont typeface="Arial" pitchFamily="34" charset="0"/>
              <a:buChar char="•"/>
            </a:pPr>
            <a:r>
              <a:rPr lang="en-US" sz="1800" dirty="0" smtClean="0">
                <a:latin typeface="Cambria" pitchFamily="18" charset="0"/>
                <a:cs typeface="Calibri" pitchFamily="34" charset="0"/>
              </a:rPr>
              <a:t>reduce </a:t>
            </a:r>
            <a:r>
              <a:rPr lang="en-US" sz="1800" dirty="0">
                <a:latin typeface="Cambria" pitchFamily="18" charset="0"/>
                <a:cs typeface="Calibri" pitchFamily="34" charset="0"/>
              </a:rPr>
              <a:t>the role of debt financing and shift the focus towards equity </a:t>
            </a:r>
            <a:r>
              <a:rPr lang="en-US" sz="1800" dirty="0" smtClean="0">
                <a:latin typeface="Cambria" pitchFamily="18" charset="0"/>
                <a:cs typeface="Calibri" pitchFamily="34" charset="0"/>
              </a:rPr>
              <a:t>financing</a:t>
            </a:r>
            <a:endParaRPr lang="en-GB" sz="1800" dirty="0" smtClean="0">
              <a:latin typeface="Cambria" pitchFamily="18" charset="0"/>
              <a:cs typeface="Calibri" pitchFamily="34" charset="0"/>
            </a:endParaRPr>
          </a:p>
          <a:p>
            <a:pPr lvl="2" algn="just">
              <a:buClr>
                <a:schemeClr val="accent1">
                  <a:lumMod val="75000"/>
                </a:schemeClr>
              </a:buClr>
              <a:buSzPct val="100000"/>
              <a:buFont typeface="Arial" pitchFamily="34" charset="0"/>
              <a:buChar char="•"/>
            </a:pPr>
            <a:r>
              <a:rPr lang="en-GB" sz="1800" dirty="0" smtClean="0">
                <a:latin typeface="Cambria" pitchFamily="18" charset="0"/>
                <a:cs typeface="Calibri" pitchFamily="34" charset="0"/>
              </a:rPr>
              <a:t>curb greed for excess risk-taking and short-term profit </a:t>
            </a:r>
            <a:r>
              <a:rPr lang="en-GB" sz="1800" dirty="0">
                <a:latin typeface="Cambria" pitchFamily="18" charset="0"/>
                <a:cs typeface="Calibri" pitchFamily="34" charset="0"/>
              </a:rPr>
              <a:t>(</a:t>
            </a:r>
            <a:r>
              <a:rPr lang="en-GB" sz="1800" i="1" dirty="0">
                <a:latin typeface="Cambria" pitchFamily="18" charset="0"/>
                <a:cs typeface="Calibri" pitchFamily="34" charset="0"/>
              </a:rPr>
              <a:t>financial </a:t>
            </a:r>
            <a:r>
              <a:rPr lang="en-GB" sz="1800" i="1" dirty="0" smtClean="0">
                <a:latin typeface="Cambria" pitchFamily="18" charset="0"/>
                <a:cs typeface="Calibri" pitchFamily="34" charset="0"/>
              </a:rPr>
              <a:t>myopia</a:t>
            </a:r>
            <a:r>
              <a:rPr lang="en-GB" sz="1800" dirty="0" smtClean="0">
                <a:latin typeface="Cambria" pitchFamily="18" charset="0"/>
                <a:cs typeface="Calibri" pitchFamily="34" charset="0"/>
              </a:rPr>
              <a:t>), and discourage unethical transactions</a:t>
            </a:r>
          </a:p>
          <a:p>
            <a:pPr lvl="2" algn="just">
              <a:buClr>
                <a:schemeClr val="accent1">
                  <a:lumMod val="75000"/>
                </a:schemeClr>
              </a:buClr>
              <a:buSzPct val="100000"/>
              <a:buFont typeface="Arial" pitchFamily="34" charset="0"/>
              <a:buChar char="•"/>
            </a:pPr>
            <a:r>
              <a:rPr lang="en-GB" sz="1800" dirty="0" smtClean="0">
                <a:latin typeface="Cambria" pitchFamily="18" charset="0"/>
                <a:cs typeface="Calibri" pitchFamily="34" charset="0"/>
              </a:rPr>
              <a:t>set long-term development targets</a:t>
            </a:r>
          </a:p>
          <a:p>
            <a:pPr lvl="2" algn="just">
              <a:buClr>
                <a:schemeClr val="accent1">
                  <a:lumMod val="75000"/>
                </a:schemeClr>
              </a:buClr>
              <a:buSzPct val="100000"/>
              <a:buFont typeface="Arial" pitchFamily="34" charset="0"/>
              <a:buChar char="•"/>
            </a:pPr>
            <a:r>
              <a:rPr lang="en-GB" sz="1800" dirty="0" smtClean="0">
                <a:latin typeface="Cambria" pitchFamily="18" charset="0"/>
                <a:cs typeface="Calibri" pitchFamily="34" charset="0"/>
              </a:rPr>
              <a:t>develop more inclusive financial products and services</a:t>
            </a:r>
            <a:endParaRPr lang="en-US" sz="1800" dirty="0">
              <a:latin typeface="Cambria" pitchFamily="18" charset="0"/>
              <a:cs typeface="Calibri" pitchFamily="34" charset="0"/>
            </a:endParaRPr>
          </a:p>
          <a:p>
            <a:pPr marL="0" indent="0">
              <a:buNone/>
            </a:pPr>
            <a:endParaRPr lang="en-US" sz="1800" dirty="0">
              <a:latin typeface="Cambria" pitchFamily="18" charset="0"/>
              <a:cs typeface="Calibri" pitchFamily="34" charset="0"/>
            </a:endParaRPr>
          </a:p>
        </p:txBody>
      </p:sp>
      <p:sp>
        <p:nvSpPr>
          <p:cNvPr id="7" name="Title 1"/>
          <p:cNvSpPr>
            <a:spLocks noGrp="1"/>
          </p:cNvSpPr>
          <p:nvPr>
            <p:ph type="title"/>
          </p:nvPr>
        </p:nvSpPr>
        <p:spPr>
          <a:xfrm>
            <a:off x="395536" y="274638"/>
            <a:ext cx="8748464" cy="706090"/>
          </a:xfrm>
          <a:noFill/>
        </p:spPr>
        <p:txBody>
          <a:bodyPr>
            <a:noAutofit/>
          </a:bodyPr>
          <a:lstStyle/>
          <a:p>
            <a:pPr algn="l"/>
            <a:r>
              <a:rPr lang="en-US" sz="3200" dirty="0">
                <a:solidFill>
                  <a:srgbClr val="002060"/>
                </a:solidFill>
                <a:latin typeface="Cambria" pitchFamily="18" charset="0"/>
              </a:rPr>
              <a:t>Towards </a:t>
            </a:r>
            <a:r>
              <a:rPr lang="en-US" sz="3200" dirty="0" smtClean="0">
                <a:solidFill>
                  <a:srgbClr val="002060"/>
                </a:solidFill>
                <a:latin typeface="Cambria" pitchFamily="18" charset="0"/>
              </a:rPr>
              <a:t>a More </a:t>
            </a:r>
            <a:r>
              <a:rPr lang="en-US" sz="3200" dirty="0">
                <a:solidFill>
                  <a:srgbClr val="002060"/>
                </a:solidFill>
                <a:latin typeface="Cambria" pitchFamily="18" charset="0"/>
              </a:rPr>
              <a:t>Stable Financial </a:t>
            </a:r>
            <a:r>
              <a:rPr lang="en-US" sz="3200" dirty="0" smtClean="0">
                <a:solidFill>
                  <a:srgbClr val="002060"/>
                </a:solidFill>
                <a:latin typeface="Cambria" pitchFamily="18" charset="0"/>
              </a:rPr>
              <a:t>System</a:t>
            </a:r>
            <a:endParaRPr lang="tr-TR" sz="3200" dirty="0">
              <a:solidFill>
                <a:srgbClr val="002060"/>
              </a:solidFill>
              <a:latin typeface="Cambria" pitchFamily="18" charset="0"/>
            </a:endParaRPr>
          </a:p>
        </p:txBody>
      </p:sp>
      <p:sp>
        <p:nvSpPr>
          <p:cNvPr id="8" name="Title 1"/>
          <p:cNvSpPr txBox="1">
            <a:spLocks/>
          </p:cNvSpPr>
          <p:nvPr/>
        </p:nvSpPr>
        <p:spPr>
          <a:xfrm>
            <a:off x="395536" y="778694"/>
            <a:ext cx="8748464" cy="70609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i="1" dirty="0" smtClean="0">
                <a:solidFill>
                  <a:srgbClr val="FF9900"/>
                </a:solidFill>
                <a:latin typeface="Cambria" pitchFamily="18" charset="0"/>
              </a:rPr>
              <a:t>How could Islamic finance help?</a:t>
            </a:r>
            <a:endParaRPr lang="en-US" sz="2400" i="1" dirty="0">
              <a:solidFill>
                <a:srgbClr val="FF9900"/>
              </a:solidFill>
              <a:latin typeface="Cambria" pitchFamily="18" charset="0"/>
            </a:endParaRPr>
          </a:p>
        </p:txBody>
      </p:sp>
      <p:sp>
        <p:nvSpPr>
          <p:cNvPr id="10" name="TextBox 9"/>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spTree>
    <p:extLst>
      <p:ext uri="{BB962C8B-B14F-4D97-AF65-F5344CB8AC3E}">
        <p14:creationId xmlns:p14="http://schemas.microsoft.com/office/powerpoint/2010/main" val="2765966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4800" dirty="0" smtClean="0"/>
          </a:p>
          <a:p>
            <a:pPr marL="0" indent="0" algn="ctr">
              <a:buNone/>
            </a:pPr>
            <a:r>
              <a:rPr lang="en-US" sz="4000" dirty="0" smtClean="0">
                <a:solidFill>
                  <a:srgbClr val="002060"/>
                </a:solidFill>
                <a:latin typeface="Cambria" pitchFamily="18" charset="0"/>
              </a:rPr>
              <a:t>Thank you for your</a:t>
            </a:r>
            <a:r>
              <a:rPr lang="tr-TR" sz="4000" dirty="0" smtClean="0">
                <a:solidFill>
                  <a:srgbClr val="002060"/>
                </a:solidFill>
                <a:latin typeface="Cambria" pitchFamily="18" charset="0"/>
              </a:rPr>
              <a:t> </a:t>
            </a:r>
            <a:r>
              <a:rPr lang="en-US" sz="4000" dirty="0" smtClean="0">
                <a:solidFill>
                  <a:srgbClr val="002060"/>
                </a:solidFill>
                <a:latin typeface="Cambria" pitchFamily="18" charset="0"/>
              </a:rPr>
              <a:t>attention</a:t>
            </a:r>
            <a:endParaRPr lang="tr-TR" sz="4000" dirty="0" smtClean="0">
              <a:solidFill>
                <a:srgbClr val="002060"/>
              </a:solidFill>
              <a:latin typeface="Cambria" pitchFamily="18" charset="0"/>
            </a:endParaRPr>
          </a:p>
          <a:p>
            <a:pPr marL="0" indent="0" algn="ctr">
              <a:buNone/>
            </a:pPr>
            <a:endParaRPr lang="tr-TR" sz="4000" dirty="0">
              <a:solidFill>
                <a:srgbClr val="002060"/>
              </a:solidFill>
              <a:latin typeface="Cambria" pitchFamily="18" charset="0"/>
            </a:endParaRPr>
          </a:p>
          <a:p>
            <a:pPr marL="0" indent="0" algn="ctr">
              <a:buNone/>
            </a:pPr>
            <a:r>
              <a:rPr lang="tr-TR" sz="2800" dirty="0" smtClean="0">
                <a:solidFill>
                  <a:srgbClr val="FF6600"/>
                </a:solidFill>
                <a:latin typeface="Cambria" pitchFamily="18" charset="0"/>
              </a:rPr>
              <a:t>www.sesric.org</a:t>
            </a:r>
            <a:endParaRPr lang="en-US" sz="4000" dirty="0">
              <a:solidFill>
                <a:srgbClr val="FF6600"/>
              </a:solidFill>
              <a:latin typeface="Cambria" pitchFamily="18" charset="0"/>
            </a:endParaRPr>
          </a:p>
        </p:txBody>
      </p:sp>
      <p:pic>
        <p:nvPicPr>
          <p:cNvPr id="7170" name="Picture 2" descr="http://www.sesric.org/imgs/news/image/follow-twitter-icon-190x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5229200"/>
            <a:ext cx="1224136" cy="4960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81670" y="5741689"/>
            <a:ext cx="2252668" cy="307777"/>
          </a:xfrm>
          <a:prstGeom prst="rect">
            <a:avLst/>
          </a:prstGeom>
        </p:spPr>
        <p:txBody>
          <a:bodyPr wrap="none">
            <a:spAutoFit/>
          </a:bodyPr>
          <a:lstStyle/>
          <a:p>
            <a:r>
              <a:rPr lang="tr-TR" sz="1400" u="sng" dirty="0">
                <a:solidFill>
                  <a:srgbClr val="0070C0"/>
                </a:solidFill>
                <a:latin typeface="Cambria" pitchFamily="18" charset="0"/>
              </a:rPr>
              <a:t>https://</a:t>
            </a:r>
            <a:r>
              <a:rPr lang="tr-TR" sz="1400" u="sng" dirty="0" smtClean="0">
                <a:solidFill>
                  <a:srgbClr val="0070C0"/>
                </a:solidFill>
                <a:latin typeface="Cambria" pitchFamily="18" charset="0"/>
              </a:rPr>
              <a:t>twitter.com/sesric</a:t>
            </a:r>
            <a:r>
              <a:rPr lang="en-US" sz="1400" u="sng" dirty="0" smtClean="0">
                <a:solidFill>
                  <a:srgbClr val="0070C0"/>
                </a:solidFill>
                <a:latin typeface="Cambria" pitchFamily="18" charset="0"/>
              </a:rPr>
              <a:t> </a:t>
            </a:r>
            <a:endParaRPr lang="tr-TR" sz="1400" u="sng" dirty="0">
              <a:solidFill>
                <a:srgbClr val="0070C0"/>
              </a:solidFill>
              <a:latin typeface="Cambria" pitchFamily="18" charset="0"/>
            </a:endParaRPr>
          </a:p>
        </p:txBody>
      </p:sp>
    </p:spTree>
    <p:extLst>
      <p:ext uri="{BB962C8B-B14F-4D97-AF65-F5344CB8AC3E}">
        <p14:creationId xmlns:p14="http://schemas.microsoft.com/office/powerpoint/2010/main" val="3166382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116632"/>
            <a:ext cx="8748464" cy="706090"/>
          </a:xfrm>
          <a:noFill/>
        </p:spPr>
        <p:txBody>
          <a:bodyPr>
            <a:noAutofit/>
          </a:bodyPr>
          <a:lstStyle/>
          <a:p>
            <a:pPr algn="l"/>
            <a:r>
              <a:rPr lang="en-US" sz="3200" dirty="0" smtClean="0">
                <a:solidFill>
                  <a:srgbClr val="002060"/>
                </a:solidFill>
                <a:latin typeface="Cambria" pitchFamily="18" charset="0"/>
              </a:rPr>
              <a:t>Islamic Finance System</a:t>
            </a:r>
            <a:endParaRPr lang="tr-TR" sz="3200" dirty="0">
              <a:solidFill>
                <a:srgbClr val="002060"/>
              </a:solidFill>
              <a:latin typeface="Cambria" pitchFamily="18" charset="0"/>
            </a:endParaRPr>
          </a:p>
        </p:txBody>
      </p:sp>
      <p:sp>
        <p:nvSpPr>
          <p:cNvPr id="11" name="TextBox 10"/>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sp>
        <p:nvSpPr>
          <p:cNvPr id="5" name="Content Placeholder 2"/>
          <p:cNvSpPr txBox="1">
            <a:spLocks/>
          </p:cNvSpPr>
          <p:nvPr/>
        </p:nvSpPr>
        <p:spPr>
          <a:xfrm>
            <a:off x="539552" y="1484784"/>
            <a:ext cx="7992888" cy="460851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chemeClr val="accent2">
                  <a:lumMod val="75000"/>
                </a:schemeClr>
              </a:buClr>
              <a:buSzPct val="100000"/>
              <a:buFont typeface="Wingdings" pitchFamily="2" charset="2"/>
              <a:buChar char="§"/>
            </a:pPr>
            <a:r>
              <a:rPr lang="en-US" sz="1800" dirty="0">
                <a:latin typeface="Cambria" pitchFamily="18" charset="0"/>
                <a:cs typeface="Calibri" pitchFamily="34" charset="0"/>
              </a:rPr>
              <a:t>The latest global financial crisis has triggered vigorous and wide-ranging debate on the role of the financial </a:t>
            </a:r>
            <a:r>
              <a:rPr lang="en-US" sz="1800" dirty="0" smtClean="0">
                <a:latin typeface="Cambria" pitchFamily="18" charset="0"/>
                <a:cs typeface="Calibri" pitchFamily="34" charset="0"/>
              </a:rPr>
              <a:t>system (the conventional). </a:t>
            </a:r>
          </a:p>
          <a:p>
            <a:pPr algn="just">
              <a:buClr>
                <a:schemeClr val="accent2">
                  <a:lumMod val="75000"/>
                </a:schemeClr>
              </a:buClr>
              <a:buSzPct val="100000"/>
              <a:buFont typeface="Wingdings" pitchFamily="2" charset="2"/>
              <a:buChar char="§"/>
            </a:pPr>
            <a:endParaRPr lang="en-US" sz="1800" dirty="0" smtClean="0">
              <a:latin typeface="Cambria" pitchFamily="18" charset="0"/>
              <a:cs typeface="Calibri" pitchFamily="34" charset="0"/>
            </a:endParaRPr>
          </a:p>
          <a:p>
            <a:pPr algn="just">
              <a:buClr>
                <a:schemeClr val="accent2">
                  <a:lumMod val="75000"/>
                </a:schemeClr>
              </a:buClr>
              <a:buSzPct val="100000"/>
              <a:buFont typeface="Wingdings" pitchFamily="2" charset="2"/>
              <a:buChar char="§"/>
            </a:pPr>
            <a:r>
              <a:rPr lang="en-US" sz="1800" dirty="0" smtClean="0">
                <a:latin typeface="Cambria" pitchFamily="18" charset="0"/>
                <a:cs typeface="Calibri" pitchFamily="34" charset="0"/>
              </a:rPr>
              <a:t>During </a:t>
            </a:r>
            <a:r>
              <a:rPr lang="en-US" sz="1800" dirty="0">
                <a:latin typeface="Cambria" pitchFamily="18" charset="0"/>
                <a:cs typeface="Calibri" pitchFamily="34" charset="0"/>
              </a:rPr>
              <a:t>the early phase of the crisis, there was almost international consensus, on the need to work out measures for restructuring the international financial architecture. </a:t>
            </a:r>
            <a:endParaRPr lang="en-US" sz="1800" dirty="0" smtClean="0">
              <a:latin typeface="Cambria" pitchFamily="18" charset="0"/>
              <a:cs typeface="Calibri" pitchFamily="34" charset="0"/>
            </a:endParaRPr>
          </a:p>
          <a:p>
            <a:pPr algn="just">
              <a:buClr>
                <a:schemeClr val="accent2">
                  <a:lumMod val="75000"/>
                </a:schemeClr>
              </a:buClr>
              <a:buSzPct val="100000"/>
              <a:buFont typeface="Wingdings" pitchFamily="2" charset="2"/>
              <a:buChar char="§"/>
            </a:pPr>
            <a:endParaRPr lang="en-US" sz="1800" dirty="0" smtClean="0">
              <a:latin typeface="Cambria" pitchFamily="18" charset="0"/>
              <a:cs typeface="Calibri" pitchFamily="34" charset="0"/>
            </a:endParaRPr>
          </a:p>
          <a:p>
            <a:pPr algn="just">
              <a:buClr>
                <a:schemeClr val="accent2">
                  <a:lumMod val="75000"/>
                </a:schemeClr>
              </a:buClr>
              <a:buSzPct val="100000"/>
              <a:buFont typeface="Wingdings" pitchFamily="2" charset="2"/>
              <a:buChar char="§"/>
            </a:pPr>
            <a:r>
              <a:rPr lang="en-US" sz="1800" dirty="0">
                <a:latin typeface="Cambria" pitchFamily="18" charset="0"/>
                <a:cs typeface="Calibri" pitchFamily="34" charset="0"/>
              </a:rPr>
              <a:t>Many voices have even called for rethinking of other alternative financial systems. </a:t>
            </a:r>
            <a:endParaRPr lang="en-US" sz="1800" dirty="0" smtClean="0">
              <a:latin typeface="Cambria" pitchFamily="18" charset="0"/>
              <a:cs typeface="Calibri" pitchFamily="34" charset="0"/>
            </a:endParaRPr>
          </a:p>
          <a:p>
            <a:pPr algn="just">
              <a:buClr>
                <a:schemeClr val="accent2">
                  <a:lumMod val="75000"/>
                </a:schemeClr>
              </a:buClr>
              <a:buSzPct val="100000"/>
              <a:buFont typeface="Wingdings" pitchFamily="2" charset="2"/>
              <a:buChar char="§"/>
            </a:pPr>
            <a:endParaRPr lang="en-US" sz="1800" dirty="0" smtClean="0">
              <a:latin typeface="Cambria" pitchFamily="18" charset="0"/>
              <a:cs typeface="Calibri" pitchFamily="34" charset="0"/>
            </a:endParaRPr>
          </a:p>
          <a:p>
            <a:pPr algn="just">
              <a:buClr>
                <a:schemeClr val="accent2">
                  <a:lumMod val="75000"/>
                </a:schemeClr>
              </a:buClr>
              <a:buSzPct val="100000"/>
              <a:buFont typeface="Wingdings" pitchFamily="2" charset="2"/>
              <a:buChar char="§"/>
            </a:pPr>
            <a:r>
              <a:rPr lang="en-US" sz="1800" dirty="0" smtClean="0">
                <a:latin typeface="Cambria" pitchFamily="18" charset="0"/>
                <a:cs typeface="Calibri" pitchFamily="34" charset="0"/>
              </a:rPr>
              <a:t>A </a:t>
            </a:r>
            <a:r>
              <a:rPr lang="en-US" sz="1800" dirty="0">
                <a:latin typeface="Cambria" pitchFamily="18" charset="0"/>
                <a:cs typeface="Calibri" pitchFamily="34" charset="0"/>
              </a:rPr>
              <a:t>financial system based on Islamic principles was among these alternatives, and it was widely argued that such a system could avoid the fundamental problems and shortcomings of the conventional financial system that led the world into crisis. </a:t>
            </a:r>
            <a:endParaRPr lang="tr-TR" sz="1800" dirty="0">
              <a:latin typeface="Cambria" pitchFamily="18" charset="0"/>
              <a:cs typeface="Calibri" pitchFamily="34" charset="0"/>
            </a:endParaRPr>
          </a:p>
        </p:txBody>
      </p:sp>
      <p:sp>
        <p:nvSpPr>
          <p:cNvPr id="7" name="Title 1"/>
          <p:cNvSpPr txBox="1">
            <a:spLocks/>
          </p:cNvSpPr>
          <p:nvPr/>
        </p:nvSpPr>
        <p:spPr>
          <a:xfrm>
            <a:off x="395536" y="850702"/>
            <a:ext cx="8748464" cy="70609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i="1" dirty="0" smtClean="0">
                <a:solidFill>
                  <a:srgbClr val="FF9900"/>
                </a:solidFill>
                <a:latin typeface="Cambria" pitchFamily="18" charset="0"/>
              </a:rPr>
              <a:t>An Alternative to the Conventional System</a:t>
            </a:r>
            <a:endParaRPr lang="en-US" sz="2400" i="1" dirty="0">
              <a:solidFill>
                <a:srgbClr val="FF9900"/>
              </a:solidFill>
              <a:latin typeface="Cambria" pitchFamily="18" charset="0"/>
            </a:endParaRPr>
          </a:p>
        </p:txBody>
      </p:sp>
    </p:spTree>
    <p:extLst>
      <p:ext uri="{BB962C8B-B14F-4D97-AF65-F5344CB8AC3E}">
        <p14:creationId xmlns:p14="http://schemas.microsoft.com/office/powerpoint/2010/main" val="2798350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39552" y="1772816"/>
            <a:ext cx="7992888" cy="460851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SzPct val="100000"/>
              <a:buFont typeface="Wingdings" pitchFamily="2" charset="2"/>
              <a:buChar char="§"/>
            </a:pPr>
            <a:r>
              <a:rPr lang="en-US" sz="1800" dirty="0">
                <a:latin typeface="Cambria" pitchFamily="18" charset="0"/>
                <a:cs typeface="Times New Roman" pitchFamily="18" charset="0"/>
              </a:rPr>
              <a:t>This system is widely referred to as Islamic Finance, Participation Finance </a:t>
            </a:r>
            <a:r>
              <a:rPr lang="en-US" sz="1800" b="1" i="1" u="sng" dirty="0">
                <a:latin typeface="Cambria" pitchFamily="18" charset="0"/>
                <a:cs typeface="Times New Roman" pitchFamily="18" charset="0"/>
              </a:rPr>
              <a:t>or</a:t>
            </a:r>
            <a:r>
              <a:rPr lang="en-US" sz="1800" dirty="0">
                <a:latin typeface="Cambria" pitchFamily="18" charset="0"/>
                <a:cs typeface="Times New Roman" pitchFamily="18" charset="0"/>
              </a:rPr>
              <a:t> Equity-based </a:t>
            </a:r>
            <a:r>
              <a:rPr lang="en-US" sz="1800" dirty="0" smtClean="0">
                <a:latin typeface="Cambria" pitchFamily="18" charset="0"/>
                <a:cs typeface="Times New Roman" pitchFamily="18" charset="0"/>
              </a:rPr>
              <a:t>Finance.</a:t>
            </a:r>
          </a:p>
          <a:p>
            <a:pPr algn="just">
              <a:buSzPct val="100000"/>
              <a:buFont typeface="Wingdings" pitchFamily="2" charset="2"/>
              <a:buChar char="§"/>
            </a:pPr>
            <a:endParaRPr lang="en-US" sz="1600" dirty="0">
              <a:latin typeface="Cambria" pitchFamily="18" charset="0"/>
              <a:cs typeface="Times New Roman" pitchFamily="18" charset="0"/>
            </a:endParaRPr>
          </a:p>
          <a:p>
            <a:pPr algn="just">
              <a:buSzPct val="100000"/>
              <a:buFont typeface="Wingdings" pitchFamily="2" charset="2"/>
              <a:buChar char="§"/>
            </a:pPr>
            <a:r>
              <a:rPr lang="en-US" sz="1800" dirty="0" smtClean="0">
                <a:latin typeface="Cambria" pitchFamily="18" charset="0"/>
                <a:cs typeface="Times New Roman" pitchFamily="18" charset="0"/>
              </a:rPr>
              <a:t>This system is, to </a:t>
            </a:r>
            <a:r>
              <a:rPr lang="en-US" sz="1800" dirty="0">
                <a:latin typeface="Cambria" pitchFamily="18" charset="0"/>
                <a:cs typeface="Times New Roman" pitchFamily="18" charset="0"/>
              </a:rPr>
              <a:t>a large </a:t>
            </a:r>
            <a:r>
              <a:rPr lang="en-US" sz="1800" dirty="0" smtClean="0">
                <a:latin typeface="Cambria" pitchFamily="18" charset="0"/>
                <a:cs typeface="Times New Roman" pitchFamily="18" charset="0"/>
              </a:rPr>
              <a:t>extent, </a:t>
            </a:r>
            <a:r>
              <a:rPr lang="en-US" sz="1800" dirty="0">
                <a:latin typeface="Cambria" pitchFamily="18" charset="0"/>
                <a:cs typeface="Times New Roman" pitchFamily="18" charset="0"/>
              </a:rPr>
              <a:t>distinct from the conventional </a:t>
            </a:r>
            <a:r>
              <a:rPr lang="en-US" sz="1800" dirty="0" smtClean="0">
                <a:latin typeface="Cambria" pitchFamily="18" charset="0"/>
                <a:cs typeface="Times New Roman" pitchFamily="18" charset="0"/>
              </a:rPr>
              <a:t>system. It is </a:t>
            </a:r>
            <a:r>
              <a:rPr lang="en-US" sz="1800" dirty="0">
                <a:latin typeface="Cambria" pitchFamily="18" charset="0"/>
                <a:cs typeface="Times New Roman" pitchFamily="18" charset="0"/>
              </a:rPr>
              <a:t>a</a:t>
            </a:r>
            <a:r>
              <a:rPr lang="en-US" sz="1800" dirty="0" smtClean="0">
                <a:latin typeface="Cambria" pitchFamily="18" charset="0"/>
                <a:cs typeface="Times New Roman" pitchFamily="18" charset="0"/>
              </a:rPr>
              <a:t> </a:t>
            </a:r>
            <a:r>
              <a:rPr lang="en-US" sz="1800" dirty="0">
                <a:latin typeface="Cambria" pitchFamily="18" charset="0"/>
                <a:cs typeface="Times New Roman" pitchFamily="18" charset="0"/>
              </a:rPr>
              <a:t>more inclusive perspective of </a:t>
            </a:r>
            <a:r>
              <a:rPr lang="en-US" sz="1800" dirty="0" smtClean="0">
                <a:latin typeface="Cambria" pitchFamily="18" charset="0"/>
                <a:cs typeface="Times New Roman" pitchFamily="18" charset="0"/>
              </a:rPr>
              <a:t>development.</a:t>
            </a:r>
            <a:endParaRPr lang="en-US" sz="1800" dirty="0">
              <a:latin typeface="Cambria" pitchFamily="18" charset="0"/>
              <a:cs typeface="Times New Roman" pitchFamily="18" charset="0"/>
            </a:endParaRPr>
          </a:p>
          <a:p>
            <a:pPr marL="0" indent="0" algn="just">
              <a:buSzPct val="100000"/>
              <a:buNone/>
            </a:pPr>
            <a:endParaRPr lang="en-US" sz="1600" dirty="0" smtClean="0">
              <a:latin typeface="Cambria" pitchFamily="18" charset="0"/>
              <a:cs typeface="Times New Roman" pitchFamily="18" charset="0"/>
            </a:endParaRPr>
          </a:p>
          <a:p>
            <a:pPr algn="just">
              <a:buSzPct val="100000"/>
              <a:buFont typeface="Wingdings" pitchFamily="2" charset="2"/>
              <a:buChar char="§"/>
            </a:pPr>
            <a:r>
              <a:rPr lang="en-US" sz="1800" dirty="0" smtClean="0">
                <a:latin typeface="Cambria" pitchFamily="18" charset="0"/>
                <a:cs typeface="Times New Roman" pitchFamily="18" charset="0"/>
              </a:rPr>
              <a:t>Contrary </a:t>
            </a:r>
            <a:r>
              <a:rPr lang="en-US" sz="1800" dirty="0">
                <a:latin typeface="Cambria" pitchFamily="18" charset="0"/>
                <a:cs typeface="Times New Roman" pitchFamily="18" charset="0"/>
              </a:rPr>
              <a:t>to neo-classical development paradigm which emphasizes development of material factors and places undue reliance on market forces, </a:t>
            </a:r>
            <a:r>
              <a:rPr lang="en-US" sz="1800" dirty="0" smtClean="0">
                <a:latin typeface="Cambria" pitchFamily="18" charset="0"/>
                <a:cs typeface="Times New Roman" pitchFamily="18" charset="0"/>
              </a:rPr>
              <a:t>Islamic finance would be </a:t>
            </a:r>
            <a:r>
              <a:rPr lang="en-US" sz="1800" dirty="0">
                <a:latin typeface="Cambria" pitchFamily="18" charset="0"/>
                <a:cs typeface="Times New Roman" pitchFamily="18" charset="0"/>
              </a:rPr>
              <a:t>driven by moral values, and gives primary importance to the realization of socio-economic justice and well-being of all humans. </a:t>
            </a:r>
            <a:endParaRPr lang="en-US" sz="1800" dirty="0" smtClean="0">
              <a:latin typeface="Cambria" pitchFamily="18" charset="0"/>
              <a:cs typeface="Times New Roman" pitchFamily="18" charset="0"/>
            </a:endParaRPr>
          </a:p>
          <a:p>
            <a:pPr algn="just">
              <a:buSzPct val="100000"/>
              <a:buFont typeface="Wingdings" pitchFamily="2" charset="2"/>
              <a:buChar char="§"/>
            </a:pPr>
            <a:endParaRPr lang="en-US" sz="1600" dirty="0" smtClean="0">
              <a:latin typeface="Cambria" pitchFamily="18" charset="0"/>
              <a:cs typeface="Times New Roman" pitchFamily="18" charset="0"/>
            </a:endParaRPr>
          </a:p>
          <a:p>
            <a:pPr algn="just">
              <a:buSzPct val="100000"/>
              <a:buFont typeface="Wingdings" pitchFamily="2" charset="2"/>
              <a:buChar char="§"/>
            </a:pPr>
            <a:r>
              <a:rPr lang="en-US" sz="1800" dirty="0" smtClean="0">
                <a:latin typeface="Cambria" pitchFamily="18" charset="0"/>
                <a:cs typeface="Times New Roman" pitchFamily="18" charset="0"/>
              </a:rPr>
              <a:t>So, Islamic Financial System places </a:t>
            </a:r>
            <a:r>
              <a:rPr lang="en-US" sz="1800" dirty="0">
                <a:latin typeface="Cambria" pitchFamily="18" charset="0"/>
                <a:cs typeface="Times New Roman" pitchFamily="18" charset="0"/>
              </a:rPr>
              <a:t>a balanced emphasis on both the material and spiritual aspects of </a:t>
            </a:r>
            <a:r>
              <a:rPr lang="en-US" sz="1800" dirty="0" smtClean="0">
                <a:latin typeface="Cambria" pitchFamily="18" charset="0"/>
                <a:cs typeface="Times New Roman" pitchFamily="18" charset="0"/>
              </a:rPr>
              <a:t>life.</a:t>
            </a:r>
          </a:p>
          <a:p>
            <a:pPr algn="just">
              <a:buSzPct val="100000"/>
              <a:buFont typeface="Wingdings" pitchFamily="2" charset="2"/>
              <a:buChar char="§"/>
            </a:pPr>
            <a:endParaRPr lang="en-US" sz="1800" dirty="0">
              <a:latin typeface="Cambria" pitchFamily="18" charset="0"/>
              <a:cs typeface="Times New Roman" pitchFamily="18" charset="0"/>
            </a:endParaRPr>
          </a:p>
          <a:p>
            <a:pPr algn="just">
              <a:buSzPct val="100000"/>
              <a:buFont typeface="Wingdings" pitchFamily="2" charset="2"/>
              <a:buChar char="q"/>
            </a:pPr>
            <a:endParaRPr lang="en-US" sz="1800" dirty="0">
              <a:latin typeface="Cambria" pitchFamily="18" charset="0"/>
              <a:cs typeface="Times New Roman" pitchFamily="18" charset="0"/>
            </a:endParaRPr>
          </a:p>
        </p:txBody>
      </p:sp>
      <p:sp>
        <p:nvSpPr>
          <p:cNvPr id="5" name="Title 1"/>
          <p:cNvSpPr>
            <a:spLocks noGrp="1"/>
          </p:cNvSpPr>
          <p:nvPr>
            <p:ph type="title"/>
          </p:nvPr>
        </p:nvSpPr>
        <p:spPr>
          <a:xfrm>
            <a:off x="395536" y="274638"/>
            <a:ext cx="8748464" cy="706090"/>
          </a:xfrm>
          <a:noFill/>
        </p:spPr>
        <p:txBody>
          <a:bodyPr>
            <a:noAutofit/>
          </a:bodyPr>
          <a:lstStyle/>
          <a:p>
            <a:pPr algn="l"/>
            <a:r>
              <a:rPr lang="tr-TR" sz="3200" dirty="0">
                <a:solidFill>
                  <a:srgbClr val="002060"/>
                </a:solidFill>
                <a:latin typeface="Cambria" pitchFamily="18" charset="0"/>
              </a:rPr>
              <a:t>Islamic Financial </a:t>
            </a:r>
            <a:r>
              <a:rPr lang="tr-TR" sz="3200" dirty="0" smtClean="0">
                <a:solidFill>
                  <a:srgbClr val="002060"/>
                </a:solidFill>
                <a:latin typeface="Cambria" pitchFamily="18" charset="0"/>
              </a:rPr>
              <a:t>System</a:t>
            </a:r>
            <a:endParaRPr lang="tr-TR" sz="3200" dirty="0">
              <a:solidFill>
                <a:srgbClr val="002060"/>
              </a:solidFill>
              <a:latin typeface="Cambria" pitchFamily="18" charset="0"/>
            </a:endParaRPr>
          </a:p>
        </p:txBody>
      </p:sp>
      <p:sp>
        <p:nvSpPr>
          <p:cNvPr id="8" name="Title 1"/>
          <p:cNvSpPr txBox="1">
            <a:spLocks/>
          </p:cNvSpPr>
          <p:nvPr/>
        </p:nvSpPr>
        <p:spPr>
          <a:xfrm>
            <a:off x="395536" y="850702"/>
            <a:ext cx="8748464" cy="70609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i="1" dirty="0">
                <a:solidFill>
                  <a:srgbClr val="FF9900"/>
                </a:solidFill>
                <a:latin typeface="Cambria" pitchFamily="18" charset="0"/>
              </a:rPr>
              <a:t>A more inclusive perspective of development</a:t>
            </a:r>
          </a:p>
        </p:txBody>
      </p:sp>
      <p:sp>
        <p:nvSpPr>
          <p:cNvPr id="9" name="TextBox 8"/>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spTree>
    <p:extLst>
      <p:ext uri="{BB962C8B-B14F-4D97-AF65-F5344CB8AC3E}">
        <p14:creationId xmlns:p14="http://schemas.microsoft.com/office/powerpoint/2010/main" val="2238785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74638"/>
            <a:ext cx="8748464" cy="706090"/>
          </a:xfrm>
          <a:noFill/>
        </p:spPr>
        <p:txBody>
          <a:bodyPr>
            <a:noAutofit/>
          </a:bodyPr>
          <a:lstStyle/>
          <a:p>
            <a:pPr algn="l"/>
            <a:r>
              <a:rPr lang="en-US" sz="3200" dirty="0" smtClean="0">
                <a:solidFill>
                  <a:srgbClr val="002060"/>
                </a:solidFill>
                <a:latin typeface="Cambria" pitchFamily="18" charset="0"/>
              </a:rPr>
              <a:t>Islamic Finance Industry</a:t>
            </a:r>
            <a:endParaRPr lang="tr-TR" sz="3200" dirty="0">
              <a:solidFill>
                <a:srgbClr val="002060"/>
              </a:solidFill>
              <a:latin typeface="Cambria" pitchFamily="18" charset="0"/>
            </a:endParaRPr>
          </a:p>
        </p:txBody>
      </p:sp>
      <p:sp>
        <p:nvSpPr>
          <p:cNvPr id="9" name="Title 1"/>
          <p:cNvSpPr txBox="1">
            <a:spLocks/>
          </p:cNvSpPr>
          <p:nvPr/>
        </p:nvSpPr>
        <p:spPr>
          <a:xfrm>
            <a:off x="395536" y="994718"/>
            <a:ext cx="8748464" cy="70609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i="1" dirty="0" smtClean="0">
                <a:solidFill>
                  <a:srgbClr val="FF9900"/>
                </a:solidFill>
                <a:latin typeface="Cambria" pitchFamily="18" charset="0"/>
              </a:rPr>
              <a:t>Current Developments</a:t>
            </a:r>
            <a:endParaRPr lang="en-US" sz="2400" i="1" dirty="0">
              <a:solidFill>
                <a:srgbClr val="FF9900"/>
              </a:solidFill>
              <a:latin typeface="Cambria" pitchFamily="18" charset="0"/>
            </a:endParaRPr>
          </a:p>
        </p:txBody>
      </p:sp>
      <p:sp>
        <p:nvSpPr>
          <p:cNvPr id="11" name="TextBox 10"/>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sp>
        <p:nvSpPr>
          <p:cNvPr id="5" name="Content Placeholder 2"/>
          <p:cNvSpPr txBox="1">
            <a:spLocks/>
          </p:cNvSpPr>
          <p:nvPr/>
        </p:nvSpPr>
        <p:spPr>
          <a:xfrm>
            <a:off x="539552" y="1916832"/>
            <a:ext cx="7992888" cy="460851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chemeClr val="accent2">
                  <a:lumMod val="75000"/>
                </a:schemeClr>
              </a:buClr>
              <a:buSzPct val="100000"/>
              <a:buFont typeface="Wingdings" pitchFamily="2" charset="2"/>
              <a:buChar char="§"/>
            </a:pPr>
            <a:r>
              <a:rPr lang="en-US" sz="1800" dirty="0" smtClean="0">
                <a:latin typeface="Cambria" pitchFamily="18" charset="0"/>
                <a:cs typeface="Calibri" pitchFamily="34" charset="0"/>
              </a:rPr>
              <a:t>The </a:t>
            </a:r>
            <a:r>
              <a:rPr lang="en-US" sz="1800" dirty="0">
                <a:latin typeface="Cambria" pitchFamily="18" charset="0"/>
                <a:cs typeface="Calibri" pitchFamily="34" charset="0"/>
              </a:rPr>
              <a:t>contemporary practice of Islamic banking and finance is now over 30 years old. </a:t>
            </a:r>
            <a:endParaRPr lang="en-US" sz="1800" dirty="0" smtClean="0">
              <a:latin typeface="Cambria" pitchFamily="18" charset="0"/>
              <a:cs typeface="Calibri" pitchFamily="34" charset="0"/>
            </a:endParaRPr>
          </a:p>
          <a:p>
            <a:pPr algn="just">
              <a:buClr>
                <a:schemeClr val="accent2">
                  <a:lumMod val="75000"/>
                </a:schemeClr>
              </a:buClr>
              <a:buSzPct val="100000"/>
              <a:buFont typeface="Wingdings" pitchFamily="2" charset="2"/>
              <a:buChar char="§"/>
            </a:pPr>
            <a:endParaRPr lang="en-US" sz="1800" dirty="0" smtClean="0">
              <a:latin typeface="Cambria" pitchFamily="18" charset="0"/>
              <a:cs typeface="Calibri" pitchFamily="34" charset="0"/>
            </a:endParaRPr>
          </a:p>
          <a:p>
            <a:pPr algn="just">
              <a:buClr>
                <a:schemeClr val="accent2">
                  <a:lumMod val="75000"/>
                </a:schemeClr>
              </a:buClr>
              <a:buSzPct val="100000"/>
              <a:buFont typeface="Wingdings" pitchFamily="2" charset="2"/>
              <a:buChar char="§"/>
            </a:pPr>
            <a:r>
              <a:rPr lang="en-US" sz="1800" dirty="0">
                <a:latin typeface="Cambria" pitchFamily="18" charset="0"/>
                <a:cs typeface="Calibri" pitchFamily="34" charset="0"/>
              </a:rPr>
              <a:t>Islamic Finance has rapidly transformed in the last decade to become internationally </a:t>
            </a:r>
            <a:r>
              <a:rPr lang="en-US" sz="1800" dirty="0" smtClean="0">
                <a:latin typeface="Cambria" pitchFamily="18" charset="0"/>
                <a:cs typeface="Calibri" pitchFamily="34" charset="0"/>
              </a:rPr>
              <a:t>recognized </a:t>
            </a:r>
            <a:r>
              <a:rPr lang="en-US" sz="1800" dirty="0">
                <a:latin typeface="Cambria" pitchFamily="18" charset="0"/>
                <a:cs typeface="Calibri" pitchFamily="34" charset="0"/>
              </a:rPr>
              <a:t>and accepted as a competitive and robust form of financial intermediation by all communities. </a:t>
            </a:r>
            <a:endParaRPr lang="en-US" sz="1800" dirty="0" smtClean="0">
              <a:latin typeface="Cambria" pitchFamily="18" charset="0"/>
              <a:cs typeface="Calibri" pitchFamily="34" charset="0"/>
            </a:endParaRPr>
          </a:p>
          <a:p>
            <a:pPr algn="just">
              <a:buClr>
                <a:schemeClr val="accent2">
                  <a:lumMod val="75000"/>
                </a:schemeClr>
              </a:buClr>
              <a:buSzPct val="100000"/>
              <a:buFont typeface="Wingdings" pitchFamily="2" charset="2"/>
              <a:buChar char="§"/>
            </a:pPr>
            <a:endParaRPr lang="en-US" sz="1800" dirty="0" smtClean="0">
              <a:latin typeface="Cambria" pitchFamily="18" charset="0"/>
              <a:cs typeface="Calibri" pitchFamily="34" charset="0"/>
            </a:endParaRPr>
          </a:p>
          <a:p>
            <a:pPr algn="just">
              <a:buClr>
                <a:schemeClr val="accent2">
                  <a:lumMod val="75000"/>
                </a:schemeClr>
              </a:buClr>
              <a:buSzPct val="100000"/>
              <a:buFont typeface="Wingdings" pitchFamily="2" charset="2"/>
              <a:buChar char="§"/>
            </a:pPr>
            <a:r>
              <a:rPr lang="en-US" sz="1800" dirty="0">
                <a:latin typeface="Cambria" pitchFamily="18" charset="0"/>
                <a:cs typeface="Calibri" pitchFamily="34" charset="0"/>
              </a:rPr>
              <a:t>The global Islamic finance industry continues to experience double digit growth rates of around </a:t>
            </a:r>
            <a:r>
              <a:rPr lang="en-US" sz="1800" dirty="0" smtClean="0">
                <a:latin typeface="Cambria" pitchFamily="18" charset="0"/>
                <a:cs typeface="Calibri" pitchFamily="34" charset="0"/>
              </a:rPr>
              <a:t>20%, </a:t>
            </a:r>
            <a:r>
              <a:rPr lang="en-US" sz="1800" dirty="0">
                <a:latin typeface="Cambria" pitchFamily="18" charset="0"/>
                <a:cs typeface="Calibri" pitchFamily="34" charset="0"/>
              </a:rPr>
              <a:t>with global Islamic finance assets being estimated at USD1.8 trillion in 2013 compared to $1.5 trillion in 2012.</a:t>
            </a:r>
            <a:endParaRPr lang="tr-TR" sz="1800" dirty="0">
              <a:latin typeface="Cambria" pitchFamily="18" charset="0"/>
              <a:cs typeface="Calibri" pitchFamily="34" charset="0"/>
            </a:endParaRPr>
          </a:p>
        </p:txBody>
      </p:sp>
    </p:spTree>
    <p:extLst>
      <p:ext uri="{BB962C8B-B14F-4D97-AF65-F5344CB8AC3E}">
        <p14:creationId xmlns:p14="http://schemas.microsoft.com/office/powerpoint/2010/main" val="1279051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extLst>
              <p:ext uri="{D42A27DB-BD31-4B8C-83A1-F6EECF244321}">
                <p14:modId xmlns:p14="http://schemas.microsoft.com/office/powerpoint/2010/main" val="3997374181"/>
              </p:ext>
            </p:extLst>
          </p:nvPr>
        </p:nvGraphicFramePr>
        <p:xfrm>
          <a:off x="971600" y="1323791"/>
          <a:ext cx="6984776" cy="3780288"/>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idx="1"/>
          </p:nvPr>
        </p:nvSpPr>
        <p:spPr>
          <a:xfrm>
            <a:off x="457200" y="5517232"/>
            <a:ext cx="8229600" cy="936104"/>
          </a:xfrm>
          <a:solidFill>
            <a:schemeClr val="accent5">
              <a:lumMod val="20000"/>
              <a:lumOff val="80000"/>
            </a:schemeClr>
          </a:solidFill>
          <a:ln>
            <a:solidFill>
              <a:schemeClr val="accent5">
                <a:lumMod val="40000"/>
                <a:lumOff val="60000"/>
              </a:schemeClr>
            </a:solidFill>
          </a:ln>
        </p:spPr>
        <p:txBody>
          <a:bodyPr>
            <a:noAutofit/>
          </a:bodyPr>
          <a:lstStyle/>
          <a:p>
            <a:r>
              <a:rPr lang="tr-TR" sz="1700" dirty="0" smtClean="0">
                <a:solidFill>
                  <a:schemeClr val="tx1">
                    <a:lumMod val="75000"/>
                    <a:lumOff val="25000"/>
                  </a:schemeClr>
                </a:solidFill>
                <a:latin typeface="Cambria" pitchFamily="18" charset="0"/>
                <a:cs typeface="Calibri" pitchFamily="34" charset="0"/>
              </a:rPr>
              <a:t>Since 2006, Islamic finance has been growing at a CAGR </a:t>
            </a:r>
            <a:r>
              <a:rPr lang="en-US" sz="1700" dirty="0" smtClean="0">
                <a:solidFill>
                  <a:schemeClr val="tx1">
                    <a:lumMod val="75000"/>
                    <a:lumOff val="25000"/>
                  </a:schemeClr>
                </a:solidFill>
                <a:latin typeface="Cambria" pitchFamily="18" charset="0"/>
                <a:cs typeface="Calibri" pitchFamily="34" charset="0"/>
              </a:rPr>
              <a:t>of around </a:t>
            </a:r>
            <a:r>
              <a:rPr lang="tr-TR" sz="1700" dirty="0" smtClean="0">
                <a:solidFill>
                  <a:schemeClr val="tx1">
                    <a:lumMod val="75000"/>
                    <a:lumOff val="25000"/>
                  </a:schemeClr>
                </a:solidFill>
                <a:latin typeface="Cambria" pitchFamily="18" charset="0"/>
                <a:cs typeface="Calibri" pitchFamily="34" charset="0"/>
              </a:rPr>
              <a:t>20%, and in 2012, its global assets reached $1.5 trillion</a:t>
            </a:r>
            <a:r>
              <a:rPr lang="en-US" sz="1700" dirty="0" smtClean="0">
                <a:solidFill>
                  <a:schemeClr val="tx1">
                    <a:lumMod val="75000"/>
                    <a:lumOff val="25000"/>
                  </a:schemeClr>
                </a:solidFill>
                <a:latin typeface="Cambria" pitchFamily="18" charset="0"/>
                <a:cs typeface="Calibri" pitchFamily="34" charset="0"/>
              </a:rPr>
              <a:t> and estimated at $1.8 trillion in 2013</a:t>
            </a:r>
            <a:endParaRPr lang="tr-TR" sz="1700" dirty="0" smtClean="0">
              <a:solidFill>
                <a:schemeClr val="tx1">
                  <a:lumMod val="75000"/>
                  <a:lumOff val="25000"/>
                </a:schemeClr>
              </a:solidFill>
              <a:latin typeface="Cambria" pitchFamily="18" charset="0"/>
              <a:cs typeface="Calibri" pitchFamily="34" charset="0"/>
            </a:endParaRPr>
          </a:p>
          <a:p>
            <a:r>
              <a:rPr lang="tr-TR" sz="1700" dirty="0" smtClean="0">
                <a:solidFill>
                  <a:schemeClr val="tx1">
                    <a:lumMod val="75000"/>
                    <a:lumOff val="25000"/>
                  </a:schemeClr>
                </a:solidFill>
                <a:latin typeface="Cambria" pitchFamily="18" charset="0"/>
                <a:cs typeface="Calibri" pitchFamily="34" charset="0"/>
              </a:rPr>
              <a:t>OIC member countries are home to over 95% of the global shariah-compliant assets</a:t>
            </a:r>
            <a:endParaRPr lang="en-US" sz="1700" dirty="0">
              <a:solidFill>
                <a:schemeClr val="tx1">
                  <a:lumMod val="75000"/>
                  <a:lumOff val="25000"/>
                </a:schemeClr>
              </a:solidFill>
              <a:latin typeface="Cambria" pitchFamily="18" charset="0"/>
              <a:cs typeface="Calibri" pitchFamily="34" charset="0"/>
            </a:endParaRPr>
          </a:p>
        </p:txBody>
      </p:sp>
      <p:grpSp>
        <p:nvGrpSpPr>
          <p:cNvPr id="5" name="Group 4"/>
          <p:cNvGrpSpPr/>
          <p:nvPr/>
        </p:nvGrpSpPr>
        <p:grpSpPr>
          <a:xfrm>
            <a:off x="481748" y="1100304"/>
            <a:ext cx="7690652" cy="4272912"/>
            <a:chOff x="-212685" y="34499"/>
            <a:chExt cx="5973405" cy="3098943"/>
          </a:xfrm>
        </p:grpSpPr>
        <p:sp>
          <p:nvSpPr>
            <p:cNvPr id="7" name="Text Box 2"/>
            <p:cNvSpPr txBox="1">
              <a:spLocks noChangeArrowheads="1"/>
            </p:cNvSpPr>
            <p:nvPr/>
          </p:nvSpPr>
          <p:spPr bwMode="auto">
            <a:xfrm>
              <a:off x="223717" y="2950562"/>
              <a:ext cx="5537003" cy="182880"/>
            </a:xfrm>
            <a:prstGeom prst="rect">
              <a:avLst/>
            </a:prstGeom>
            <a:noFill/>
            <a:ln w="9525">
              <a:noFill/>
              <a:miter lim="800000"/>
              <a:headEnd/>
              <a:tailEnd/>
            </a:ln>
          </p:spPr>
          <p:txBody>
            <a:bodyPr rot="0" vert="horz" wrap="square" lIns="91440" tIns="9144" rIns="91440" bIns="9144" anchor="t" anchorCtr="0">
              <a:noAutofit/>
            </a:bodyPr>
            <a:lstStyle/>
            <a:p>
              <a:pPr>
                <a:lnSpc>
                  <a:spcPct val="115000"/>
                </a:lnSpc>
                <a:spcAft>
                  <a:spcPts val="0"/>
                </a:spcAft>
              </a:pPr>
              <a:r>
                <a:rPr lang="en-US" sz="1200" i="1" dirty="0">
                  <a:solidFill>
                    <a:schemeClr val="bg1">
                      <a:lumMod val="50000"/>
                    </a:schemeClr>
                  </a:solidFill>
                  <a:effectLst/>
                  <a:latin typeface="Calibri"/>
                  <a:ea typeface="Calibri"/>
                  <a:cs typeface="Calibri"/>
                </a:rPr>
                <a:t>Source:</a:t>
              </a:r>
              <a:r>
                <a:rPr lang="en-US" sz="1200" dirty="0">
                  <a:solidFill>
                    <a:schemeClr val="bg1">
                      <a:lumMod val="50000"/>
                    </a:schemeClr>
                  </a:solidFill>
                  <a:effectLst/>
                  <a:latin typeface="Calibri"/>
                  <a:ea typeface="Calibri"/>
                  <a:cs typeface="Times New Roman"/>
                </a:rPr>
                <a:t> </a:t>
              </a:r>
              <a:r>
                <a:rPr lang="tr-TR" sz="1200" dirty="0">
                  <a:solidFill>
                    <a:schemeClr val="bg1">
                      <a:lumMod val="50000"/>
                    </a:schemeClr>
                  </a:solidFill>
                  <a:ea typeface="Calibri"/>
                  <a:cs typeface="Times New Roman"/>
                </a:rPr>
                <a:t>The</a:t>
              </a:r>
              <a:r>
                <a:rPr lang="en-US" sz="1200" dirty="0" err="1">
                  <a:solidFill>
                    <a:schemeClr val="bg1">
                      <a:lumMod val="50000"/>
                    </a:schemeClr>
                  </a:solidFill>
                  <a:ea typeface="Calibri"/>
                  <a:cs typeface="Times New Roman"/>
                </a:rPr>
                <a:t>CityUK</a:t>
              </a:r>
              <a:r>
                <a:rPr lang="en-US" sz="1200" dirty="0">
                  <a:solidFill>
                    <a:schemeClr val="bg1">
                      <a:lumMod val="50000"/>
                    </a:schemeClr>
                  </a:solidFill>
                  <a:ea typeface="Calibri"/>
                  <a:cs typeface="Times New Roman"/>
                </a:rPr>
                <a:t>, The Banker, </a:t>
              </a:r>
              <a:r>
                <a:rPr lang="en-US" sz="1200" dirty="0" err="1" smtClean="0">
                  <a:solidFill>
                    <a:schemeClr val="bg1">
                      <a:lumMod val="50000"/>
                    </a:schemeClr>
                  </a:solidFill>
                  <a:ea typeface="Calibri"/>
                  <a:cs typeface="Times New Roman"/>
                </a:rPr>
                <a:t>Ernst&amp;Young</a:t>
              </a:r>
              <a:r>
                <a:rPr lang="en-US" sz="1200" dirty="0" smtClean="0">
                  <a:solidFill>
                    <a:schemeClr val="bg1">
                      <a:lumMod val="50000"/>
                    </a:schemeClr>
                  </a:solidFill>
                  <a:ea typeface="Calibri"/>
                  <a:cs typeface="Times New Roman"/>
                </a:rPr>
                <a:t> </a:t>
              </a:r>
              <a:r>
                <a:rPr lang="en-US" sz="800" b="1" dirty="0">
                  <a:solidFill>
                    <a:schemeClr val="bg1">
                      <a:lumMod val="50000"/>
                    </a:schemeClr>
                  </a:solidFill>
                  <a:effectLst/>
                  <a:latin typeface="Calibri"/>
                  <a:ea typeface="Calibri"/>
                  <a:cs typeface="Times New Roman"/>
                </a:rPr>
                <a:t> </a:t>
              </a:r>
              <a:endParaRPr lang="ru-RU" sz="1100" dirty="0">
                <a:solidFill>
                  <a:schemeClr val="bg1">
                    <a:lumMod val="50000"/>
                  </a:schemeClr>
                </a:solidFill>
                <a:effectLst/>
                <a:latin typeface="Calibri"/>
                <a:ea typeface="Calibri"/>
                <a:cs typeface="Times New Roman"/>
              </a:endParaRPr>
            </a:p>
          </p:txBody>
        </p:sp>
        <p:sp>
          <p:nvSpPr>
            <p:cNvPr id="9" name="Text Box 2"/>
            <p:cNvSpPr txBox="1">
              <a:spLocks noChangeArrowheads="1"/>
            </p:cNvSpPr>
            <p:nvPr/>
          </p:nvSpPr>
          <p:spPr bwMode="auto">
            <a:xfrm>
              <a:off x="-212685" y="34499"/>
              <a:ext cx="1514687" cy="387915"/>
            </a:xfrm>
            <a:prstGeom prst="rect">
              <a:avLst/>
            </a:prstGeom>
            <a:solidFill>
              <a:schemeClr val="bg1"/>
            </a:solidFill>
            <a:ln w="9525">
              <a:solidFill>
                <a:schemeClr val="bg2">
                  <a:lumMod val="75000"/>
                </a:schemeClr>
              </a:solidFill>
              <a:miter lim="800000"/>
              <a:headEnd/>
              <a:tailEnd/>
            </a:ln>
          </p:spPr>
          <p:txBody>
            <a:bodyPr rot="0" vert="horz" wrap="square" lIns="91440" tIns="45720" rIns="91440" bIns="45720" anchor="t" anchorCtr="0">
              <a:noAutofit/>
            </a:bodyPr>
            <a:lstStyle/>
            <a:p>
              <a:pPr>
                <a:lnSpc>
                  <a:spcPct val="115000"/>
                </a:lnSpc>
                <a:spcAft>
                  <a:spcPts val="0"/>
                </a:spcAft>
              </a:pPr>
              <a:r>
                <a:rPr lang="en-US" sz="1400" b="1" dirty="0" smtClean="0">
                  <a:solidFill>
                    <a:schemeClr val="bg1">
                      <a:lumMod val="50000"/>
                    </a:schemeClr>
                  </a:solidFill>
                  <a:effectLst/>
                  <a:latin typeface="Calibri"/>
                  <a:ea typeface="Calibri"/>
                  <a:cs typeface="Times New Roman"/>
                </a:rPr>
                <a:t>Global </a:t>
              </a:r>
              <a:r>
                <a:rPr lang="en-US" sz="1400" b="1" dirty="0">
                  <a:solidFill>
                    <a:schemeClr val="bg1">
                      <a:lumMod val="50000"/>
                    </a:schemeClr>
                  </a:solidFill>
                  <a:effectLst/>
                  <a:latin typeface="Calibri"/>
                  <a:ea typeface="Calibri"/>
                  <a:cs typeface="Times New Roman"/>
                </a:rPr>
                <a:t>Assets of Islamic Finance</a:t>
              </a:r>
              <a:endParaRPr lang="ru-RU" sz="1400" dirty="0">
                <a:solidFill>
                  <a:schemeClr val="bg1">
                    <a:lumMod val="50000"/>
                  </a:schemeClr>
                </a:solidFill>
                <a:effectLst/>
                <a:latin typeface="Calibri"/>
                <a:ea typeface="Calibri"/>
                <a:cs typeface="Times New Roman"/>
              </a:endParaRPr>
            </a:p>
            <a:p>
              <a:pPr>
                <a:lnSpc>
                  <a:spcPct val="115000"/>
                </a:lnSpc>
                <a:spcAft>
                  <a:spcPts val="1000"/>
                </a:spcAft>
              </a:pPr>
              <a:r>
                <a:rPr lang="en-US" sz="1000" b="1" dirty="0">
                  <a:solidFill>
                    <a:schemeClr val="bg1">
                      <a:lumMod val="50000"/>
                    </a:schemeClr>
                  </a:solidFill>
                  <a:effectLst/>
                  <a:latin typeface="Calibri"/>
                  <a:ea typeface="Calibri"/>
                  <a:cs typeface="Times New Roman"/>
                </a:rPr>
                <a:t> </a:t>
              </a:r>
              <a:endParaRPr lang="ru-RU" sz="1100" dirty="0">
                <a:solidFill>
                  <a:schemeClr val="bg1">
                    <a:lumMod val="50000"/>
                  </a:schemeClr>
                </a:solidFill>
                <a:effectLst/>
                <a:latin typeface="Calibri"/>
                <a:ea typeface="Calibri"/>
                <a:cs typeface="Times New Roman"/>
              </a:endParaRPr>
            </a:p>
          </p:txBody>
        </p:sp>
      </p:grpSp>
      <p:grpSp>
        <p:nvGrpSpPr>
          <p:cNvPr id="15" name="Group 14"/>
          <p:cNvGrpSpPr/>
          <p:nvPr/>
        </p:nvGrpSpPr>
        <p:grpSpPr>
          <a:xfrm>
            <a:off x="1819271" y="1668240"/>
            <a:ext cx="1222648" cy="1219200"/>
            <a:chOff x="4928592" y="1752600"/>
            <a:chExt cx="1222648" cy="1219200"/>
          </a:xfrm>
        </p:grpSpPr>
        <p:sp>
          <p:nvSpPr>
            <p:cNvPr id="16" name="Oval 15"/>
            <p:cNvSpPr/>
            <p:nvPr/>
          </p:nvSpPr>
          <p:spPr>
            <a:xfrm>
              <a:off x="4928592" y="1752600"/>
              <a:ext cx="1219200" cy="1219200"/>
            </a:xfrm>
            <a:prstGeom prst="ellipse">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32040" y="1897668"/>
              <a:ext cx="1219200" cy="523220"/>
            </a:xfrm>
            <a:prstGeom prst="rect">
              <a:avLst/>
            </a:prstGeom>
            <a:noFill/>
          </p:spPr>
          <p:txBody>
            <a:bodyPr wrap="square" rtlCol="0">
              <a:spAutoFit/>
            </a:bodyPr>
            <a:lstStyle/>
            <a:p>
              <a:pPr algn="ctr"/>
              <a:r>
                <a:rPr lang="tr-TR" sz="2800" dirty="0">
                  <a:latin typeface="Arial" pitchFamily="34" charset="0"/>
                  <a:cs typeface="Arial" pitchFamily="34" charset="0"/>
                </a:rPr>
                <a:t>≈</a:t>
              </a:r>
              <a:r>
                <a:rPr lang="en-US" sz="2800" dirty="0" smtClean="0">
                  <a:latin typeface="Arial" pitchFamily="34" charset="0"/>
                  <a:cs typeface="Arial" pitchFamily="34" charset="0"/>
                </a:rPr>
                <a:t>2</a:t>
              </a:r>
              <a:r>
                <a:rPr lang="tr-TR" sz="2800" dirty="0">
                  <a:latin typeface="Arial" pitchFamily="34" charset="0"/>
                  <a:cs typeface="Arial" pitchFamily="34" charset="0"/>
                </a:rPr>
                <a:t>0</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cxnSp>
          <p:nvCxnSpPr>
            <p:cNvPr id="18" name="Straight Connector 17"/>
            <p:cNvCxnSpPr/>
            <p:nvPr/>
          </p:nvCxnSpPr>
          <p:spPr>
            <a:xfrm>
              <a:off x="4928592" y="2362200"/>
              <a:ext cx="1219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28592" y="2422049"/>
              <a:ext cx="1219200" cy="430887"/>
            </a:xfrm>
            <a:prstGeom prst="rect">
              <a:avLst/>
            </a:prstGeom>
            <a:noFill/>
          </p:spPr>
          <p:txBody>
            <a:bodyPr wrap="square" rtlCol="0">
              <a:spAutoFit/>
            </a:bodyPr>
            <a:lstStyle/>
            <a:p>
              <a:pPr algn="ctr"/>
              <a:r>
                <a:rPr lang="en-US" sz="1100" b="1" dirty="0" smtClean="0">
                  <a:latin typeface="Arial" pitchFamily="34" charset="0"/>
                  <a:cs typeface="Arial" pitchFamily="34" charset="0"/>
                </a:rPr>
                <a:t>Average CAGR</a:t>
              </a:r>
            </a:p>
            <a:p>
              <a:pPr algn="ctr"/>
              <a:r>
                <a:rPr lang="en-US" sz="1100" b="1" dirty="0" smtClean="0">
                  <a:latin typeface="Arial" pitchFamily="34" charset="0"/>
                  <a:cs typeface="Arial" pitchFamily="34" charset="0"/>
                </a:rPr>
                <a:t>200</a:t>
              </a:r>
              <a:r>
                <a:rPr lang="tr-TR" sz="1100" b="1" dirty="0" smtClean="0">
                  <a:latin typeface="Arial" pitchFamily="34" charset="0"/>
                  <a:cs typeface="Arial" pitchFamily="34" charset="0"/>
                </a:rPr>
                <a:t>6</a:t>
              </a:r>
              <a:r>
                <a:rPr lang="en-US" sz="1100" b="1" dirty="0" smtClean="0">
                  <a:latin typeface="Arial" pitchFamily="34" charset="0"/>
                  <a:cs typeface="Arial" pitchFamily="34" charset="0"/>
                </a:rPr>
                <a:t>-20</a:t>
              </a:r>
              <a:r>
                <a:rPr lang="tr-TR" sz="1100" b="1" dirty="0" smtClean="0">
                  <a:latin typeface="Arial" pitchFamily="34" charset="0"/>
                  <a:cs typeface="Arial" pitchFamily="34" charset="0"/>
                </a:rPr>
                <a:t>12</a:t>
              </a:r>
              <a:endParaRPr lang="en-US" sz="1100" b="1" dirty="0">
                <a:latin typeface="Arial" pitchFamily="34" charset="0"/>
                <a:cs typeface="Arial" pitchFamily="34" charset="0"/>
              </a:endParaRPr>
            </a:p>
          </p:txBody>
        </p:sp>
      </p:grpSp>
      <p:grpSp>
        <p:nvGrpSpPr>
          <p:cNvPr id="20" name="Group 19"/>
          <p:cNvGrpSpPr/>
          <p:nvPr/>
        </p:nvGrpSpPr>
        <p:grpSpPr>
          <a:xfrm>
            <a:off x="3227410" y="1668240"/>
            <a:ext cx="1219200" cy="1219200"/>
            <a:chOff x="6300192" y="1752600"/>
            <a:chExt cx="1219200" cy="1219200"/>
          </a:xfrm>
        </p:grpSpPr>
        <p:sp>
          <p:nvSpPr>
            <p:cNvPr id="21" name="Oval 20"/>
            <p:cNvSpPr/>
            <p:nvPr/>
          </p:nvSpPr>
          <p:spPr>
            <a:xfrm>
              <a:off x="6300192" y="1752600"/>
              <a:ext cx="1219200" cy="1219200"/>
            </a:xfrm>
            <a:prstGeom prst="ellipse">
              <a:avLst/>
            </a:prstGeom>
            <a:solidFill>
              <a:srgbClr val="0070C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300192" y="1897668"/>
              <a:ext cx="1219200" cy="523220"/>
            </a:xfrm>
            <a:prstGeom prst="rect">
              <a:avLst/>
            </a:prstGeom>
            <a:noFill/>
          </p:spPr>
          <p:txBody>
            <a:bodyPr wrap="square" rtlCol="0">
              <a:spAutoFit/>
            </a:bodyPr>
            <a:lstStyle/>
            <a:p>
              <a:pPr algn="ctr"/>
              <a:r>
                <a:rPr lang="en-US" sz="2800" dirty="0" smtClean="0">
                  <a:solidFill>
                    <a:schemeClr val="bg1"/>
                  </a:solidFill>
                  <a:latin typeface="Arial" pitchFamily="34" charset="0"/>
                  <a:cs typeface="Arial" pitchFamily="34" charset="0"/>
                </a:rPr>
                <a:t>≥9</a:t>
              </a:r>
              <a:r>
                <a:rPr lang="tr-TR" sz="2800" dirty="0" smtClean="0">
                  <a:solidFill>
                    <a:schemeClr val="bg1"/>
                  </a:solidFill>
                  <a:latin typeface="Arial" pitchFamily="34" charset="0"/>
                  <a:cs typeface="Arial" pitchFamily="34" charset="0"/>
                </a:rPr>
                <a:t>5</a:t>
              </a:r>
              <a:r>
                <a:rPr lang="en-US" sz="2800" dirty="0" smtClean="0">
                  <a:solidFill>
                    <a:schemeClr val="bg1"/>
                  </a:solidFill>
                  <a:latin typeface="Arial" pitchFamily="34" charset="0"/>
                  <a:cs typeface="Arial" pitchFamily="34" charset="0"/>
                </a:rPr>
                <a:t>%</a:t>
              </a:r>
              <a:endParaRPr lang="en-US" sz="2800" dirty="0">
                <a:solidFill>
                  <a:schemeClr val="bg1"/>
                </a:solidFill>
                <a:latin typeface="Arial" pitchFamily="34" charset="0"/>
                <a:cs typeface="Arial" pitchFamily="34" charset="0"/>
              </a:endParaRPr>
            </a:p>
          </p:txBody>
        </p:sp>
        <p:cxnSp>
          <p:nvCxnSpPr>
            <p:cNvPr id="23" name="Straight Connector 22"/>
            <p:cNvCxnSpPr/>
            <p:nvPr/>
          </p:nvCxnSpPr>
          <p:spPr>
            <a:xfrm>
              <a:off x="6300192" y="2362200"/>
              <a:ext cx="1219200"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00192" y="2422049"/>
              <a:ext cx="1219200" cy="430887"/>
            </a:xfrm>
            <a:prstGeom prst="rect">
              <a:avLst/>
            </a:prstGeom>
            <a:noFill/>
          </p:spPr>
          <p:txBody>
            <a:bodyPr wrap="square" rtlCol="0">
              <a:spAutoFit/>
            </a:bodyPr>
            <a:lstStyle/>
            <a:p>
              <a:pPr algn="ctr"/>
              <a:r>
                <a:rPr lang="en-US" sz="1100" b="1" dirty="0" smtClean="0">
                  <a:solidFill>
                    <a:schemeClr val="bg1"/>
                  </a:solidFill>
                  <a:latin typeface="Arial" pitchFamily="34" charset="0"/>
                  <a:cs typeface="Arial" pitchFamily="34" charset="0"/>
                </a:rPr>
                <a:t>Share of OIC Countries</a:t>
              </a:r>
              <a:endParaRPr lang="en-US" sz="1050" b="1" dirty="0">
                <a:solidFill>
                  <a:schemeClr val="bg1"/>
                </a:solidFill>
                <a:latin typeface="Arial" pitchFamily="34" charset="0"/>
                <a:cs typeface="Arial" pitchFamily="34" charset="0"/>
              </a:endParaRPr>
            </a:p>
          </p:txBody>
        </p:sp>
      </p:grpSp>
      <p:sp>
        <p:nvSpPr>
          <p:cNvPr id="29" name="Title 1"/>
          <p:cNvSpPr>
            <a:spLocks noGrp="1"/>
          </p:cNvSpPr>
          <p:nvPr>
            <p:ph type="title"/>
          </p:nvPr>
        </p:nvSpPr>
        <p:spPr>
          <a:xfrm>
            <a:off x="395536" y="274638"/>
            <a:ext cx="8748464" cy="706090"/>
          </a:xfrm>
          <a:noFill/>
        </p:spPr>
        <p:txBody>
          <a:bodyPr>
            <a:normAutofit/>
          </a:bodyPr>
          <a:lstStyle/>
          <a:p>
            <a:pPr algn="l"/>
            <a:r>
              <a:rPr lang="en-US" sz="3200" dirty="0">
                <a:solidFill>
                  <a:srgbClr val="002060"/>
                </a:solidFill>
                <a:latin typeface="Cambria" pitchFamily="18" charset="0"/>
              </a:rPr>
              <a:t>Islamic Finance is Coming of Age</a:t>
            </a:r>
          </a:p>
        </p:txBody>
      </p:sp>
      <p:sp>
        <p:nvSpPr>
          <p:cNvPr id="32" name="TextBox 31"/>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spTree>
    <p:extLst>
      <p:ext uri="{BB962C8B-B14F-4D97-AF65-F5344CB8AC3E}">
        <p14:creationId xmlns:p14="http://schemas.microsoft.com/office/powerpoint/2010/main" val="4254647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793613638"/>
              </p:ext>
            </p:extLst>
          </p:nvPr>
        </p:nvGraphicFramePr>
        <p:xfrm>
          <a:off x="1331640" y="1340768"/>
          <a:ext cx="6480720" cy="4104454"/>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idx="1"/>
          </p:nvPr>
        </p:nvSpPr>
        <p:spPr>
          <a:xfrm>
            <a:off x="457200" y="5733256"/>
            <a:ext cx="8229600" cy="648072"/>
          </a:xfrm>
          <a:solidFill>
            <a:schemeClr val="accent5">
              <a:lumMod val="20000"/>
              <a:lumOff val="80000"/>
            </a:schemeClr>
          </a:solidFill>
          <a:ln>
            <a:solidFill>
              <a:schemeClr val="accent5">
                <a:lumMod val="40000"/>
                <a:lumOff val="60000"/>
              </a:schemeClr>
            </a:solidFill>
          </a:ln>
        </p:spPr>
        <p:txBody>
          <a:bodyPr>
            <a:normAutofit/>
          </a:bodyPr>
          <a:lstStyle/>
          <a:p>
            <a:r>
              <a:rPr lang="tr-TR" sz="1700" dirty="0" smtClean="0">
                <a:solidFill>
                  <a:schemeClr val="tx1">
                    <a:lumMod val="75000"/>
                    <a:lumOff val="25000"/>
                  </a:schemeClr>
                </a:solidFill>
                <a:latin typeface="Cambria" pitchFamily="18" charset="0"/>
              </a:rPr>
              <a:t>MENA accounts for almost four-fifths </a:t>
            </a:r>
            <a:r>
              <a:rPr lang="en-US" sz="1700" dirty="0" smtClean="0">
                <a:solidFill>
                  <a:schemeClr val="tx1">
                    <a:lumMod val="75000"/>
                    <a:lumOff val="25000"/>
                  </a:schemeClr>
                </a:solidFill>
                <a:latin typeface="Cambria" pitchFamily="18" charset="0"/>
              </a:rPr>
              <a:t>(77.8%) </a:t>
            </a:r>
            <a:r>
              <a:rPr lang="tr-TR" sz="1700" dirty="0" smtClean="0">
                <a:solidFill>
                  <a:schemeClr val="tx1">
                    <a:lumMod val="75000"/>
                    <a:lumOff val="25000"/>
                  </a:schemeClr>
                </a:solidFill>
                <a:latin typeface="Cambria" pitchFamily="18" charset="0"/>
              </a:rPr>
              <a:t>of global shariah-compliant assets whereas Asia has a </a:t>
            </a:r>
            <a:r>
              <a:rPr lang="en-US" sz="1700" dirty="0" smtClean="0">
                <a:solidFill>
                  <a:schemeClr val="tx1">
                    <a:lumMod val="75000"/>
                    <a:lumOff val="25000"/>
                  </a:schemeClr>
                </a:solidFill>
                <a:latin typeface="Cambria" pitchFamily="18" charset="0"/>
              </a:rPr>
              <a:t>one-fifth (20.8</a:t>
            </a:r>
            <a:r>
              <a:rPr lang="tr-TR" sz="1700" dirty="0" smtClean="0">
                <a:solidFill>
                  <a:schemeClr val="tx1">
                    <a:lumMod val="75000"/>
                    <a:lumOff val="25000"/>
                  </a:schemeClr>
                </a:solidFill>
                <a:latin typeface="Cambria" pitchFamily="18" charset="0"/>
              </a:rPr>
              <a:t>%</a:t>
            </a:r>
            <a:r>
              <a:rPr lang="en-US" sz="1700" dirty="0" smtClean="0">
                <a:solidFill>
                  <a:schemeClr val="tx1">
                    <a:lumMod val="75000"/>
                    <a:lumOff val="25000"/>
                  </a:schemeClr>
                </a:solidFill>
                <a:latin typeface="Cambria" pitchFamily="18" charset="0"/>
              </a:rPr>
              <a:t>)</a:t>
            </a:r>
            <a:r>
              <a:rPr lang="tr-TR" sz="1700" dirty="0" smtClean="0">
                <a:solidFill>
                  <a:schemeClr val="tx1">
                    <a:lumMod val="75000"/>
                    <a:lumOff val="25000"/>
                  </a:schemeClr>
                </a:solidFill>
                <a:latin typeface="Cambria" pitchFamily="18" charset="0"/>
              </a:rPr>
              <a:t> share </a:t>
            </a:r>
          </a:p>
        </p:txBody>
      </p:sp>
      <p:grpSp>
        <p:nvGrpSpPr>
          <p:cNvPr id="12" name="Group 11"/>
          <p:cNvGrpSpPr/>
          <p:nvPr/>
        </p:nvGrpSpPr>
        <p:grpSpPr>
          <a:xfrm>
            <a:off x="107504" y="1916832"/>
            <a:ext cx="8208912" cy="3384375"/>
            <a:chOff x="-618934" y="698265"/>
            <a:chExt cx="6407734" cy="2536370"/>
          </a:xfrm>
        </p:grpSpPr>
        <p:sp>
          <p:nvSpPr>
            <p:cNvPr id="14" name="Text Box 2"/>
            <p:cNvSpPr txBox="1">
              <a:spLocks noChangeArrowheads="1"/>
            </p:cNvSpPr>
            <p:nvPr/>
          </p:nvSpPr>
          <p:spPr bwMode="auto">
            <a:xfrm>
              <a:off x="0" y="3053032"/>
              <a:ext cx="5788800" cy="181603"/>
            </a:xfrm>
            <a:prstGeom prst="rect">
              <a:avLst/>
            </a:prstGeom>
            <a:noFill/>
            <a:ln w="9525">
              <a:noFill/>
              <a:miter lim="800000"/>
              <a:headEnd/>
              <a:tailEnd/>
            </a:ln>
          </p:spPr>
          <p:txBody>
            <a:bodyPr rot="0" vert="horz" wrap="square" lIns="91440" tIns="9144" rIns="91440" bIns="9144" anchor="t" anchorCtr="0">
              <a:noAutofit/>
            </a:bodyPr>
            <a:lstStyle/>
            <a:p>
              <a:pPr>
                <a:lnSpc>
                  <a:spcPct val="115000"/>
                </a:lnSpc>
                <a:spcAft>
                  <a:spcPts val="0"/>
                </a:spcAft>
              </a:pPr>
              <a:r>
                <a:rPr lang="en-US" sz="1200" i="1" dirty="0">
                  <a:solidFill>
                    <a:schemeClr val="bg1">
                      <a:lumMod val="50000"/>
                    </a:schemeClr>
                  </a:solidFill>
                  <a:effectLst/>
                  <a:latin typeface="Calibri"/>
                  <a:ea typeface="Calibri"/>
                  <a:cs typeface="Calibri"/>
                </a:rPr>
                <a:t>Source:</a:t>
              </a:r>
              <a:r>
                <a:rPr lang="en-US" sz="1200" dirty="0">
                  <a:solidFill>
                    <a:schemeClr val="bg1">
                      <a:lumMod val="50000"/>
                    </a:schemeClr>
                  </a:solidFill>
                  <a:effectLst/>
                  <a:latin typeface="Calibri"/>
                  <a:ea typeface="Calibri"/>
                  <a:cs typeface="Times New Roman"/>
                </a:rPr>
                <a:t> </a:t>
              </a:r>
              <a:r>
                <a:rPr lang="en-US" sz="1200" i="1" dirty="0" smtClean="0">
                  <a:solidFill>
                    <a:schemeClr val="bg1">
                      <a:lumMod val="50000"/>
                    </a:schemeClr>
                  </a:solidFill>
                  <a:effectLst/>
                  <a:latin typeface="Calibri"/>
                  <a:ea typeface="Calibri"/>
                  <a:cs typeface="Times New Roman"/>
                </a:rPr>
                <a:t>The Banker</a:t>
              </a:r>
              <a:endParaRPr lang="ru-RU" sz="1200" dirty="0">
                <a:solidFill>
                  <a:schemeClr val="bg1">
                    <a:lumMod val="50000"/>
                  </a:schemeClr>
                </a:solidFill>
                <a:effectLst/>
                <a:latin typeface="Calibri"/>
                <a:ea typeface="Calibri"/>
                <a:cs typeface="Times New Roman"/>
              </a:endParaRPr>
            </a:p>
            <a:p>
              <a:pPr>
                <a:lnSpc>
                  <a:spcPct val="115000"/>
                </a:lnSpc>
                <a:spcAft>
                  <a:spcPts val="1000"/>
                </a:spcAft>
              </a:pPr>
              <a:r>
                <a:rPr lang="en-US" sz="800" b="1" dirty="0">
                  <a:solidFill>
                    <a:schemeClr val="bg1">
                      <a:lumMod val="50000"/>
                    </a:schemeClr>
                  </a:solidFill>
                  <a:effectLst/>
                  <a:latin typeface="Calibri"/>
                  <a:ea typeface="Calibri"/>
                  <a:cs typeface="Times New Roman"/>
                </a:rPr>
                <a:t> </a:t>
              </a:r>
              <a:endParaRPr lang="ru-RU" sz="1100" dirty="0">
                <a:solidFill>
                  <a:schemeClr val="bg1">
                    <a:lumMod val="50000"/>
                  </a:schemeClr>
                </a:solidFill>
                <a:effectLst/>
                <a:latin typeface="Calibri"/>
                <a:ea typeface="Calibri"/>
                <a:cs typeface="Times New Roman"/>
              </a:endParaRPr>
            </a:p>
          </p:txBody>
        </p:sp>
        <p:sp>
          <p:nvSpPr>
            <p:cNvPr id="15" name="Text Box 2"/>
            <p:cNvSpPr txBox="1">
              <a:spLocks noChangeArrowheads="1"/>
            </p:cNvSpPr>
            <p:nvPr/>
          </p:nvSpPr>
          <p:spPr bwMode="auto">
            <a:xfrm>
              <a:off x="-618934" y="698265"/>
              <a:ext cx="1911079" cy="404563"/>
            </a:xfrm>
            <a:prstGeom prst="rect">
              <a:avLst/>
            </a:prstGeom>
            <a:solidFill>
              <a:schemeClr val="bg1"/>
            </a:solidFill>
            <a:ln w="9525">
              <a:solidFill>
                <a:schemeClr val="bg2">
                  <a:lumMod val="75000"/>
                </a:schemeClr>
              </a:solidFill>
              <a:miter lim="800000"/>
              <a:headEnd/>
              <a:tailEnd/>
            </a:ln>
          </p:spPr>
          <p:txBody>
            <a:bodyPr rot="0" vert="horz" wrap="square" lIns="91440" tIns="45720" rIns="91440" bIns="45720" anchor="t" anchorCtr="0">
              <a:noAutofit/>
            </a:bodyPr>
            <a:lstStyle/>
            <a:p>
              <a:pPr>
                <a:lnSpc>
                  <a:spcPct val="115000"/>
                </a:lnSpc>
                <a:spcAft>
                  <a:spcPts val="0"/>
                </a:spcAft>
              </a:pPr>
              <a:r>
                <a:rPr lang="en-US" sz="1400" b="1" dirty="0" smtClean="0">
                  <a:solidFill>
                    <a:schemeClr val="bg1">
                      <a:lumMod val="50000"/>
                    </a:schemeClr>
                  </a:solidFill>
                  <a:effectLst/>
                  <a:latin typeface="Calibri"/>
                  <a:ea typeface="Calibri"/>
                  <a:cs typeface="Calibri"/>
                </a:rPr>
                <a:t>Regional </a:t>
              </a:r>
              <a:r>
                <a:rPr lang="en-US" sz="1400" b="1" dirty="0">
                  <a:solidFill>
                    <a:schemeClr val="bg1">
                      <a:lumMod val="50000"/>
                    </a:schemeClr>
                  </a:solidFill>
                  <a:effectLst/>
                  <a:latin typeface="Calibri"/>
                  <a:ea typeface="Calibri"/>
                  <a:cs typeface="Times New Roman"/>
                </a:rPr>
                <a:t>distribution of sharia compliant assets, </a:t>
              </a:r>
              <a:r>
                <a:rPr lang="en-US" sz="1400" b="1" dirty="0" smtClean="0">
                  <a:solidFill>
                    <a:schemeClr val="bg1">
                      <a:lumMod val="50000"/>
                    </a:schemeClr>
                  </a:solidFill>
                  <a:effectLst/>
                  <a:latin typeface="Calibri"/>
                  <a:ea typeface="Calibri"/>
                  <a:cs typeface="Times New Roman"/>
                </a:rPr>
                <a:t>2013</a:t>
              </a:r>
              <a:endParaRPr lang="ru-RU" sz="1400" dirty="0">
                <a:solidFill>
                  <a:schemeClr val="bg1">
                    <a:lumMod val="50000"/>
                  </a:schemeClr>
                </a:solidFill>
                <a:effectLst/>
                <a:latin typeface="Calibri"/>
                <a:ea typeface="Calibri"/>
                <a:cs typeface="Times New Roman"/>
              </a:endParaRPr>
            </a:p>
            <a:p>
              <a:pPr>
                <a:lnSpc>
                  <a:spcPct val="115000"/>
                </a:lnSpc>
                <a:spcAft>
                  <a:spcPts val="1000"/>
                </a:spcAft>
              </a:pPr>
              <a:r>
                <a:rPr lang="en-US" sz="1000" b="1" dirty="0">
                  <a:solidFill>
                    <a:schemeClr val="bg1">
                      <a:lumMod val="50000"/>
                    </a:schemeClr>
                  </a:solidFill>
                  <a:effectLst/>
                  <a:latin typeface="Calibri"/>
                  <a:ea typeface="Calibri"/>
                  <a:cs typeface="Times New Roman"/>
                </a:rPr>
                <a:t> </a:t>
              </a:r>
              <a:endParaRPr lang="ru-RU" sz="1100" dirty="0">
                <a:solidFill>
                  <a:schemeClr val="bg1">
                    <a:lumMod val="50000"/>
                  </a:schemeClr>
                </a:solidFill>
                <a:effectLst/>
                <a:latin typeface="Calibri"/>
                <a:ea typeface="Calibri"/>
                <a:cs typeface="Times New Roman"/>
              </a:endParaRPr>
            </a:p>
          </p:txBody>
        </p:sp>
      </p:grpSp>
      <p:sp>
        <p:nvSpPr>
          <p:cNvPr id="18" name="Title 1"/>
          <p:cNvSpPr>
            <a:spLocks noGrp="1"/>
          </p:cNvSpPr>
          <p:nvPr>
            <p:ph type="title"/>
          </p:nvPr>
        </p:nvSpPr>
        <p:spPr>
          <a:xfrm>
            <a:off x="395536" y="274638"/>
            <a:ext cx="8748464" cy="706090"/>
          </a:xfrm>
          <a:noFill/>
        </p:spPr>
        <p:txBody>
          <a:bodyPr>
            <a:normAutofit/>
          </a:bodyPr>
          <a:lstStyle/>
          <a:p>
            <a:pPr algn="l"/>
            <a:r>
              <a:rPr lang="en-US" sz="3200" dirty="0" smtClean="0">
                <a:solidFill>
                  <a:srgbClr val="002060"/>
                </a:solidFill>
                <a:latin typeface="Cambria" pitchFamily="18" charset="0"/>
              </a:rPr>
              <a:t>Regional distribution of Islamic finance assets</a:t>
            </a:r>
            <a:endParaRPr lang="ru-RU" sz="3200" dirty="0">
              <a:solidFill>
                <a:srgbClr val="002060"/>
              </a:solidFill>
              <a:latin typeface="Cambria" pitchFamily="18" charset="0"/>
            </a:endParaRPr>
          </a:p>
        </p:txBody>
      </p:sp>
      <p:sp>
        <p:nvSpPr>
          <p:cNvPr id="16" name="TextBox 15"/>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spTree>
    <p:extLst>
      <p:ext uri="{BB962C8B-B14F-4D97-AF65-F5344CB8AC3E}">
        <p14:creationId xmlns:p14="http://schemas.microsoft.com/office/powerpoint/2010/main" val="3543504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734967731"/>
              </p:ext>
            </p:extLst>
          </p:nvPr>
        </p:nvGraphicFramePr>
        <p:xfrm>
          <a:off x="1118717" y="1340768"/>
          <a:ext cx="6912768" cy="3893159"/>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idx="1"/>
          </p:nvPr>
        </p:nvSpPr>
        <p:spPr>
          <a:xfrm>
            <a:off x="457200" y="5805264"/>
            <a:ext cx="8229600" cy="648072"/>
          </a:xfrm>
          <a:solidFill>
            <a:schemeClr val="accent5">
              <a:lumMod val="20000"/>
              <a:lumOff val="80000"/>
            </a:schemeClr>
          </a:solidFill>
          <a:ln>
            <a:solidFill>
              <a:schemeClr val="accent5">
                <a:lumMod val="40000"/>
                <a:lumOff val="60000"/>
              </a:schemeClr>
            </a:solidFill>
          </a:ln>
        </p:spPr>
        <p:txBody>
          <a:bodyPr>
            <a:noAutofit/>
          </a:bodyPr>
          <a:lstStyle/>
          <a:p>
            <a:r>
              <a:rPr lang="tr-TR" sz="1700" dirty="0" smtClean="0">
                <a:solidFill>
                  <a:schemeClr val="tx1">
                    <a:lumMod val="75000"/>
                    <a:lumOff val="25000"/>
                  </a:schemeClr>
                </a:solidFill>
                <a:latin typeface="Cambria" pitchFamily="18" charset="0"/>
              </a:rPr>
              <a:t>The growth in Islamic finance is mainly driven by the growth in MENA (</a:t>
            </a:r>
            <a:r>
              <a:rPr lang="en-US" sz="1700" dirty="0" smtClean="0">
                <a:solidFill>
                  <a:schemeClr val="tx1">
                    <a:lumMod val="75000"/>
                    <a:lumOff val="25000"/>
                  </a:schemeClr>
                </a:solidFill>
                <a:latin typeface="Cambria" pitchFamily="18" charset="0"/>
              </a:rPr>
              <a:t>with </a:t>
            </a:r>
            <a:r>
              <a:rPr lang="tr-TR" sz="1700" dirty="0" smtClean="0">
                <a:solidFill>
                  <a:schemeClr val="tx1">
                    <a:lumMod val="75000"/>
                    <a:lumOff val="25000"/>
                  </a:schemeClr>
                </a:solidFill>
                <a:latin typeface="Cambria" pitchFamily="18" charset="0"/>
              </a:rPr>
              <a:t>overall CAGR</a:t>
            </a:r>
            <a:r>
              <a:rPr lang="en-US" sz="1700" dirty="0" smtClean="0">
                <a:solidFill>
                  <a:schemeClr val="tx1">
                    <a:lumMod val="75000"/>
                    <a:lumOff val="25000"/>
                  </a:schemeClr>
                </a:solidFill>
                <a:latin typeface="Cambria" pitchFamily="18" charset="0"/>
              </a:rPr>
              <a:t>s</a:t>
            </a:r>
            <a:r>
              <a:rPr lang="tr-TR" sz="1700" dirty="0" smtClean="0">
                <a:solidFill>
                  <a:schemeClr val="tx1">
                    <a:lumMod val="75000"/>
                    <a:lumOff val="25000"/>
                  </a:schemeClr>
                </a:solidFill>
                <a:latin typeface="Cambria" pitchFamily="18" charset="0"/>
              </a:rPr>
              <a:t> of </a:t>
            </a:r>
            <a:r>
              <a:rPr lang="en-US" sz="1700" dirty="0" smtClean="0">
                <a:solidFill>
                  <a:schemeClr val="tx1">
                    <a:lumMod val="75000"/>
                    <a:lumOff val="25000"/>
                  </a:schemeClr>
                </a:solidFill>
                <a:latin typeface="Cambria" pitchFamily="18" charset="0"/>
              </a:rPr>
              <a:t>18</a:t>
            </a:r>
            <a:r>
              <a:rPr lang="tr-TR" sz="1700" dirty="0" smtClean="0">
                <a:solidFill>
                  <a:schemeClr val="tx1">
                    <a:lumMod val="75000"/>
                    <a:lumOff val="25000"/>
                  </a:schemeClr>
                </a:solidFill>
                <a:latin typeface="Cambria" pitchFamily="18" charset="0"/>
              </a:rPr>
              <a:t>.</a:t>
            </a:r>
            <a:r>
              <a:rPr lang="en-US" sz="1700" dirty="0" smtClean="0">
                <a:solidFill>
                  <a:schemeClr val="tx1">
                    <a:lumMod val="75000"/>
                    <a:lumOff val="25000"/>
                  </a:schemeClr>
                </a:solidFill>
                <a:latin typeface="Cambria" pitchFamily="18" charset="0"/>
              </a:rPr>
              <a:t>5</a:t>
            </a:r>
            <a:r>
              <a:rPr lang="tr-TR" sz="1700" dirty="0" smtClean="0">
                <a:solidFill>
                  <a:schemeClr val="tx1">
                    <a:lumMod val="75000"/>
                    <a:lumOff val="25000"/>
                  </a:schemeClr>
                </a:solidFill>
                <a:latin typeface="Cambria" pitchFamily="18" charset="0"/>
              </a:rPr>
              <a:t>% </a:t>
            </a:r>
            <a:r>
              <a:rPr lang="en-US" sz="1700" dirty="0" smtClean="0">
                <a:solidFill>
                  <a:schemeClr val="tx1">
                    <a:lumMod val="75000"/>
                    <a:lumOff val="25000"/>
                  </a:schemeClr>
                </a:solidFill>
                <a:latin typeface="Cambria" pitchFamily="18" charset="0"/>
              </a:rPr>
              <a:t>and 17.4% in GCC- and Non-GCC-MENA </a:t>
            </a:r>
            <a:r>
              <a:rPr lang="tr-TR" sz="1700" dirty="0" smtClean="0">
                <a:solidFill>
                  <a:schemeClr val="tx1">
                    <a:lumMod val="75000"/>
                    <a:lumOff val="25000"/>
                  </a:schemeClr>
                </a:solidFill>
                <a:latin typeface="Cambria" pitchFamily="18" charset="0"/>
              </a:rPr>
              <a:t>since 200</a:t>
            </a:r>
            <a:r>
              <a:rPr lang="en-US" sz="1700" dirty="0" smtClean="0">
                <a:solidFill>
                  <a:schemeClr val="tx1">
                    <a:lumMod val="75000"/>
                    <a:lumOff val="25000"/>
                  </a:schemeClr>
                </a:solidFill>
                <a:latin typeface="Cambria" pitchFamily="18" charset="0"/>
              </a:rPr>
              <a:t>7, respectively.</a:t>
            </a:r>
            <a:r>
              <a:rPr lang="tr-TR" sz="1700" dirty="0" smtClean="0">
                <a:solidFill>
                  <a:schemeClr val="tx1">
                    <a:lumMod val="75000"/>
                    <a:lumOff val="25000"/>
                  </a:schemeClr>
                </a:solidFill>
                <a:latin typeface="Cambria" pitchFamily="18" charset="0"/>
              </a:rPr>
              <a:t>)</a:t>
            </a:r>
            <a:endParaRPr lang="ru-RU" sz="1700" dirty="0">
              <a:solidFill>
                <a:schemeClr val="tx1">
                  <a:lumMod val="75000"/>
                  <a:lumOff val="25000"/>
                </a:schemeClr>
              </a:solidFill>
              <a:latin typeface="Cambria" pitchFamily="18" charset="0"/>
            </a:endParaRPr>
          </a:p>
        </p:txBody>
      </p:sp>
      <p:grpSp>
        <p:nvGrpSpPr>
          <p:cNvPr id="16" name="Group 15"/>
          <p:cNvGrpSpPr/>
          <p:nvPr/>
        </p:nvGrpSpPr>
        <p:grpSpPr>
          <a:xfrm>
            <a:off x="179512" y="1054755"/>
            <a:ext cx="8015898" cy="4496117"/>
            <a:chOff x="-559995" y="-297173"/>
            <a:chExt cx="6226719" cy="3877938"/>
          </a:xfrm>
        </p:grpSpPr>
        <p:sp>
          <p:nvSpPr>
            <p:cNvPr id="17" name="Text Box 2"/>
            <p:cNvSpPr txBox="1">
              <a:spLocks noChangeArrowheads="1"/>
            </p:cNvSpPr>
            <p:nvPr/>
          </p:nvSpPr>
          <p:spPr bwMode="auto">
            <a:xfrm>
              <a:off x="-93996" y="3398520"/>
              <a:ext cx="5760720" cy="182245"/>
            </a:xfrm>
            <a:prstGeom prst="rect">
              <a:avLst/>
            </a:prstGeom>
            <a:noFill/>
            <a:ln w="9525">
              <a:noFill/>
              <a:miter lim="800000"/>
              <a:headEnd/>
              <a:tailEnd/>
            </a:ln>
          </p:spPr>
          <p:txBody>
            <a:bodyPr rot="0" vert="horz" wrap="square" lIns="91440" tIns="9144" rIns="91440" bIns="9144" anchor="ctr" anchorCtr="0">
              <a:noAutofit/>
            </a:bodyPr>
            <a:lstStyle/>
            <a:p>
              <a:pPr>
                <a:lnSpc>
                  <a:spcPct val="115000"/>
                </a:lnSpc>
                <a:spcAft>
                  <a:spcPts val="0"/>
                </a:spcAft>
              </a:pPr>
              <a:r>
                <a:rPr lang="en-US" sz="1200" i="1" dirty="0">
                  <a:solidFill>
                    <a:schemeClr val="bg1">
                      <a:lumMod val="50000"/>
                    </a:schemeClr>
                  </a:solidFill>
                  <a:effectLst/>
                  <a:latin typeface="Calibri"/>
                  <a:ea typeface="Calibri"/>
                  <a:cs typeface="Calibri"/>
                </a:rPr>
                <a:t>Source:</a:t>
              </a:r>
              <a:r>
                <a:rPr lang="en-US" sz="1200" dirty="0">
                  <a:solidFill>
                    <a:schemeClr val="bg1">
                      <a:lumMod val="50000"/>
                    </a:schemeClr>
                  </a:solidFill>
                  <a:effectLst/>
                  <a:latin typeface="Calibri"/>
                  <a:ea typeface="Calibri"/>
                  <a:cs typeface="Times New Roman"/>
                </a:rPr>
                <a:t> </a:t>
              </a:r>
              <a:r>
                <a:rPr lang="en-US" sz="1200" dirty="0" smtClean="0">
                  <a:solidFill>
                    <a:schemeClr val="bg1">
                      <a:lumMod val="50000"/>
                    </a:schemeClr>
                  </a:solidFill>
                  <a:effectLst/>
                  <a:latin typeface="Calibri"/>
                  <a:ea typeface="Calibri"/>
                  <a:cs typeface="Times New Roman"/>
                </a:rPr>
                <a:t>The Banker</a:t>
              </a:r>
              <a:endParaRPr lang="ru-RU" sz="1100" dirty="0">
                <a:solidFill>
                  <a:schemeClr val="bg1">
                    <a:lumMod val="50000"/>
                  </a:schemeClr>
                </a:solidFill>
                <a:effectLst/>
                <a:latin typeface="Calibri"/>
                <a:ea typeface="Calibri"/>
                <a:cs typeface="Times New Roman"/>
              </a:endParaRPr>
            </a:p>
          </p:txBody>
        </p:sp>
        <p:sp>
          <p:nvSpPr>
            <p:cNvPr id="18" name="Text Box 2"/>
            <p:cNvSpPr txBox="1">
              <a:spLocks noChangeArrowheads="1"/>
            </p:cNvSpPr>
            <p:nvPr/>
          </p:nvSpPr>
          <p:spPr bwMode="auto">
            <a:xfrm>
              <a:off x="-559995" y="-297173"/>
              <a:ext cx="2041253" cy="496860"/>
            </a:xfrm>
            <a:prstGeom prst="rect">
              <a:avLst/>
            </a:prstGeom>
            <a:solidFill>
              <a:schemeClr val="bg1"/>
            </a:solidFill>
            <a:ln w="9525">
              <a:solidFill>
                <a:schemeClr val="bg2">
                  <a:lumMod val="75000"/>
                </a:schemeClr>
              </a:solidFill>
              <a:miter lim="800000"/>
              <a:headEnd/>
              <a:tailEnd/>
            </a:ln>
          </p:spPr>
          <p:txBody>
            <a:bodyPr rot="0" vert="horz" wrap="square" lIns="91440" tIns="45720" rIns="91440" bIns="45720" anchor="ctr" anchorCtr="0">
              <a:noAutofit/>
            </a:bodyPr>
            <a:lstStyle/>
            <a:p>
              <a:pPr>
                <a:lnSpc>
                  <a:spcPct val="115000"/>
                </a:lnSpc>
                <a:spcAft>
                  <a:spcPts val="0"/>
                </a:spcAft>
              </a:pPr>
              <a:r>
                <a:rPr lang="en-US" sz="1400" b="1" dirty="0" smtClean="0">
                  <a:solidFill>
                    <a:schemeClr val="bg1">
                      <a:lumMod val="50000"/>
                    </a:schemeClr>
                  </a:solidFill>
                  <a:effectLst/>
                  <a:latin typeface="Calibri"/>
                  <a:ea typeface="Calibri"/>
                  <a:cs typeface="Times New Roman"/>
                </a:rPr>
                <a:t>Regional </a:t>
              </a:r>
              <a:r>
                <a:rPr lang="en-US" sz="1400" b="1" dirty="0">
                  <a:solidFill>
                    <a:schemeClr val="bg1">
                      <a:lumMod val="50000"/>
                    </a:schemeClr>
                  </a:solidFill>
                  <a:effectLst/>
                  <a:latin typeface="Calibri"/>
                  <a:ea typeface="Calibri"/>
                  <a:cs typeface="Times New Roman"/>
                </a:rPr>
                <a:t>growth in global assets of Islamic </a:t>
              </a:r>
              <a:r>
                <a:rPr lang="en-US" sz="1400" b="1" dirty="0" smtClean="0">
                  <a:solidFill>
                    <a:schemeClr val="bg1">
                      <a:lumMod val="50000"/>
                    </a:schemeClr>
                  </a:solidFill>
                  <a:effectLst/>
                  <a:latin typeface="Calibri"/>
                  <a:ea typeface="Calibri"/>
                  <a:cs typeface="Times New Roman"/>
                </a:rPr>
                <a:t>finance</a:t>
              </a:r>
              <a:r>
                <a:rPr lang="tr-TR" sz="1400" b="1" dirty="0" smtClean="0">
                  <a:solidFill>
                    <a:schemeClr val="bg1">
                      <a:lumMod val="50000"/>
                    </a:schemeClr>
                  </a:solidFill>
                  <a:effectLst/>
                  <a:latin typeface="Calibri"/>
                  <a:ea typeface="Calibri"/>
                  <a:cs typeface="Times New Roman"/>
                </a:rPr>
                <a:t> (200</a:t>
              </a:r>
              <a:r>
                <a:rPr lang="en-US" sz="1400" b="1" dirty="0" smtClean="0">
                  <a:solidFill>
                    <a:schemeClr val="bg1">
                      <a:lumMod val="50000"/>
                    </a:schemeClr>
                  </a:solidFill>
                  <a:effectLst/>
                  <a:latin typeface="Calibri"/>
                  <a:ea typeface="Calibri"/>
                  <a:cs typeface="Times New Roman"/>
                </a:rPr>
                <a:t>7</a:t>
              </a:r>
              <a:r>
                <a:rPr lang="tr-TR" sz="1400" b="1" dirty="0" smtClean="0">
                  <a:solidFill>
                    <a:schemeClr val="bg1">
                      <a:lumMod val="50000"/>
                    </a:schemeClr>
                  </a:solidFill>
                  <a:effectLst/>
                  <a:latin typeface="Calibri"/>
                  <a:ea typeface="Calibri"/>
                  <a:cs typeface="Times New Roman"/>
                </a:rPr>
                <a:t>-201</a:t>
              </a:r>
              <a:r>
                <a:rPr lang="en-US" sz="1400" b="1" dirty="0">
                  <a:solidFill>
                    <a:schemeClr val="bg1">
                      <a:lumMod val="50000"/>
                    </a:schemeClr>
                  </a:solidFill>
                  <a:latin typeface="Calibri"/>
                  <a:ea typeface="Calibri"/>
                  <a:cs typeface="Times New Roman"/>
                </a:rPr>
                <a:t>3</a:t>
              </a:r>
              <a:r>
                <a:rPr lang="tr-TR" sz="1400" b="1" dirty="0" smtClean="0">
                  <a:solidFill>
                    <a:schemeClr val="bg1">
                      <a:lumMod val="50000"/>
                    </a:schemeClr>
                  </a:solidFill>
                  <a:effectLst/>
                  <a:latin typeface="Calibri"/>
                  <a:ea typeface="Calibri"/>
                  <a:cs typeface="Times New Roman"/>
                </a:rPr>
                <a:t>)</a:t>
              </a:r>
              <a:r>
                <a:rPr lang="en-US" sz="1000" b="1" dirty="0">
                  <a:solidFill>
                    <a:schemeClr val="bg1">
                      <a:lumMod val="50000"/>
                    </a:schemeClr>
                  </a:solidFill>
                  <a:effectLst/>
                  <a:latin typeface="Calibri"/>
                  <a:ea typeface="Calibri"/>
                  <a:cs typeface="Times New Roman"/>
                </a:rPr>
                <a:t> </a:t>
              </a:r>
              <a:endParaRPr lang="ru-RU" sz="1100" dirty="0">
                <a:solidFill>
                  <a:schemeClr val="bg1">
                    <a:lumMod val="50000"/>
                  </a:schemeClr>
                </a:solidFill>
                <a:effectLst/>
                <a:latin typeface="Calibri"/>
                <a:ea typeface="Calibri"/>
                <a:cs typeface="Times New Roman"/>
              </a:endParaRPr>
            </a:p>
          </p:txBody>
        </p:sp>
      </p:grpSp>
      <p:sp>
        <p:nvSpPr>
          <p:cNvPr id="14" name="Title 1"/>
          <p:cNvSpPr>
            <a:spLocks noGrp="1"/>
          </p:cNvSpPr>
          <p:nvPr>
            <p:ph type="title"/>
          </p:nvPr>
        </p:nvSpPr>
        <p:spPr>
          <a:xfrm>
            <a:off x="395536" y="274638"/>
            <a:ext cx="8748464" cy="706090"/>
          </a:xfrm>
          <a:noFill/>
        </p:spPr>
        <p:txBody>
          <a:bodyPr>
            <a:normAutofit/>
          </a:bodyPr>
          <a:lstStyle/>
          <a:p>
            <a:pPr algn="l"/>
            <a:r>
              <a:rPr lang="en-US" sz="3200" dirty="0" smtClean="0">
                <a:solidFill>
                  <a:srgbClr val="002060"/>
                </a:solidFill>
                <a:latin typeface="Cambria" pitchFamily="18" charset="0"/>
              </a:rPr>
              <a:t>Regional dynamics</a:t>
            </a:r>
            <a:endParaRPr lang="ru-RU" sz="3200" dirty="0">
              <a:solidFill>
                <a:srgbClr val="002060"/>
              </a:solidFill>
              <a:latin typeface="Cambria" pitchFamily="18" charset="0"/>
            </a:endParaRPr>
          </a:p>
        </p:txBody>
      </p:sp>
      <p:sp>
        <p:nvSpPr>
          <p:cNvPr id="20" name="TextBox 19"/>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cxnSp>
        <p:nvCxnSpPr>
          <p:cNvPr id="4" name="Straight Connector 3"/>
          <p:cNvCxnSpPr/>
          <p:nvPr/>
        </p:nvCxnSpPr>
        <p:spPr>
          <a:xfrm flipV="1">
            <a:off x="6948264" y="4437112"/>
            <a:ext cx="468008" cy="432048"/>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507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693498078"/>
              </p:ext>
            </p:extLst>
          </p:nvPr>
        </p:nvGraphicFramePr>
        <p:xfrm>
          <a:off x="1260045" y="1412776"/>
          <a:ext cx="6696744"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idx="1"/>
          </p:nvPr>
        </p:nvSpPr>
        <p:spPr>
          <a:xfrm>
            <a:off x="457200" y="5589240"/>
            <a:ext cx="8229600" cy="864096"/>
          </a:xfrm>
          <a:solidFill>
            <a:schemeClr val="accent5">
              <a:lumMod val="20000"/>
              <a:lumOff val="80000"/>
            </a:schemeClr>
          </a:solidFill>
          <a:ln>
            <a:solidFill>
              <a:schemeClr val="accent5">
                <a:lumMod val="40000"/>
                <a:lumOff val="60000"/>
              </a:schemeClr>
            </a:solidFill>
          </a:ln>
        </p:spPr>
        <p:txBody>
          <a:bodyPr>
            <a:noAutofit/>
          </a:bodyPr>
          <a:lstStyle/>
          <a:p>
            <a:r>
              <a:rPr lang="en-US" sz="1700" dirty="0" smtClean="0">
                <a:solidFill>
                  <a:schemeClr val="tx1">
                    <a:lumMod val="75000"/>
                    <a:lumOff val="25000"/>
                  </a:schemeClr>
                </a:solidFill>
                <a:latin typeface="Cambria" pitchFamily="18" charset="0"/>
              </a:rPr>
              <a:t>Iran</a:t>
            </a:r>
            <a:r>
              <a:rPr lang="tr-TR" sz="1700" dirty="0" smtClean="0">
                <a:solidFill>
                  <a:schemeClr val="tx1">
                    <a:lumMod val="75000"/>
                    <a:lumOff val="25000"/>
                  </a:schemeClr>
                </a:solidFill>
                <a:latin typeface="Cambria" pitchFamily="18" charset="0"/>
              </a:rPr>
              <a:t>, Saudi Arabia, Malaysia, UAE and Kuwait </a:t>
            </a:r>
            <a:r>
              <a:rPr lang="en-US" sz="1700" dirty="0" smtClean="0">
                <a:solidFill>
                  <a:schemeClr val="tx1">
                    <a:lumMod val="75000"/>
                    <a:lumOff val="25000"/>
                  </a:schemeClr>
                </a:solidFill>
                <a:latin typeface="Cambria" pitchFamily="18" charset="0"/>
              </a:rPr>
              <a:t>remain the </a:t>
            </a:r>
            <a:r>
              <a:rPr lang="tr-TR" sz="1700" dirty="0" smtClean="0">
                <a:solidFill>
                  <a:schemeClr val="tx1">
                    <a:lumMod val="75000"/>
                    <a:lumOff val="25000"/>
                  </a:schemeClr>
                </a:solidFill>
                <a:latin typeface="Cambria" pitchFamily="18" charset="0"/>
              </a:rPr>
              <a:t>top </a:t>
            </a:r>
            <a:r>
              <a:rPr lang="en-US" sz="1700" dirty="0" smtClean="0">
                <a:solidFill>
                  <a:schemeClr val="tx1">
                    <a:lumMod val="75000"/>
                    <a:lumOff val="25000"/>
                  </a:schemeClr>
                </a:solidFill>
                <a:latin typeface="Cambria" pitchFamily="18" charset="0"/>
              </a:rPr>
              <a:t>5 largest market</a:t>
            </a:r>
            <a:r>
              <a:rPr lang="tr-TR" sz="1700" dirty="0" smtClean="0">
                <a:solidFill>
                  <a:schemeClr val="tx1">
                    <a:lumMod val="75000"/>
                    <a:lumOff val="25000"/>
                  </a:schemeClr>
                </a:solidFill>
                <a:latin typeface="Cambria" pitchFamily="18" charset="0"/>
              </a:rPr>
              <a:t>s</a:t>
            </a:r>
            <a:r>
              <a:rPr lang="en-US" sz="1700" dirty="0" smtClean="0">
                <a:solidFill>
                  <a:schemeClr val="tx1">
                    <a:lumMod val="75000"/>
                    <a:lumOff val="25000"/>
                  </a:schemeClr>
                </a:solidFill>
                <a:latin typeface="Cambria" pitchFamily="18" charset="0"/>
              </a:rPr>
              <a:t> </a:t>
            </a:r>
            <a:r>
              <a:rPr lang="en-US" sz="1700" dirty="0">
                <a:solidFill>
                  <a:schemeClr val="tx1">
                    <a:lumMod val="75000"/>
                    <a:lumOff val="25000"/>
                  </a:schemeClr>
                </a:solidFill>
                <a:latin typeface="Cambria" pitchFamily="18" charset="0"/>
              </a:rPr>
              <a:t>for </a:t>
            </a:r>
            <a:r>
              <a:rPr lang="en-US" sz="1700" dirty="0" smtClean="0">
                <a:solidFill>
                  <a:schemeClr val="tx1">
                    <a:lumMod val="75000"/>
                    <a:lumOff val="25000"/>
                  </a:schemeClr>
                </a:solidFill>
                <a:latin typeface="Cambria" pitchFamily="18" charset="0"/>
              </a:rPr>
              <a:t>I</a:t>
            </a:r>
            <a:r>
              <a:rPr lang="tr-TR" sz="1700" dirty="0" smtClean="0">
                <a:solidFill>
                  <a:schemeClr val="tx1">
                    <a:lumMod val="75000"/>
                    <a:lumOff val="25000"/>
                  </a:schemeClr>
                </a:solidFill>
                <a:latin typeface="Cambria" pitchFamily="18" charset="0"/>
              </a:rPr>
              <a:t>slamic finance –</a:t>
            </a:r>
            <a:r>
              <a:rPr lang="en-US" sz="1700" dirty="0" smtClean="0">
                <a:solidFill>
                  <a:schemeClr val="tx1">
                    <a:lumMod val="75000"/>
                    <a:lumOff val="25000"/>
                  </a:schemeClr>
                </a:solidFill>
                <a:latin typeface="Cambria" pitchFamily="18" charset="0"/>
              </a:rPr>
              <a:t>hold</a:t>
            </a:r>
            <a:r>
              <a:rPr lang="tr-TR" sz="1700" dirty="0" smtClean="0">
                <a:solidFill>
                  <a:schemeClr val="tx1">
                    <a:lumMod val="75000"/>
                    <a:lumOff val="25000"/>
                  </a:schemeClr>
                </a:solidFill>
                <a:latin typeface="Cambria" pitchFamily="18" charset="0"/>
              </a:rPr>
              <a:t>ing</a:t>
            </a:r>
            <a:r>
              <a:rPr lang="en-US" sz="1700" dirty="0" smtClean="0">
                <a:solidFill>
                  <a:schemeClr val="tx1">
                    <a:lumMod val="75000"/>
                    <a:lumOff val="25000"/>
                  </a:schemeClr>
                </a:solidFill>
                <a:latin typeface="Cambria" pitchFamily="18" charset="0"/>
              </a:rPr>
              <a:t> </a:t>
            </a:r>
            <a:r>
              <a:rPr lang="tr-TR" sz="1700" dirty="0" smtClean="0">
                <a:solidFill>
                  <a:schemeClr val="tx1">
                    <a:lumMod val="75000"/>
                    <a:lumOff val="25000"/>
                  </a:schemeClr>
                </a:solidFill>
                <a:latin typeface="Cambria" pitchFamily="18" charset="0"/>
              </a:rPr>
              <a:t>more </a:t>
            </a:r>
            <a:r>
              <a:rPr lang="en-US" sz="1700" dirty="0" smtClean="0">
                <a:solidFill>
                  <a:schemeClr val="tx1">
                    <a:lumMod val="75000"/>
                    <a:lumOff val="25000"/>
                  </a:schemeClr>
                </a:solidFill>
                <a:latin typeface="Cambria" pitchFamily="18" charset="0"/>
              </a:rPr>
              <a:t>than four-fifths (83.6</a:t>
            </a:r>
            <a:r>
              <a:rPr lang="tr-TR" sz="1700" dirty="0" smtClean="0">
                <a:solidFill>
                  <a:schemeClr val="tx1">
                    <a:lumMod val="75000"/>
                    <a:lumOff val="25000"/>
                  </a:schemeClr>
                </a:solidFill>
                <a:latin typeface="Cambria" pitchFamily="18" charset="0"/>
              </a:rPr>
              <a:t>%</a:t>
            </a:r>
            <a:r>
              <a:rPr lang="en-US" sz="1700" dirty="0" smtClean="0">
                <a:solidFill>
                  <a:schemeClr val="tx1">
                    <a:lumMod val="75000"/>
                    <a:lumOff val="25000"/>
                  </a:schemeClr>
                </a:solidFill>
                <a:latin typeface="Cambria" pitchFamily="18" charset="0"/>
              </a:rPr>
              <a:t>)</a:t>
            </a:r>
            <a:r>
              <a:rPr lang="tr-TR" sz="1700" dirty="0" smtClean="0">
                <a:solidFill>
                  <a:schemeClr val="tx1">
                    <a:lumMod val="75000"/>
                    <a:lumOff val="25000"/>
                  </a:schemeClr>
                </a:solidFill>
                <a:latin typeface="Cambria" pitchFamily="18" charset="0"/>
              </a:rPr>
              <a:t> </a:t>
            </a:r>
            <a:r>
              <a:rPr lang="en-US" sz="1700" dirty="0" smtClean="0">
                <a:solidFill>
                  <a:schemeClr val="tx1">
                    <a:lumMod val="75000"/>
                    <a:lumOff val="25000"/>
                  </a:schemeClr>
                </a:solidFill>
                <a:latin typeface="Cambria" pitchFamily="18" charset="0"/>
              </a:rPr>
              <a:t>of </a:t>
            </a:r>
            <a:r>
              <a:rPr lang="en-US" sz="1700" dirty="0">
                <a:solidFill>
                  <a:schemeClr val="tx1">
                    <a:lumMod val="75000"/>
                    <a:lumOff val="25000"/>
                  </a:schemeClr>
                </a:solidFill>
                <a:latin typeface="Cambria" pitchFamily="18" charset="0"/>
              </a:rPr>
              <a:t>total sharia-compliant assets </a:t>
            </a:r>
            <a:r>
              <a:rPr lang="en-US" sz="1700" dirty="0" smtClean="0">
                <a:solidFill>
                  <a:schemeClr val="tx1">
                    <a:lumMod val="75000"/>
                    <a:lumOff val="25000"/>
                  </a:schemeClr>
                </a:solidFill>
                <a:latin typeface="Cambria" pitchFamily="18" charset="0"/>
              </a:rPr>
              <a:t>worldwide in 2013</a:t>
            </a:r>
            <a:r>
              <a:rPr lang="tr-TR" sz="1700" dirty="0" smtClean="0">
                <a:solidFill>
                  <a:schemeClr val="tx1">
                    <a:lumMod val="75000"/>
                    <a:lumOff val="25000"/>
                  </a:schemeClr>
                </a:solidFill>
                <a:latin typeface="Cambria" pitchFamily="18" charset="0"/>
              </a:rPr>
              <a:t>.</a:t>
            </a:r>
            <a:endParaRPr lang="ru-RU" sz="1700" dirty="0">
              <a:solidFill>
                <a:schemeClr val="tx1">
                  <a:lumMod val="75000"/>
                  <a:lumOff val="25000"/>
                </a:schemeClr>
              </a:solidFill>
              <a:latin typeface="Cambria" pitchFamily="18" charset="0"/>
            </a:endParaRPr>
          </a:p>
        </p:txBody>
      </p:sp>
      <p:grpSp>
        <p:nvGrpSpPr>
          <p:cNvPr id="13" name="Group 12"/>
          <p:cNvGrpSpPr/>
          <p:nvPr/>
        </p:nvGrpSpPr>
        <p:grpSpPr>
          <a:xfrm>
            <a:off x="900419" y="1268760"/>
            <a:ext cx="7854388" cy="3960440"/>
            <a:chOff x="0" y="231455"/>
            <a:chExt cx="6100588" cy="3182505"/>
          </a:xfrm>
        </p:grpSpPr>
        <p:sp>
          <p:nvSpPr>
            <p:cNvPr id="14" name="Text Box 2"/>
            <p:cNvSpPr txBox="1">
              <a:spLocks noChangeArrowheads="1"/>
            </p:cNvSpPr>
            <p:nvPr/>
          </p:nvSpPr>
          <p:spPr bwMode="auto">
            <a:xfrm>
              <a:off x="0" y="3232350"/>
              <a:ext cx="5760085" cy="181610"/>
            </a:xfrm>
            <a:prstGeom prst="rect">
              <a:avLst/>
            </a:prstGeom>
            <a:noFill/>
            <a:ln w="9525">
              <a:noFill/>
              <a:miter lim="800000"/>
              <a:headEnd/>
              <a:tailEnd/>
            </a:ln>
          </p:spPr>
          <p:txBody>
            <a:bodyPr rot="0" vert="horz" wrap="square" lIns="91440" tIns="9144" rIns="91440" bIns="9144" anchor="t" anchorCtr="0">
              <a:noAutofit/>
            </a:bodyPr>
            <a:lstStyle/>
            <a:p>
              <a:pPr>
                <a:lnSpc>
                  <a:spcPct val="115000"/>
                </a:lnSpc>
                <a:spcAft>
                  <a:spcPts val="0"/>
                </a:spcAft>
              </a:pPr>
              <a:r>
                <a:rPr lang="en-US" sz="1200" i="1" dirty="0">
                  <a:solidFill>
                    <a:schemeClr val="bg1">
                      <a:lumMod val="50000"/>
                    </a:schemeClr>
                  </a:solidFill>
                  <a:effectLst/>
                  <a:latin typeface="Calibri"/>
                  <a:ea typeface="Calibri"/>
                  <a:cs typeface="Calibri"/>
                </a:rPr>
                <a:t>Source:</a:t>
              </a:r>
              <a:r>
                <a:rPr lang="en-US" sz="1200" dirty="0">
                  <a:solidFill>
                    <a:schemeClr val="bg1">
                      <a:lumMod val="50000"/>
                    </a:schemeClr>
                  </a:solidFill>
                  <a:effectLst/>
                  <a:latin typeface="Calibri"/>
                  <a:ea typeface="Calibri"/>
                  <a:cs typeface="Times New Roman"/>
                </a:rPr>
                <a:t> </a:t>
              </a:r>
              <a:r>
                <a:rPr lang="en-US" sz="1200" dirty="0" smtClean="0">
                  <a:solidFill>
                    <a:schemeClr val="bg1">
                      <a:lumMod val="50000"/>
                    </a:schemeClr>
                  </a:solidFill>
                  <a:effectLst/>
                  <a:latin typeface="Calibri"/>
                  <a:ea typeface="Calibri"/>
                  <a:cs typeface="Times New Roman"/>
                </a:rPr>
                <a:t>The Banker</a:t>
              </a:r>
              <a:endParaRPr lang="ru-RU" sz="1200" dirty="0">
                <a:solidFill>
                  <a:schemeClr val="bg1">
                    <a:lumMod val="50000"/>
                  </a:schemeClr>
                </a:solidFill>
                <a:effectLst/>
                <a:latin typeface="Calibri"/>
                <a:ea typeface="Calibri"/>
                <a:cs typeface="Times New Roman"/>
              </a:endParaRPr>
            </a:p>
            <a:p>
              <a:pPr>
                <a:lnSpc>
                  <a:spcPct val="115000"/>
                </a:lnSpc>
                <a:spcAft>
                  <a:spcPts val="1000"/>
                </a:spcAft>
              </a:pPr>
              <a:r>
                <a:rPr lang="en-US" sz="800" b="1" dirty="0">
                  <a:solidFill>
                    <a:schemeClr val="bg1">
                      <a:lumMod val="50000"/>
                    </a:schemeClr>
                  </a:solidFill>
                  <a:effectLst/>
                  <a:latin typeface="Calibri"/>
                  <a:ea typeface="Calibri"/>
                  <a:cs typeface="Times New Roman"/>
                </a:rPr>
                <a:t> </a:t>
              </a:r>
              <a:endParaRPr lang="ru-RU" sz="1100" dirty="0">
                <a:solidFill>
                  <a:schemeClr val="bg1">
                    <a:lumMod val="50000"/>
                  </a:schemeClr>
                </a:solidFill>
                <a:effectLst/>
                <a:latin typeface="Calibri"/>
                <a:ea typeface="Calibri"/>
                <a:cs typeface="Times New Roman"/>
              </a:endParaRPr>
            </a:p>
          </p:txBody>
        </p:sp>
        <p:sp>
          <p:nvSpPr>
            <p:cNvPr id="15" name="Text Box 2"/>
            <p:cNvSpPr txBox="1">
              <a:spLocks noChangeArrowheads="1"/>
            </p:cNvSpPr>
            <p:nvPr/>
          </p:nvSpPr>
          <p:spPr bwMode="auto">
            <a:xfrm>
              <a:off x="4255560" y="231455"/>
              <a:ext cx="1845028" cy="810092"/>
            </a:xfrm>
            <a:prstGeom prst="rect">
              <a:avLst/>
            </a:prstGeom>
            <a:solidFill>
              <a:schemeClr val="bg1"/>
            </a:solidFill>
            <a:ln w="9525">
              <a:solidFill>
                <a:schemeClr val="bg2">
                  <a:lumMod val="75000"/>
                </a:schemeClr>
              </a:solidFill>
              <a:miter lim="800000"/>
              <a:headEnd/>
              <a:tailEnd/>
            </a:ln>
          </p:spPr>
          <p:txBody>
            <a:bodyPr rot="0" vert="horz" wrap="square" lIns="91440" tIns="45720" rIns="91440" bIns="45720" anchor="t" anchorCtr="0">
              <a:noAutofit/>
            </a:bodyPr>
            <a:lstStyle/>
            <a:p>
              <a:pPr>
                <a:lnSpc>
                  <a:spcPct val="115000"/>
                </a:lnSpc>
                <a:spcAft>
                  <a:spcPts val="0"/>
                </a:spcAft>
              </a:pPr>
              <a:r>
                <a:rPr lang="en-US" sz="1400" b="1" dirty="0" smtClean="0">
                  <a:solidFill>
                    <a:schemeClr val="bg1">
                      <a:lumMod val="50000"/>
                    </a:schemeClr>
                  </a:solidFill>
                  <a:effectLst/>
                  <a:latin typeface="Calibri"/>
                  <a:ea typeface="Calibri"/>
                  <a:cs typeface="Calibri"/>
                </a:rPr>
                <a:t>Country-level </a:t>
              </a:r>
              <a:r>
                <a:rPr lang="en-US" sz="1400" b="1" dirty="0">
                  <a:solidFill>
                    <a:schemeClr val="bg1">
                      <a:lumMod val="50000"/>
                    </a:schemeClr>
                  </a:solidFill>
                  <a:effectLst/>
                  <a:latin typeface="Calibri"/>
                  <a:ea typeface="Calibri"/>
                  <a:cs typeface="Times New Roman"/>
                </a:rPr>
                <a:t>decomposition of sharia compliant assets, </a:t>
              </a:r>
              <a:r>
                <a:rPr lang="en-US" sz="1400" b="1" dirty="0" smtClean="0">
                  <a:solidFill>
                    <a:schemeClr val="bg1">
                      <a:lumMod val="50000"/>
                    </a:schemeClr>
                  </a:solidFill>
                  <a:effectLst/>
                  <a:latin typeface="Calibri"/>
                  <a:ea typeface="Calibri"/>
                  <a:cs typeface="Times New Roman"/>
                </a:rPr>
                <a:t>2013</a:t>
              </a:r>
              <a:endParaRPr lang="ru-RU" sz="1400" dirty="0">
                <a:solidFill>
                  <a:schemeClr val="bg1">
                    <a:lumMod val="50000"/>
                  </a:schemeClr>
                </a:solidFill>
                <a:effectLst/>
                <a:latin typeface="Calibri"/>
                <a:ea typeface="Calibri"/>
                <a:cs typeface="Times New Roman"/>
              </a:endParaRPr>
            </a:p>
            <a:p>
              <a:pPr>
                <a:lnSpc>
                  <a:spcPct val="115000"/>
                </a:lnSpc>
                <a:spcAft>
                  <a:spcPts val="1000"/>
                </a:spcAft>
              </a:pPr>
              <a:r>
                <a:rPr lang="en-US" sz="1000" b="1" dirty="0">
                  <a:solidFill>
                    <a:schemeClr val="bg1">
                      <a:lumMod val="50000"/>
                    </a:schemeClr>
                  </a:solidFill>
                  <a:effectLst/>
                  <a:latin typeface="Calibri"/>
                  <a:ea typeface="Calibri"/>
                  <a:cs typeface="Times New Roman"/>
                </a:rPr>
                <a:t> </a:t>
              </a:r>
              <a:endParaRPr lang="ru-RU" sz="1100" dirty="0">
                <a:solidFill>
                  <a:schemeClr val="bg1">
                    <a:lumMod val="50000"/>
                  </a:schemeClr>
                </a:solidFill>
                <a:effectLst/>
                <a:latin typeface="Calibri"/>
                <a:ea typeface="Calibri"/>
                <a:cs typeface="Times New Roman"/>
              </a:endParaRPr>
            </a:p>
          </p:txBody>
        </p:sp>
      </p:grpSp>
      <p:sp>
        <p:nvSpPr>
          <p:cNvPr id="18" name="Title 1"/>
          <p:cNvSpPr>
            <a:spLocks noGrp="1"/>
          </p:cNvSpPr>
          <p:nvPr>
            <p:ph type="title"/>
          </p:nvPr>
        </p:nvSpPr>
        <p:spPr>
          <a:xfrm>
            <a:off x="395536" y="274638"/>
            <a:ext cx="8748464" cy="706090"/>
          </a:xfrm>
          <a:noFill/>
        </p:spPr>
        <p:txBody>
          <a:bodyPr>
            <a:normAutofit/>
          </a:bodyPr>
          <a:lstStyle/>
          <a:p>
            <a:pPr algn="l"/>
            <a:r>
              <a:rPr lang="en-US" sz="3200" dirty="0" smtClean="0">
                <a:solidFill>
                  <a:srgbClr val="002060"/>
                </a:solidFill>
                <a:latin typeface="Cambria" pitchFamily="18" charset="0"/>
              </a:rPr>
              <a:t>Islamic finance presence by country</a:t>
            </a:r>
            <a:endParaRPr lang="ru-RU" sz="3200" dirty="0">
              <a:solidFill>
                <a:srgbClr val="002060"/>
              </a:solidFill>
              <a:latin typeface="Cambria" pitchFamily="18" charset="0"/>
            </a:endParaRPr>
          </a:p>
        </p:txBody>
      </p:sp>
      <p:sp>
        <p:nvSpPr>
          <p:cNvPr id="20" name="TextBox 19"/>
          <p:cNvSpPr txBox="1"/>
          <p:nvPr/>
        </p:nvSpPr>
        <p:spPr>
          <a:xfrm>
            <a:off x="3101" y="6714000"/>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spTree>
    <p:extLst>
      <p:ext uri="{BB962C8B-B14F-4D97-AF65-F5344CB8AC3E}">
        <p14:creationId xmlns:p14="http://schemas.microsoft.com/office/powerpoint/2010/main" val="692556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748464" cy="706090"/>
          </a:xfrm>
          <a:noFill/>
        </p:spPr>
        <p:txBody>
          <a:bodyPr>
            <a:normAutofit/>
          </a:bodyPr>
          <a:lstStyle/>
          <a:p>
            <a:pPr algn="l"/>
            <a:r>
              <a:rPr lang="en-US" sz="3200" dirty="0" smtClean="0">
                <a:solidFill>
                  <a:srgbClr val="002060"/>
                </a:solidFill>
                <a:latin typeface="Cambria" pitchFamily="18" charset="0"/>
              </a:rPr>
              <a:t>Islamic finance has i</a:t>
            </a:r>
            <a:r>
              <a:rPr lang="tr-TR" sz="3200" dirty="0" smtClean="0">
                <a:solidFill>
                  <a:srgbClr val="002060"/>
                </a:solidFill>
                <a:latin typeface="Cambria" pitchFamily="18" charset="0"/>
              </a:rPr>
              <a:t>nherent </a:t>
            </a:r>
            <a:r>
              <a:rPr lang="tr-TR" sz="3200" dirty="0">
                <a:solidFill>
                  <a:srgbClr val="002060"/>
                </a:solidFill>
                <a:latin typeface="Cambria" pitchFamily="18" charset="0"/>
              </a:rPr>
              <a:t>strenghts</a:t>
            </a:r>
            <a:r>
              <a:rPr lang="en-US" sz="3200" dirty="0">
                <a:solidFill>
                  <a:srgbClr val="002060"/>
                </a:solidFill>
                <a:latin typeface="Cambria" pitchFamily="18" charset="0"/>
              </a:rPr>
              <a:t> </a:t>
            </a:r>
            <a:endParaRPr lang="ru-RU" sz="3200" dirty="0">
              <a:solidFill>
                <a:srgbClr val="002060"/>
              </a:solidFill>
              <a:latin typeface="Cambria" pitchFamily="18" charset="0"/>
            </a:endParaRPr>
          </a:p>
        </p:txBody>
      </p:sp>
      <p:sp>
        <p:nvSpPr>
          <p:cNvPr id="12" name="TextBox 11"/>
          <p:cNvSpPr txBox="1"/>
          <p:nvPr/>
        </p:nvSpPr>
        <p:spPr>
          <a:xfrm>
            <a:off x="1205497" y="5877272"/>
            <a:ext cx="3294495" cy="646331"/>
          </a:xfrm>
          <a:prstGeom prst="rect">
            <a:avLst/>
          </a:prstGeom>
          <a:noFill/>
        </p:spPr>
        <p:txBody>
          <a:bodyPr wrap="square" rtlCol="0">
            <a:spAutoFit/>
          </a:bodyPr>
          <a:lstStyle/>
          <a:p>
            <a:pPr algn="ctr"/>
            <a:r>
              <a:rPr lang="tr-TR" dirty="0" smtClean="0">
                <a:solidFill>
                  <a:srgbClr val="002060"/>
                </a:solidFill>
                <a:latin typeface="Cambria" pitchFamily="18" charset="0"/>
              </a:rPr>
              <a:t>Socio-economic </a:t>
            </a:r>
            <a:r>
              <a:rPr lang="en-US" dirty="0">
                <a:solidFill>
                  <a:srgbClr val="002060"/>
                </a:solidFill>
                <a:latin typeface="Cambria" pitchFamily="18" charset="0"/>
              </a:rPr>
              <a:t>D</a:t>
            </a:r>
            <a:r>
              <a:rPr lang="tr-TR" dirty="0" smtClean="0">
                <a:solidFill>
                  <a:srgbClr val="002060"/>
                </a:solidFill>
                <a:latin typeface="Cambria" pitchFamily="18" charset="0"/>
              </a:rPr>
              <a:t>evelopment</a:t>
            </a:r>
            <a:r>
              <a:rPr lang="en-US" dirty="0" smtClean="0">
                <a:solidFill>
                  <a:srgbClr val="002060"/>
                </a:solidFill>
                <a:latin typeface="Cambria" pitchFamily="18" charset="0"/>
              </a:rPr>
              <a:t> Imperative</a:t>
            </a:r>
            <a:endParaRPr lang="ru-RU" dirty="0">
              <a:solidFill>
                <a:srgbClr val="002060"/>
              </a:solidFill>
              <a:latin typeface="Cambria" pitchFamily="18" charset="0"/>
            </a:endParaRPr>
          </a:p>
        </p:txBody>
      </p:sp>
      <p:sp>
        <p:nvSpPr>
          <p:cNvPr id="13" name="TextBox 12"/>
          <p:cNvSpPr txBox="1"/>
          <p:nvPr/>
        </p:nvSpPr>
        <p:spPr>
          <a:xfrm>
            <a:off x="5300785" y="5877272"/>
            <a:ext cx="1719487" cy="646331"/>
          </a:xfrm>
          <a:prstGeom prst="rect">
            <a:avLst/>
          </a:prstGeom>
          <a:noFill/>
        </p:spPr>
        <p:txBody>
          <a:bodyPr wrap="square" rtlCol="0">
            <a:spAutoFit/>
          </a:bodyPr>
          <a:lstStyle/>
          <a:p>
            <a:pPr algn="ctr"/>
            <a:r>
              <a:rPr lang="tr-TR" dirty="0" smtClean="0">
                <a:solidFill>
                  <a:srgbClr val="002060"/>
                </a:solidFill>
                <a:latin typeface="Cambria" pitchFamily="18" charset="0"/>
              </a:rPr>
              <a:t>Business</a:t>
            </a:r>
            <a:r>
              <a:rPr lang="en-US" dirty="0" smtClean="0">
                <a:solidFill>
                  <a:srgbClr val="002060"/>
                </a:solidFill>
                <a:latin typeface="Cambria" pitchFamily="18" charset="0"/>
              </a:rPr>
              <a:t>/Profit Imperative</a:t>
            </a:r>
            <a:endParaRPr lang="ru-RU" dirty="0">
              <a:solidFill>
                <a:srgbClr val="002060"/>
              </a:solidFill>
              <a:latin typeface="Cambria" pitchFamily="18" charset="0"/>
            </a:endParaRPr>
          </a:p>
        </p:txBody>
      </p:sp>
      <p:grpSp>
        <p:nvGrpSpPr>
          <p:cNvPr id="24" name="Group 23"/>
          <p:cNvGrpSpPr/>
          <p:nvPr/>
        </p:nvGrpSpPr>
        <p:grpSpPr>
          <a:xfrm>
            <a:off x="3851920" y="1269240"/>
            <a:ext cx="4320480" cy="4320000"/>
            <a:chOff x="2172666" y="3141368"/>
            <a:chExt cx="4320480" cy="4320000"/>
          </a:xfrm>
        </p:grpSpPr>
        <p:sp>
          <p:nvSpPr>
            <p:cNvPr id="10" name="Oval 9"/>
            <p:cNvSpPr>
              <a:spLocks noChangeAspect="1"/>
            </p:cNvSpPr>
            <p:nvPr/>
          </p:nvSpPr>
          <p:spPr>
            <a:xfrm>
              <a:off x="2172666" y="3141368"/>
              <a:ext cx="4320480" cy="4320000"/>
            </a:xfrm>
            <a:prstGeom prst="ellipse">
              <a:avLst/>
            </a:prstGeom>
            <a:solidFill>
              <a:srgbClr val="FFC000">
                <a:alpha val="50196"/>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4029046" y="4134498"/>
              <a:ext cx="1743008" cy="307777"/>
            </a:xfrm>
            <a:prstGeom prst="rect">
              <a:avLst/>
            </a:prstGeom>
            <a:noFill/>
          </p:spPr>
          <p:txBody>
            <a:bodyPr wrap="square" rtlCol="0">
              <a:spAutoFit/>
            </a:bodyPr>
            <a:lstStyle/>
            <a:p>
              <a:r>
                <a:rPr lang="tr-TR" sz="1400" dirty="0">
                  <a:solidFill>
                    <a:schemeClr val="accent1">
                      <a:lumMod val="50000"/>
                    </a:schemeClr>
                  </a:solidFill>
                  <a:latin typeface="Arial"/>
                  <a:cs typeface="Arial"/>
                </a:rPr>
                <a:t>■ </a:t>
              </a:r>
              <a:r>
                <a:rPr lang="tr-TR" sz="1400" dirty="0" smtClean="0">
                  <a:latin typeface="Cambria" pitchFamily="18" charset="0"/>
                </a:rPr>
                <a:t>Market discipline</a:t>
              </a:r>
              <a:endParaRPr lang="ru-RU" sz="1400" dirty="0">
                <a:latin typeface="Cambria" pitchFamily="18" charset="0"/>
              </a:endParaRPr>
            </a:p>
          </p:txBody>
        </p:sp>
        <p:sp>
          <p:nvSpPr>
            <p:cNvPr id="17" name="TextBox 16"/>
            <p:cNvSpPr txBox="1"/>
            <p:nvPr/>
          </p:nvSpPr>
          <p:spPr>
            <a:xfrm>
              <a:off x="3451911" y="4607531"/>
              <a:ext cx="2392657" cy="523220"/>
            </a:xfrm>
            <a:prstGeom prst="rect">
              <a:avLst/>
            </a:prstGeom>
            <a:noFill/>
          </p:spPr>
          <p:txBody>
            <a:bodyPr wrap="square" rtlCol="0">
              <a:spAutoFit/>
            </a:bodyPr>
            <a:lstStyle/>
            <a:p>
              <a:r>
                <a:rPr lang="tr-TR" sz="1400" dirty="0" smtClean="0">
                  <a:solidFill>
                    <a:schemeClr val="accent1">
                      <a:lumMod val="50000"/>
                    </a:schemeClr>
                  </a:solidFill>
                  <a:latin typeface="Arial"/>
                  <a:cs typeface="Arial"/>
                </a:rPr>
                <a:t>■ </a:t>
              </a:r>
              <a:r>
                <a:rPr lang="en-US" sz="1400" dirty="0" smtClean="0">
                  <a:latin typeface="Cambria" pitchFamily="18" charset="0"/>
                </a:rPr>
                <a:t>E</a:t>
              </a:r>
              <a:r>
                <a:rPr lang="tr-TR" sz="1400" dirty="0" smtClean="0">
                  <a:latin typeface="Cambria" pitchFamily="18" charset="0"/>
                </a:rPr>
                <a:t>quitable</a:t>
              </a:r>
              <a:r>
                <a:rPr lang="en-US" sz="1400" dirty="0" smtClean="0">
                  <a:latin typeface="Cambria" pitchFamily="18" charset="0"/>
                </a:rPr>
                <a:t> &amp; </a:t>
              </a:r>
              <a:r>
                <a:rPr lang="tr-TR" sz="1400" dirty="0" smtClean="0">
                  <a:latin typeface="Cambria" pitchFamily="18" charset="0"/>
                </a:rPr>
                <a:t>efficient </a:t>
              </a:r>
              <a:endParaRPr lang="en-US" sz="1400" dirty="0" smtClean="0">
                <a:latin typeface="Cambria" pitchFamily="18" charset="0"/>
              </a:endParaRPr>
            </a:p>
            <a:p>
              <a:r>
                <a:rPr lang="en-US" sz="1400" dirty="0">
                  <a:latin typeface="Cambria" pitchFamily="18" charset="0"/>
                </a:rPr>
                <a:t> </a:t>
              </a:r>
              <a:r>
                <a:rPr lang="en-US" sz="1400" dirty="0" smtClean="0">
                  <a:latin typeface="Cambria" pitchFamily="18" charset="0"/>
                </a:rPr>
                <a:t>   </a:t>
              </a:r>
              <a:r>
                <a:rPr lang="tr-TR" sz="1400" dirty="0" smtClean="0">
                  <a:latin typeface="Cambria" pitchFamily="18" charset="0"/>
                </a:rPr>
                <a:t>distribution of credit</a:t>
              </a:r>
              <a:endParaRPr lang="ru-RU" sz="1400" dirty="0">
                <a:latin typeface="Cambria" pitchFamily="18" charset="0"/>
              </a:endParaRPr>
            </a:p>
          </p:txBody>
        </p:sp>
        <p:sp>
          <p:nvSpPr>
            <p:cNvPr id="18" name="TextBox 17"/>
            <p:cNvSpPr txBox="1"/>
            <p:nvPr/>
          </p:nvSpPr>
          <p:spPr>
            <a:xfrm>
              <a:off x="3630828" y="3646591"/>
              <a:ext cx="1674186" cy="307777"/>
            </a:xfrm>
            <a:prstGeom prst="rect">
              <a:avLst/>
            </a:prstGeom>
            <a:noFill/>
          </p:spPr>
          <p:txBody>
            <a:bodyPr wrap="square" rtlCol="0">
              <a:spAutoFit/>
            </a:bodyPr>
            <a:lstStyle/>
            <a:p>
              <a:r>
                <a:rPr lang="tr-TR" sz="1400" dirty="0">
                  <a:solidFill>
                    <a:schemeClr val="accent1">
                      <a:lumMod val="50000"/>
                    </a:schemeClr>
                  </a:solidFill>
                  <a:latin typeface="Arial"/>
                  <a:cs typeface="Arial"/>
                </a:rPr>
                <a:t>■</a:t>
              </a:r>
              <a:r>
                <a:rPr lang="tr-TR" sz="1400" dirty="0">
                  <a:solidFill>
                    <a:schemeClr val="bg2">
                      <a:lumMod val="50000"/>
                    </a:schemeClr>
                  </a:solidFill>
                  <a:latin typeface="Arial"/>
                  <a:cs typeface="Arial"/>
                </a:rPr>
                <a:t> </a:t>
              </a:r>
              <a:r>
                <a:rPr lang="tr-TR" sz="1400" dirty="0" smtClean="0">
                  <a:latin typeface="Cambria" pitchFamily="18" charset="0"/>
                </a:rPr>
                <a:t>Efficiency gains</a:t>
              </a:r>
              <a:endParaRPr lang="ru-RU" sz="1400" dirty="0">
                <a:latin typeface="Cambria" pitchFamily="18" charset="0"/>
              </a:endParaRPr>
            </a:p>
          </p:txBody>
        </p:sp>
        <p:sp>
          <p:nvSpPr>
            <p:cNvPr id="19" name="TextBox 18"/>
            <p:cNvSpPr txBox="1"/>
            <p:nvPr/>
          </p:nvSpPr>
          <p:spPr>
            <a:xfrm>
              <a:off x="3900859" y="5320307"/>
              <a:ext cx="2556283" cy="523220"/>
            </a:xfrm>
            <a:prstGeom prst="rect">
              <a:avLst/>
            </a:prstGeom>
            <a:noFill/>
          </p:spPr>
          <p:txBody>
            <a:bodyPr wrap="square" rtlCol="0">
              <a:spAutoFit/>
            </a:bodyPr>
            <a:lstStyle/>
            <a:p>
              <a:r>
                <a:rPr lang="tr-TR" sz="1400" dirty="0">
                  <a:solidFill>
                    <a:schemeClr val="accent1">
                      <a:lumMod val="50000"/>
                    </a:schemeClr>
                  </a:solidFill>
                  <a:latin typeface="Arial"/>
                  <a:cs typeface="Arial"/>
                </a:rPr>
                <a:t>■ </a:t>
              </a:r>
              <a:r>
                <a:rPr lang="en-US" sz="1400" dirty="0">
                  <a:latin typeface="Cambria" pitchFamily="18" charset="0"/>
                </a:rPr>
                <a:t>Transparency and </a:t>
              </a:r>
              <a:r>
                <a:rPr lang="en-US" sz="1400" dirty="0" smtClean="0">
                  <a:latin typeface="Cambria" pitchFamily="18" charset="0"/>
                </a:rPr>
                <a:t>fairness </a:t>
              </a:r>
            </a:p>
            <a:p>
              <a:r>
                <a:rPr lang="en-US" sz="1400" dirty="0">
                  <a:latin typeface="Cambria" pitchFamily="18" charset="0"/>
                </a:rPr>
                <a:t> </a:t>
              </a:r>
              <a:r>
                <a:rPr lang="en-US" sz="1400" dirty="0" smtClean="0">
                  <a:latin typeface="Cambria" pitchFamily="18" charset="0"/>
                </a:rPr>
                <a:t>   in business</a:t>
              </a:r>
              <a:endParaRPr lang="ru-RU" sz="1400" dirty="0">
                <a:latin typeface="Cambria" pitchFamily="18" charset="0"/>
              </a:endParaRPr>
            </a:p>
          </p:txBody>
        </p:sp>
        <p:sp>
          <p:nvSpPr>
            <p:cNvPr id="20" name="TextBox 19"/>
            <p:cNvSpPr txBox="1"/>
            <p:nvPr/>
          </p:nvSpPr>
          <p:spPr>
            <a:xfrm>
              <a:off x="3524426" y="5982299"/>
              <a:ext cx="2247628" cy="307777"/>
            </a:xfrm>
            <a:prstGeom prst="rect">
              <a:avLst/>
            </a:prstGeom>
            <a:noFill/>
          </p:spPr>
          <p:txBody>
            <a:bodyPr wrap="square" rtlCol="0">
              <a:spAutoFit/>
            </a:bodyPr>
            <a:lstStyle/>
            <a:p>
              <a:r>
                <a:rPr lang="tr-TR" sz="1400" dirty="0">
                  <a:solidFill>
                    <a:schemeClr val="accent1">
                      <a:lumMod val="50000"/>
                    </a:schemeClr>
                  </a:solidFill>
                  <a:latin typeface="Arial"/>
                  <a:cs typeface="Arial"/>
                </a:rPr>
                <a:t>■ </a:t>
              </a:r>
              <a:r>
                <a:rPr lang="en-US" sz="1400" dirty="0" smtClean="0">
                  <a:latin typeface="Cambria" pitchFamily="18" charset="0"/>
                </a:rPr>
                <a:t>S</a:t>
              </a:r>
              <a:r>
                <a:rPr lang="tr-TR" sz="1400" dirty="0" smtClean="0">
                  <a:latin typeface="Cambria" pitchFamily="18" charset="0"/>
                </a:rPr>
                <a:t>haring</a:t>
              </a:r>
              <a:r>
                <a:rPr lang="en-US" sz="1400" dirty="0" smtClean="0">
                  <a:latin typeface="Cambria" pitchFamily="18" charset="0"/>
                </a:rPr>
                <a:t> of risk &amp; reward</a:t>
              </a:r>
              <a:endParaRPr lang="ru-RU" sz="1400" dirty="0">
                <a:latin typeface="Cambria" pitchFamily="18" charset="0"/>
              </a:endParaRPr>
            </a:p>
          </p:txBody>
        </p:sp>
      </p:grpSp>
      <p:grpSp>
        <p:nvGrpSpPr>
          <p:cNvPr id="3" name="Group 2"/>
          <p:cNvGrpSpPr/>
          <p:nvPr/>
        </p:nvGrpSpPr>
        <p:grpSpPr>
          <a:xfrm>
            <a:off x="827584" y="1268760"/>
            <a:ext cx="4320000" cy="4320000"/>
            <a:chOff x="611560" y="1268760"/>
            <a:chExt cx="4320000" cy="4320000"/>
          </a:xfrm>
        </p:grpSpPr>
        <p:grpSp>
          <p:nvGrpSpPr>
            <p:cNvPr id="23" name="Group 22"/>
            <p:cNvGrpSpPr/>
            <p:nvPr/>
          </p:nvGrpSpPr>
          <p:grpSpPr>
            <a:xfrm>
              <a:off x="611560" y="1268760"/>
              <a:ext cx="4320000" cy="4320000"/>
              <a:chOff x="4392440" y="909120"/>
              <a:chExt cx="4320000" cy="4320000"/>
            </a:xfrm>
          </p:grpSpPr>
          <p:sp>
            <p:nvSpPr>
              <p:cNvPr id="9" name="Oval 8"/>
              <p:cNvSpPr>
                <a:spLocks noChangeAspect="1"/>
              </p:cNvSpPr>
              <p:nvPr/>
            </p:nvSpPr>
            <p:spPr>
              <a:xfrm>
                <a:off x="4392440" y="909120"/>
                <a:ext cx="4320000" cy="4320000"/>
              </a:xfrm>
              <a:prstGeom prst="ellipse">
                <a:avLst/>
              </a:prstGeom>
              <a:solidFill>
                <a:srgbClr val="0070C0">
                  <a:alpha val="50196"/>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5472560" y="2076616"/>
                <a:ext cx="2430400" cy="307777"/>
              </a:xfrm>
              <a:prstGeom prst="rect">
                <a:avLst/>
              </a:prstGeom>
              <a:noFill/>
            </p:spPr>
            <p:txBody>
              <a:bodyPr wrap="square" rtlCol="0">
                <a:spAutoFit/>
              </a:bodyPr>
              <a:lstStyle/>
              <a:p>
                <a:r>
                  <a:rPr lang="tr-TR" sz="1400" dirty="0" smtClean="0">
                    <a:solidFill>
                      <a:schemeClr val="accent1">
                        <a:lumMod val="50000"/>
                      </a:schemeClr>
                    </a:solidFill>
                    <a:latin typeface="Cambria" pitchFamily="18" charset="0"/>
                    <a:cs typeface="Arial"/>
                  </a:rPr>
                  <a:t>■ </a:t>
                </a:r>
                <a:r>
                  <a:rPr lang="tr-TR" sz="1400" dirty="0" smtClean="0">
                    <a:latin typeface="Cambria" pitchFamily="18" charset="0"/>
                  </a:rPr>
                  <a:t>Moral constraints (values)</a:t>
                </a:r>
                <a:endParaRPr lang="ru-RU" sz="1400" dirty="0">
                  <a:latin typeface="Cambria" pitchFamily="18" charset="0"/>
                </a:endParaRPr>
              </a:p>
            </p:txBody>
          </p:sp>
          <p:sp>
            <p:nvSpPr>
              <p:cNvPr id="21" name="TextBox 20"/>
              <p:cNvSpPr txBox="1"/>
              <p:nvPr/>
            </p:nvSpPr>
            <p:spPr>
              <a:xfrm>
                <a:off x="5049928" y="1618927"/>
                <a:ext cx="3050463" cy="307777"/>
              </a:xfrm>
              <a:prstGeom prst="rect">
                <a:avLst/>
              </a:prstGeom>
              <a:noFill/>
            </p:spPr>
            <p:txBody>
              <a:bodyPr wrap="square" rtlCol="0">
                <a:spAutoFit/>
              </a:bodyPr>
              <a:lstStyle/>
              <a:p>
                <a:r>
                  <a:rPr lang="tr-TR" sz="1400" dirty="0">
                    <a:solidFill>
                      <a:schemeClr val="accent1">
                        <a:lumMod val="50000"/>
                      </a:schemeClr>
                    </a:solidFill>
                    <a:latin typeface="Cambria" pitchFamily="18" charset="0"/>
                    <a:cs typeface="Arial"/>
                  </a:rPr>
                  <a:t>■</a:t>
                </a:r>
                <a:r>
                  <a:rPr lang="tr-TR" sz="1400" dirty="0">
                    <a:solidFill>
                      <a:schemeClr val="bg2">
                        <a:lumMod val="50000"/>
                      </a:schemeClr>
                    </a:solidFill>
                    <a:latin typeface="Cambria" pitchFamily="18" charset="0"/>
                    <a:cs typeface="Arial"/>
                  </a:rPr>
                  <a:t> </a:t>
                </a:r>
                <a:r>
                  <a:rPr lang="tr-TR" sz="1400" dirty="0" smtClean="0">
                    <a:latin typeface="Cambria" pitchFamily="18" charset="0"/>
                  </a:rPr>
                  <a:t>Linkage with real economic activity</a:t>
                </a:r>
                <a:endParaRPr lang="ru-RU" sz="1400" dirty="0">
                  <a:latin typeface="Cambria" pitchFamily="18" charset="0"/>
                </a:endParaRPr>
              </a:p>
            </p:txBody>
          </p:sp>
          <p:sp>
            <p:nvSpPr>
              <p:cNvPr id="22" name="TextBox 21"/>
              <p:cNvSpPr txBox="1"/>
              <p:nvPr/>
            </p:nvSpPr>
            <p:spPr>
              <a:xfrm>
                <a:off x="4788024" y="2648744"/>
                <a:ext cx="2186366" cy="307777"/>
              </a:xfrm>
              <a:prstGeom prst="rect">
                <a:avLst/>
              </a:prstGeom>
              <a:noFill/>
            </p:spPr>
            <p:txBody>
              <a:bodyPr wrap="square" rtlCol="0">
                <a:spAutoFit/>
              </a:bodyPr>
              <a:lstStyle/>
              <a:p>
                <a:r>
                  <a:rPr lang="tr-TR" sz="1400" dirty="0">
                    <a:solidFill>
                      <a:schemeClr val="accent1">
                        <a:lumMod val="50000"/>
                      </a:schemeClr>
                    </a:solidFill>
                    <a:latin typeface="Arial"/>
                    <a:cs typeface="Arial"/>
                  </a:rPr>
                  <a:t>■ </a:t>
                </a:r>
                <a:r>
                  <a:rPr lang="tr-TR" sz="1400" dirty="0" smtClean="0">
                    <a:latin typeface="Cambria" pitchFamily="18" charset="0"/>
                  </a:rPr>
                  <a:t>Socio-economic justice</a:t>
                </a:r>
                <a:endParaRPr lang="ru-RU" sz="1400" dirty="0">
                  <a:latin typeface="Cambria" pitchFamily="18" charset="0"/>
                </a:endParaRPr>
              </a:p>
            </p:txBody>
          </p:sp>
        </p:grpSp>
        <p:sp>
          <p:nvSpPr>
            <p:cNvPr id="25" name="TextBox 24"/>
            <p:cNvSpPr txBox="1"/>
            <p:nvPr/>
          </p:nvSpPr>
          <p:spPr>
            <a:xfrm>
              <a:off x="1178260" y="3642701"/>
              <a:ext cx="3015631" cy="307777"/>
            </a:xfrm>
            <a:prstGeom prst="rect">
              <a:avLst/>
            </a:prstGeom>
            <a:noFill/>
          </p:spPr>
          <p:txBody>
            <a:bodyPr wrap="square" rtlCol="0">
              <a:spAutoFit/>
            </a:bodyPr>
            <a:lstStyle/>
            <a:p>
              <a:r>
                <a:rPr lang="tr-TR" sz="1400" dirty="0">
                  <a:solidFill>
                    <a:schemeClr val="accent1">
                      <a:lumMod val="50000"/>
                    </a:schemeClr>
                  </a:solidFill>
                  <a:latin typeface="Arial"/>
                  <a:cs typeface="Arial"/>
                </a:rPr>
                <a:t>■ </a:t>
              </a:r>
              <a:r>
                <a:rPr lang="tr-TR" sz="1400" dirty="0" smtClean="0">
                  <a:latin typeface="Cambria" pitchFamily="18" charset="0"/>
                </a:rPr>
                <a:t>Strong prudential advantages</a:t>
              </a:r>
              <a:endParaRPr lang="ru-RU" sz="1400" dirty="0">
                <a:latin typeface="Cambria" pitchFamily="18" charset="0"/>
              </a:endParaRPr>
            </a:p>
          </p:txBody>
        </p:sp>
      </p:grpSp>
      <p:sp>
        <p:nvSpPr>
          <p:cNvPr id="26" name="TextBox 25"/>
          <p:cNvSpPr txBox="1"/>
          <p:nvPr/>
        </p:nvSpPr>
        <p:spPr>
          <a:xfrm>
            <a:off x="1631896" y="4417948"/>
            <a:ext cx="2292032" cy="523220"/>
          </a:xfrm>
          <a:prstGeom prst="rect">
            <a:avLst/>
          </a:prstGeom>
          <a:noFill/>
        </p:spPr>
        <p:txBody>
          <a:bodyPr wrap="square" rtlCol="0">
            <a:spAutoFit/>
          </a:bodyPr>
          <a:lstStyle/>
          <a:p>
            <a:r>
              <a:rPr lang="tr-TR" sz="1400" dirty="0" smtClean="0">
                <a:solidFill>
                  <a:schemeClr val="accent1">
                    <a:lumMod val="50000"/>
                  </a:schemeClr>
                </a:solidFill>
                <a:latin typeface="Arial"/>
                <a:cs typeface="Arial"/>
              </a:rPr>
              <a:t>■ </a:t>
            </a:r>
            <a:r>
              <a:rPr lang="tr-TR" sz="1400" dirty="0" smtClean="0">
                <a:latin typeface="Cambria" pitchFamily="18" charset="0"/>
              </a:rPr>
              <a:t>Overall development </a:t>
            </a:r>
            <a:endParaRPr lang="en-US" sz="1400" dirty="0" smtClean="0">
              <a:latin typeface="Cambria" pitchFamily="18" charset="0"/>
            </a:endParaRPr>
          </a:p>
          <a:p>
            <a:r>
              <a:rPr lang="en-US" sz="1400" dirty="0">
                <a:latin typeface="Cambria" pitchFamily="18" charset="0"/>
              </a:rPr>
              <a:t> </a:t>
            </a:r>
            <a:r>
              <a:rPr lang="en-US" sz="1400" dirty="0" smtClean="0">
                <a:latin typeface="Cambria" pitchFamily="18" charset="0"/>
              </a:rPr>
              <a:t>   </a:t>
            </a:r>
            <a:r>
              <a:rPr lang="tr-TR" sz="1400" dirty="0" smtClean="0">
                <a:latin typeface="Cambria" pitchFamily="18" charset="0"/>
              </a:rPr>
              <a:t>and well-being</a:t>
            </a:r>
            <a:endParaRPr lang="ru-RU" sz="1400" dirty="0">
              <a:latin typeface="Cambria" pitchFamily="18" charset="0"/>
            </a:endParaRPr>
          </a:p>
        </p:txBody>
      </p:sp>
      <p:sp>
        <p:nvSpPr>
          <p:cNvPr id="28" name="TextBox 27"/>
          <p:cNvSpPr txBox="1"/>
          <p:nvPr/>
        </p:nvSpPr>
        <p:spPr>
          <a:xfrm>
            <a:off x="3635896" y="2708920"/>
            <a:ext cx="1800200" cy="430887"/>
          </a:xfrm>
          <a:prstGeom prst="rect">
            <a:avLst/>
          </a:prstGeom>
          <a:noFill/>
        </p:spPr>
        <p:txBody>
          <a:bodyPr wrap="square" rtlCol="0">
            <a:spAutoFit/>
          </a:bodyPr>
          <a:lstStyle/>
          <a:p>
            <a:pPr algn="ctr"/>
            <a:r>
              <a:rPr lang="en-US" sz="1050" dirty="0" smtClean="0">
                <a:solidFill>
                  <a:schemeClr val="bg1"/>
                </a:solidFill>
                <a:latin typeface="Arial"/>
                <a:cs typeface="Arial"/>
              </a:rPr>
              <a:t>ZONE OF SUSTAINABILITY</a:t>
            </a:r>
            <a:endParaRPr lang="ru-RU" sz="1050" dirty="0">
              <a:solidFill>
                <a:schemeClr val="bg1"/>
              </a:solidFill>
              <a:latin typeface="Cambria" pitchFamily="18" charset="0"/>
            </a:endParaRPr>
          </a:p>
        </p:txBody>
      </p:sp>
      <p:sp>
        <p:nvSpPr>
          <p:cNvPr id="29" name="TextBox 28"/>
          <p:cNvSpPr txBox="1"/>
          <p:nvPr/>
        </p:nvSpPr>
        <p:spPr>
          <a:xfrm>
            <a:off x="2161155" y="4024809"/>
            <a:ext cx="1923497" cy="307777"/>
          </a:xfrm>
          <a:prstGeom prst="rect">
            <a:avLst/>
          </a:prstGeom>
          <a:noFill/>
        </p:spPr>
        <p:txBody>
          <a:bodyPr wrap="square" rtlCol="0">
            <a:spAutoFit/>
          </a:bodyPr>
          <a:lstStyle/>
          <a:p>
            <a:r>
              <a:rPr lang="tr-TR" sz="1400" dirty="0">
                <a:solidFill>
                  <a:schemeClr val="accent1">
                    <a:lumMod val="50000"/>
                  </a:schemeClr>
                </a:solidFill>
                <a:latin typeface="Arial"/>
                <a:cs typeface="Arial"/>
              </a:rPr>
              <a:t>■ </a:t>
            </a:r>
            <a:r>
              <a:rPr lang="en-US" sz="1400" dirty="0" smtClean="0">
                <a:latin typeface="Cambria" pitchFamily="18" charset="0"/>
              </a:rPr>
              <a:t>Inclusion</a:t>
            </a:r>
            <a:endParaRPr lang="ru-RU" sz="1400" dirty="0">
              <a:latin typeface="Cambria" pitchFamily="18" charset="0"/>
            </a:endParaRPr>
          </a:p>
        </p:txBody>
      </p:sp>
      <p:sp>
        <p:nvSpPr>
          <p:cNvPr id="30" name="TextBox 29"/>
          <p:cNvSpPr txBox="1"/>
          <p:nvPr/>
        </p:nvSpPr>
        <p:spPr>
          <a:xfrm>
            <a:off x="5527997" y="4725724"/>
            <a:ext cx="2247628" cy="307777"/>
          </a:xfrm>
          <a:prstGeom prst="rect">
            <a:avLst/>
          </a:prstGeom>
          <a:noFill/>
        </p:spPr>
        <p:txBody>
          <a:bodyPr wrap="square" rtlCol="0">
            <a:spAutoFit/>
          </a:bodyPr>
          <a:lstStyle/>
          <a:p>
            <a:r>
              <a:rPr lang="tr-TR" sz="1400" dirty="0">
                <a:solidFill>
                  <a:schemeClr val="accent1">
                    <a:lumMod val="50000"/>
                  </a:schemeClr>
                </a:solidFill>
                <a:latin typeface="Arial"/>
                <a:cs typeface="Arial"/>
              </a:rPr>
              <a:t>■ </a:t>
            </a:r>
            <a:r>
              <a:rPr lang="en-US" sz="1400" dirty="0" smtClean="0">
                <a:latin typeface="Cambria" pitchFamily="18" charset="0"/>
              </a:rPr>
              <a:t>Stability</a:t>
            </a:r>
            <a:endParaRPr lang="ru-RU" sz="1400" dirty="0">
              <a:latin typeface="Cambria" pitchFamily="18" charset="0"/>
            </a:endParaRPr>
          </a:p>
        </p:txBody>
      </p:sp>
      <p:sp>
        <p:nvSpPr>
          <p:cNvPr id="31" name="TextBox 30"/>
          <p:cNvSpPr txBox="1"/>
          <p:nvPr/>
        </p:nvSpPr>
        <p:spPr>
          <a:xfrm>
            <a:off x="3101" y="6741384"/>
            <a:ext cx="9144000" cy="144000"/>
          </a:xfrm>
          <a:prstGeom prst="rect">
            <a:avLst/>
          </a:prstGeom>
          <a:solidFill>
            <a:srgbClr val="FF9900"/>
          </a:solidFill>
        </p:spPr>
        <p:txBody>
          <a:bodyPr wrap="square" lIns="0" tIns="0" rIns="0" bIns="0" rtlCol="0" anchor="ctr" anchorCtr="0">
            <a:spAutoFit/>
          </a:bodyPr>
          <a:lstStyle/>
          <a:p>
            <a:pPr algn="ctr"/>
            <a:r>
              <a:rPr lang="en-US" sz="900" b="1" cap="small" spc="200" dirty="0" smtClean="0">
                <a:solidFill>
                  <a:schemeClr val="bg1"/>
                </a:solidFill>
                <a:latin typeface="+mj-lt"/>
              </a:rPr>
              <a:t>Statistical, Economic and Social Research and Training Centre for Islamic Countries</a:t>
            </a:r>
            <a:endParaRPr lang="en-GB" sz="900" b="1" cap="small" spc="200" dirty="0">
              <a:solidFill>
                <a:schemeClr val="bg1"/>
              </a:solidFill>
              <a:latin typeface="+mj-lt"/>
            </a:endParaRPr>
          </a:p>
        </p:txBody>
      </p:sp>
      <p:sp>
        <p:nvSpPr>
          <p:cNvPr id="32" name="TextBox 31"/>
          <p:cNvSpPr txBox="1"/>
          <p:nvPr/>
        </p:nvSpPr>
        <p:spPr>
          <a:xfrm>
            <a:off x="3635896" y="3242593"/>
            <a:ext cx="1800200" cy="523220"/>
          </a:xfrm>
          <a:prstGeom prst="rect">
            <a:avLst/>
          </a:prstGeom>
          <a:noFill/>
        </p:spPr>
        <p:txBody>
          <a:bodyPr wrap="square" rtlCol="0">
            <a:spAutoFit/>
          </a:bodyPr>
          <a:lstStyle/>
          <a:p>
            <a:pPr algn="ctr"/>
            <a:r>
              <a:rPr lang="en-US" sz="1400" b="1" dirty="0" smtClean="0">
                <a:solidFill>
                  <a:srgbClr val="C00000"/>
                </a:solidFill>
                <a:latin typeface="Arial"/>
                <a:cs typeface="Arial"/>
              </a:rPr>
              <a:t>ISLAMIC </a:t>
            </a:r>
          </a:p>
          <a:p>
            <a:pPr algn="ctr"/>
            <a:r>
              <a:rPr lang="en-US" sz="1400" b="1" dirty="0" smtClean="0">
                <a:solidFill>
                  <a:srgbClr val="C00000"/>
                </a:solidFill>
                <a:latin typeface="Arial"/>
                <a:cs typeface="Arial"/>
              </a:rPr>
              <a:t>FINANCE</a:t>
            </a:r>
            <a:endParaRPr lang="ru-RU" sz="1400" b="1" dirty="0">
              <a:solidFill>
                <a:srgbClr val="C00000"/>
              </a:solidFill>
              <a:latin typeface="Cambria" pitchFamily="18" charset="0"/>
            </a:endParaRPr>
          </a:p>
        </p:txBody>
      </p:sp>
      <p:cxnSp>
        <p:nvCxnSpPr>
          <p:cNvPr id="5" name="Straight Arrow Connector 4"/>
          <p:cNvCxnSpPr>
            <a:stCxn id="25" idx="1"/>
            <a:endCxn id="33" idx="0"/>
          </p:cNvCxnSpPr>
          <p:nvPr/>
        </p:nvCxnSpPr>
        <p:spPr>
          <a:xfrm flipH="1">
            <a:off x="748303" y="3796590"/>
            <a:ext cx="645981" cy="13420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534" y="5138608"/>
            <a:ext cx="1473538" cy="738664"/>
          </a:xfrm>
          <a:prstGeom prst="rect">
            <a:avLst/>
          </a:prstGeom>
          <a:solidFill>
            <a:schemeClr val="bg1">
              <a:lumMod val="85000"/>
            </a:schemeClr>
          </a:solidFill>
          <a:ln>
            <a:solidFill>
              <a:schemeClr val="tx1"/>
            </a:solidFill>
          </a:ln>
        </p:spPr>
        <p:txBody>
          <a:bodyPr wrap="square" lIns="36000" tIns="36000" rIns="36000" bIns="36000" rtlCol="0">
            <a:spAutoFit/>
          </a:bodyPr>
          <a:lstStyle/>
          <a:p>
            <a:r>
              <a:rPr lang="en-US" sz="1050" dirty="0" smtClean="0">
                <a:latin typeface="Cambria" pitchFamily="18" charset="0"/>
              </a:rPr>
              <a:t>Avoidance of:</a:t>
            </a:r>
          </a:p>
          <a:p>
            <a:pPr marL="171450" indent="-171450">
              <a:buFontTx/>
              <a:buChar char="-"/>
            </a:pPr>
            <a:r>
              <a:rPr lang="en-US" sz="1050" i="1" dirty="0" err="1" smtClean="0">
                <a:latin typeface="Cambria" pitchFamily="18" charset="0"/>
              </a:rPr>
              <a:t>Riba</a:t>
            </a:r>
            <a:r>
              <a:rPr lang="en-US" sz="1050" dirty="0" smtClean="0">
                <a:latin typeface="Cambria" pitchFamily="18" charset="0"/>
              </a:rPr>
              <a:t> (Interest)</a:t>
            </a:r>
          </a:p>
          <a:p>
            <a:pPr marL="171450" indent="-171450">
              <a:buFontTx/>
              <a:buChar char="-"/>
            </a:pPr>
            <a:r>
              <a:rPr lang="en-US" sz="1050" i="1" dirty="0" err="1" smtClean="0">
                <a:latin typeface="Cambria" pitchFamily="18" charset="0"/>
              </a:rPr>
              <a:t>Gharar</a:t>
            </a:r>
            <a:r>
              <a:rPr lang="en-US" sz="1050" dirty="0" smtClean="0">
                <a:latin typeface="Cambria" pitchFamily="18" charset="0"/>
              </a:rPr>
              <a:t> (Uncertainty)</a:t>
            </a:r>
          </a:p>
          <a:p>
            <a:pPr marL="171450" indent="-171450">
              <a:buFontTx/>
              <a:buChar char="-"/>
            </a:pPr>
            <a:r>
              <a:rPr lang="en-US" sz="1050" i="1" dirty="0" err="1" smtClean="0">
                <a:latin typeface="Cambria" pitchFamily="18" charset="0"/>
              </a:rPr>
              <a:t>Maysir</a:t>
            </a:r>
            <a:r>
              <a:rPr lang="en-US" sz="1050" dirty="0" smtClean="0">
                <a:latin typeface="Cambria" pitchFamily="18" charset="0"/>
              </a:rPr>
              <a:t> (Gambling)</a:t>
            </a:r>
            <a:endParaRPr lang="ru-RU" sz="1050" dirty="0">
              <a:latin typeface="Cambria" pitchFamily="18" charset="0"/>
            </a:endParaRPr>
          </a:p>
        </p:txBody>
      </p:sp>
      <p:sp>
        <p:nvSpPr>
          <p:cNvPr id="39" name="Title 1"/>
          <p:cNvSpPr txBox="1">
            <a:spLocks/>
          </p:cNvSpPr>
          <p:nvPr/>
        </p:nvSpPr>
        <p:spPr>
          <a:xfrm>
            <a:off x="395536" y="634678"/>
            <a:ext cx="8748464" cy="70609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i="1" dirty="0" smtClean="0">
                <a:solidFill>
                  <a:srgbClr val="FF9900"/>
                </a:solidFill>
                <a:latin typeface="Cambria" pitchFamily="18" charset="0"/>
              </a:rPr>
              <a:t>Why would it avoid crises?</a:t>
            </a:r>
            <a:endParaRPr lang="en-US" sz="2400" i="1" dirty="0">
              <a:solidFill>
                <a:srgbClr val="FF9900"/>
              </a:solidFill>
              <a:latin typeface="Cambria" pitchFamily="18" charset="0"/>
            </a:endParaRPr>
          </a:p>
        </p:txBody>
      </p:sp>
    </p:spTree>
    <p:extLst>
      <p:ext uri="{BB962C8B-B14F-4D97-AF65-F5344CB8AC3E}">
        <p14:creationId xmlns:p14="http://schemas.microsoft.com/office/powerpoint/2010/main" val="731521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13539</TotalTime>
  <Words>2399</Words>
  <Application>Microsoft Office PowerPoint</Application>
  <PresentationFormat>On-screen Show (4:3)</PresentationFormat>
  <Paragraphs>233</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Franklin Gothic Medium Cond</vt:lpstr>
      <vt:lpstr>Times New Roman</vt:lpstr>
      <vt:lpstr>Cambria</vt:lpstr>
      <vt:lpstr>Wingdings</vt:lpstr>
      <vt:lpstr>Custom Design</vt:lpstr>
      <vt:lpstr>Islamic Finance Recent Trends</vt:lpstr>
      <vt:lpstr>Islamic Finance System</vt:lpstr>
      <vt:lpstr>Islamic Financial System</vt:lpstr>
      <vt:lpstr>Islamic Finance Industry</vt:lpstr>
      <vt:lpstr>Islamic Finance is Coming of Age</vt:lpstr>
      <vt:lpstr>Regional distribution of Islamic finance assets</vt:lpstr>
      <vt:lpstr>Regional dynamics</vt:lpstr>
      <vt:lpstr>Islamic finance presence by country</vt:lpstr>
      <vt:lpstr>Islamic finance has inherent strenghts </vt:lpstr>
      <vt:lpstr>Factors driving the growth of Islamic finance</vt:lpstr>
      <vt:lpstr>Islamic finance is the preferred mode of finance</vt:lpstr>
      <vt:lpstr>PowerPoint Presentation</vt:lpstr>
      <vt:lpstr>Muslim population dynamics in the world</vt:lpstr>
      <vt:lpstr>Core Islamic finance infrastructure is inadequate</vt:lpstr>
      <vt:lpstr>Sukuk potential remains largely unutilized</vt:lpstr>
      <vt:lpstr>Towards a More Stable Financial System</vt:lpstr>
      <vt:lpstr>PowerPoint Presentation</vt:lpstr>
    </vt:vector>
  </TitlesOfParts>
  <Company>SESRIC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and Sustainable Development</dc:title>
  <dc:creator>SERHAN</dc:creator>
  <cp:lastModifiedBy>Zehra Zumrut Selcuk</cp:lastModifiedBy>
  <cp:revision>404</cp:revision>
  <dcterms:created xsi:type="dcterms:W3CDTF">2012-05-25T07:30:54Z</dcterms:created>
  <dcterms:modified xsi:type="dcterms:W3CDTF">2014-03-25T06:54:44Z</dcterms:modified>
</cp:coreProperties>
</file>