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72" r:id="rId1"/>
  </p:sldMasterIdLst>
  <p:sldIdLst>
    <p:sldId id="285" r:id="rId2"/>
    <p:sldId id="284" r:id="rId3"/>
    <p:sldId id="286" r:id="rId4"/>
    <p:sldId id="287" r:id="rId5"/>
    <p:sldId id="288" r:id="rId6"/>
    <p:sldId id="289" r:id="rId7"/>
    <p:sldId id="260" r:id="rId8"/>
    <p:sldId id="290" r:id="rId9"/>
    <p:sldId id="261" r:id="rId10"/>
    <p:sldId id="262" r:id="rId11"/>
    <p:sldId id="263" r:id="rId12"/>
    <p:sldId id="291" r:id="rId13"/>
    <p:sldId id="264" r:id="rId14"/>
    <p:sldId id="265" r:id="rId15"/>
    <p:sldId id="266" r:id="rId16"/>
    <p:sldId id="292" r:id="rId17"/>
    <p:sldId id="267" r:id="rId18"/>
    <p:sldId id="268" r:id="rId19"/>
    <p:sldId id="293" r:id="rId20"/>
    <p:sldId id="269" r:id="rId21"/>
    <p:sldId id="270" r:id="rId22"/>
    <p:sldId id="294" r:id="rId23"/>
    <p:sldId id="271" r:id="rId24"/>
    <p:sldId id="272" r:id="rId25"/>
    <p:sldId id="295" r:id="rId26"/>
    <p:sldId id="273" r:id="rId27"/>
    <p:sldId id="296" r:id="rId28"/>
    <p:sldId id="274" r:id="rId29"/>
    <p:sldId id="275" r:id="rId30"/>
    <p:sldId id="281" r:id="rId31"/>
    <p:sldId id="283" r:id="rId32"/>
    <p:sldId id="298" r:id="rId33"/>
    <p:sldId id="313" r:id="rId34"/>
    <p:sldId id="312" r:id="rId35"/>
    <p:sldId id="301" r:id="rId36"/>
    <p:sldId id="302" r:id="rId37"/>
    <p:sldId id="303" r:id="rId38"/>
    <p:sldId id="304" r:id="rId39"/>
    <p:sldId id="305" r:id="rId40"/>
    <p:sldId id="306" r:id="rId41"/>
    <p:sldId id="314" r:id="rId42"/>
    <p:sldId id="307" r:id="rId43"/>
    <p:sldId id="308" r:id="rId44"/>
    <p:sldId id="309" r:id="rId45"/>
    <p:sldId id="310" r:id="rId46"/>
    <p:sldId id="31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243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D3C1C2C-3752-4A15-8175-3E542E74502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D2A00A-27E2-40D4-92F7-B756A6FDD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1C2C-3752-4A15-8175-3E542E74502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A00A-27E2-40D4-92F7-B756A6FDD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D3C1C2C-3752-4A15-8175-3E542E74502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AD2A00A-27E2-40D4-92F7-B756A6FDD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1C2C-3752-4A15-8175-3E542E74502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D2A00A-27E2-40D4-92F7-B756A6FDDB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1C2C-3752-4A15-8175-3E542E74502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AD2A00A-27E2-40D4-92F7-B756A6FDDB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3C1C2C-3752-4A15-8175-3E542E74502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AD2A00A-27E2-40D4-92F7-B756A6FDDB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3C1C2C-3752-4A15-8175-3E542E74502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AD2A00A-27E2-40D4-92F7-B756A6FDDB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1C2C-3752-4A15-8175-3E542E74502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D2A00A-27E2-40D4-92F7-B756A6FDD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1C2C-3752-4A15-8175-3E542E74502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D2A00A-27E2-40D4-92F7-B756A6FDD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1C2C-3752-4A15-8175-3E542E74502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D2A00A-27E2-40D4-92F7-B756A6FDDB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D3C1C2C-3752-4A15-8175-3E542E74502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AD2A00A-27E2-40D4-92F7-B756A6FDDB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3C1C2C-3752-4A15-8175-3E542E745029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D2A00A-27E2-40D4-92F7-B756A6FDD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iki/%D8%A7%D9%84%D8%A8%D8%AD%D8%B1%D9%8A%D9%86" TargetMode="External"/><Relationship Id="rId7" Type="http://schemas.openxmlformats.org/officeDocument/2006/relationships/hyperlink" Target="http://ar.wikipedia.org/wiki/%D8%A7%D9%84%D8%B4%D8%B1%D9%82_%D8%A7%D9%84%D8%A3%D9%88%D8%B3%D8%B7" TargetMode="External"/><Relationship Id="rId2" Type="http://schemas.openxmlformats.org/officeDocument/2006/relationships/hyperlink" Target="http://ar.wikipedia.org/wiki/%D8%AA%D8%B1%D9%83%D9%8A%D8%A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.wikipedia.org/wiki/%D8%A3%D9%88%D8%B1%D9%88%D8%A8%D8%A7" TargetMode="External"/><Relationship Id="rId5" Type="http://schemas.openxmlformats.org/officeDocument/2006/relationships/hyperlink" Target="http://ar.wikipedia.org/wiki/%D8%A7%D9%84%D9%88%D9%84%D8%A7%D9%8A%D8%A7%D8%AA_%D8%A7%D9%84%D9%85%D8%AA%D8%AD%D8%AF%D8%A9_%D8%A7%D9%84%D8%A3%D9%85%D8%B1%D9%8A%D9%83%D9%8A%D8%A9" TargetMode="External"/><Relationship Id="rId4" Type="http://schemas.openxmlformats.org/officeDocument/2006/relationships/hyperlink" Target="http://ar.wikipedia.org/wiki/%D9%85%D8%A7%D9%84%D9%8A%D8%B2%D9%8A%D8%A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/index.php?title=%D9%83%D8%A7%D9%8A%D9%85%D8%A7%D9%86&amp;action=edit&amp;redlink=1" TargetMode="External"/><Relationship Id="rId2" Type="http://schemas.openxmlformats.org/officeDocument/2006/relationships/hyperlink" Target="http://ar.wikipedia.org/wiki/%D9%85%D8%A7%D9%84%D9%8A%D8%B2%D9%8A%D8%A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.wikipedia.org/wiki/%D8%A7%D9%84%D8%A8%D8%AD%D8%B1%D9%8A%D9%86" TargetMode="External"/><Relationship Id="rId5" Type="http://schemas.openxmlformats.org/officeDocument/2006/relationships/hyperlink" Target="http://ar.wikipedia.org/wiki/%D8%A7%D9%84%D8%B3%D8%B9%D9%88%D8%AF%D9%8A%D8%A9" TargetMode="External"/><Relationship Id="rId4" Type="http://schemas.openxmlformats.org/officeDocument/2006/relationships/hyperlink" Target="http://ar.wikipedia.org/wiki/%D8%A7%D9%84%D9%83%D9%88%D9%8A%D8%A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iki/%D8%A7%D9%84%D9%83%D9%88%D9%8A%D8%AA" TargetMode="External"/><Relationship Id="rId2" Type="http://schemas.openxmlformats.org/officeDocument/2006/relationships/hyperlink" Target="http://ar.wikipedia.org/wiki/%D8%AA%D8%B1%D9%83%D9%8A%D8%A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iki/%D8%A7%D9%84%D8%A8%D8%AD%D8%B1%D9%8A%D9%86" TargetMode="External"/><Relationship Id="rId2" Type="http://schemas.openxmlformats.org/officeDocument/2006/relationships/hyperlink" Target="http://ar.wikipedia.org/wiki/%D8%A7%D9%84%D9%83%D9%88%D9%8A%D8%A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.wikipedia.org/wiki/%D8%A7%D9%84%D8%A5%D9%85%D8%A7%D8%B1%D8%A7%D8%AA_%D8%A7%D9%84%D8%B9%D8%B1%D8%A8%D9%8A%D8%A9_%D8%A7%D9%84%D9%85%D8%AA%D8%AD%D8%AF%D8%A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laan.cc/newsimages/10_08_2009100607AM_8528196751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ar.wikipedia.org/wiki/%D8%A7%D9%84%D8%A8%D9%86%D9%83_%D8%A7%D9%84%D8%A8%D8%B1%D9%8A%D8%B7%D8%A7%D9%86%D9%8A_%D9%84%D9%84%D8%B4%D8%B1%D9%82_%D8%A7%D9%84%D8%A3%D9%88%D8%B3%D8%B7" TargetMode="External"/><Relationship Id="rId3" Type="http://schemas.openxmlformats.org/officeDocument/2006/relationships/hyperlink" Target="http://ar.wikipedia.org/wiki/1941" TargetMode="External"/><Relationship Id="rId7" Type="http://schemas.openxmlformats.org/officeDocument/2006/relationships/hyperlink" Target="http://ar.wikipedia.org/wiki/%D8%A8%D8%B1%D9%8A%D8%B7%D8%A7%D9%86%D9%8A%D8%A7" TargetMode="External"/><Relationship Id="rId2" Type="http://schemas.openxmlformats.org/officeDocument/2006/relationships/hyperlink" Target="http://ar.wikipedia.org/wiki/19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.wikipedia.org/wiki/%D8%A5%D9%8A%D8%B1%D8%A7%D9%86" TargetMode="External"/><Relationship Id="rId5" Type="http://schemas.openxmlformats.org/officeDocument/2006/relationships/hyperlink" Target="http://ar.wikipedia.org/wiki/%D8%A7%D9%84%D8%B9%D8%B1%D8%A7%D9%82" TargetMode="External"/><Relationship Id="rId10" Type="http://schemas.openxmlformats.org/officeDocument/2006/relationships/hyperlink" Target="http://ar.wikipedia.org/wiki/2010" TargetMode="External"/><Relationship Id="rId4" Type="http://schemas.openxmlformats.org/officeDocument/2006/relationships/hyperlink" Target="http://ar.wikipedia.org/w/index.php?title=%D8%A7%D9%84%D8%A8%D9%86%D9%83_%D8%A7%D9%84%D8%A5%D9%85%D8%A8%D8%B1%D8%A7%D8%B7%D9%88%D8%B1%D9%8A_%D8%A7%D9%84%D8%A5%D9%8A%D8%B1%D8%A7%D9%86%D9%8A&amp;action=edit&amp;redlink=1" TargetMode="External"/><Relationship Id="rId9" Type="http://schemas.openxmlformats.org/officeDocument/2006/relationships/hyperlink" Target="http://ar.wikipedia.org/wiki/%D8%A3%D8%A8%D8%B1%D9%8A%D9%8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iki/2008" TargetMode="External"/><Relationship Id="rId7" Type="http://schemas.openxmlformats.org/officeDocument/2006/relationships/hyperlink" Target="http://ar.wikipedia.org/wiki/2010" TargetMode="External"/><Relationship Id="rId2" Type="http://schemas.openxmlformats.org/officeDocument/2006/relationships/hyperlink" Target="http://ar.wikipedia.org/wiki/%D9%8A%D9%88%D9%84%D9%8A%D9%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.wikipedia.org/wiki/2009" TargetMode="External"/><Relationship Id="rId5" Type="http://schemas.openxmlformats.org/officeDocument/2006/relationships/hyperlink" Target="http://ar.wikipedia.org/wiki/%D8%AF%D9%8A%D8%B3%D9%85%D8%A8%D8%B1" TargetMode="External"/><Relationship Id="rId4" Type="http://schemas.openxmlformats.org/officeDocument/2006/relationships/hyperlink" Target="http://ar.wikipedia.org/wiki/%D8%A8%D9%86%D9%83_%D8%A7%D9%84%D9%83%D9%88%D9%8A%D8%AA_%D8%A7%D9%84%D9%85%D8%B1%D9%83%D8%B2%D9%8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iki/1973" TargetMode="External"/><Relationship Id="rId2" Type="http://schemas.openxmlformats.org/officeDocument/2006/relationships/hyperlink" Target="http://ar.wikipedia.org/wiki/%D9%83%D9%88%D9%8A%D8%AA%D9%8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.wikipedia.org/wiki/13_%D9%85%D8%A7%D9%8A%D9%88" TargetMode="External"/><Relationship Id="rId4" Type="http://schemas.openxmlformats.org/officeDocument/2006/relationships/hyperlink" Target="http://ar.wikipedia.org/wiki/%D8%B4%D8%B1%D9%8A%D8%B9%D8%A9_%D8%A5%D8%B3%D9%84%D8%A7%D9%85%D9%8A%D8%A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iki/%D9%85%D8%B5%D8%B1%D9%81%D9%8A%D8%A9_%D8%A5%D8%B3%D9%84%D8%A7%D9%85%D9%8A%D8%A9" TargetMode="External"/><Relationship Id="rId2" Type="http://schemas.openxmlformats.org/officeDocument/2006/relationships/hyperlink" Target="http://ar.wikipedia.org/wiki/20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.wikipedia.org/wiki/201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iki/%D8%A7%D9%84%D9%83%D9%88%D9%8A%D8%AA" TargetMode="External"/><Relationship Id="rId2" Type="http://schemas.openxmlformats.org/officeDocument/2006/relationships/hyperlink" Target="http://ar.wikipedia.org/wiki/%D9%85%D8%B5%D8%B1%D9%8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.wikipedia.org/wiki/%D8%AF%D9%8A%D9%86%D8%A7%D8%B1_%D9%83%D9%88%D9%8A%D8%AA%D9%8A" TargetMode="External"/><Relationship Id="rId4" Type="http://schemas.openxmlformats.org/officeDocument/2006/relationships/hyperlink" Target="http://ar.wikipedia.org/wiki/200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ar.wikipedia.org/wiki/%D9%85%D8%B5%D8%B1%D9%8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ljarida.com/files/news/2012592/images/original/04404.jpg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assawsana.com/portal/image/imgid37606.jpg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Personal\Desktop\&#1575;&#1587;&#1578;&#1605;&#1575;&#1585;&#1577;%20&#1602;&#1591;&#1575;&#1593;%20&#1575;&#1604;&#1589;&#1606;&#1575;&#1593;&#1610;.x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Personal\Desktop\&#1575;&#1587;&#1578;&#1605;&#1575;&#1585;&#1577;%20&#1602;&#1591;&#1575;&#1593;%20&#1575;&#1604;&#1589;&#1606;&#1575;&#1593;&#1610;.xl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Personal\Desktop\&#1575;&#1587;&#1578;&#1605;&#1575;&#1585;&#1577;%20&#1602;&#1591;&#1575;&#1593;%20&#1575;&#1604;&#1589;&#1606;&#1575;&#1593;&#1610;.xl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Personal\Desktop\&#1575;&#1587;&#1578;&#1605;&#1575;&#1585;&#1577;%20&#1602;&#1591;&#1575;&#1593;%20&#1575;&#1604;&#1589;&#1606;&#1575;&#1593;&#1610;.xl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laan.cc/newsimages/original/4_23_201233353PM_6935698961.gi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iki/1977" TargetMode="External"/><Relationship Id="rId2" Type="http://schemas.openxmlformats.org/officeDocument/2006/relationships/hyperlink" Target="http://ar.wikipedia.org/wiki/%D8%A7%D9%84%D9%83%D9%88%D9%8A%D8%A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143116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ar-KW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اجتماع مجموعة خبراء إحصاءات التمويل والبنوك الإسلامية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ar-KW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286124"/>
            <a:ext cx="7848608" cy="3143272"/>
          </a:xfrm>
        </p:spPr>
        <p:txBody>
          <a:bodyPr>
            <a:normAutofit/>
          </a:bodyPr>
          <a:lstStyle/>
          <a:p>
            <a:pPr algn="r"/>
            <a:r>
              <a:rPr lang="ar-KW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الإدارة المركزية للإحصاء </a:t>
            </a:r>
          </a:p>
          <a:p>
            <a:endParaRPr lang="ar-KW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ar-KW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سلسلة البحوث الاقتصادية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ar-KW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إعداد رئيس قسم الخدمات المالية والبنوك</a:t>
            </a:r>
          </a:p>
          <a:p>
            <a:r>
              <a:rPr lang="ar-KW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منى بن غيث </a:t>
            </a:r>
            <a:endParaRPr lang="en-US" sz="3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KW" dirty="0"/>
          </a:p>
        </p:txBody>
      </p:sp>
      <p:pic>
        <p:nvPicPr>
          <p:cNvPr id="31746" name="Picture 2" descr="http://media.q80.tt/resources/media/images/2011/4/106896_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42852"/>
            <a:ext cx="278605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ar-KW" sz="800" dirty="0" smtClean="0"/>
              <a:t>.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757890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A" sz="3200" b="1" dirty="0"/>
              <a:t>بداية انتشاره</a:t>
            </a:r>
            <a:endParaRPr lang="en-US" sz="3200" dirty="0"/>
          </a:p>
          <a:p>
            <a:pPr marL="0" indent="0" algn="r" rtl="1">
              <a:buNone/>
            </a:pPr>
            <a:r>
              <a:rPr lang="ar-SA" sz="2800" b="1" dirty="0"/>
              <a:t>شهد "بيتك" منذ الثمانينات نشاطات متعددة في التوسع الدولي،</a:t>
            </a:r>
            <a:endParaRPr lang="en-US" sz="2800" dirty="0"/>
          </a:p>
          <a:p>
            <a:pPr marL="0" indent="0" algn="r" rtl="1">
              <a:buNone/>
            </a:pPr>
            <a:r>
              <a:rPr lang="ar-SA" sz="2800" b="1" dirty="0"/>
              <a:t> فأنشأ بنوكاً مستقلة له في </a:t>
            </a:r>
            <a:r>
              <a:rPr lang="ar-SA" sz="2800" b="1" dirty="0">
                <a:hlinkClick r:id="rId2" tooltip="تركيا"/>
              </a:rPr>
              <a:t>تركيا</a:t>
            </a:r>
            <a:r>
              <a:rPr lang="en-US" sz="2800" b="1" dirty="0"/>
              <a:t> </a:t>
            </a:r>
            <a:r>
              <a:rPr lang="ar-SA" sz="2800" b="1" dirty="0">
                <a:hlinkClick r:id="rId3" tooltip="البحرين"/>
              </a:rPr>
              <a:t>والبحرين</a:t>
            </a:r>
            <a:r>
              <a:rPr lang="en-US" sz="2800" b="1" dirty="0"/>
              <a:t> </a:t>
            </a:r>
            <a:r>
              <a:rPr lang="ar-SA" sz="2800" b="1" dirty="0">
                <a:hlinkClick r:id="rId4" tooltip="ماليزيا"/>
              </a:rPr>
              <a:t>وماليزيا</a:t>
            </a:r>
            <a:r>
              <a:rPr lang="ar-SA" sz="2800" b="1" dirty="0"/>
              <a:t> بالإضافة إلى</a:t>
            </a:r>
            <a:endParaRPr lang="en-US" sz="2800" dirty="0"/>
          </a:p>
          <a:p>
            <a:pPr marL="0" indent="0" algn="r" rtl="1">
              <a:buNone/>
            </a:pPr>
            <a:r>
              <a:rPr lang="ar-SA" sz="2800" b="1" dirty="0"/>
              <a:t> مساهمته في بنوك إسلامية أخرى، كما ساهمت أنشطته</a:t>
            </a:r>
            <a:endParaRPr lang="en-US" sz="2800" dirty="0"/>
          </a:p>
          <a:p>
            <a:pPr marL="0" indent="0" algn="r" rtl="1">
              <a:buNone/>
            </a:pPr>
            <a:r>
              <a:rPr lang="ar-SA" sz="2800" b="1" dirty="0"/>
              <a:t> الاستثمارية </a:t>
            </a:r>
            <a:r>
              <a:rPr lang="ar-SA" sz="2800" b="1" dirty="0">
                <a:hlinkClick r:id="rId5" tooltip="الولايات المتحدة الأمريكية"/>
              </a:rPr>
              <a:t>بالولايات المتحدة الأمريكية</a:t>
            </a:r>
            <a:r>
              <a:rPr lang="en-US" sz="2800" b="1" dirty="0"/>
              <a:t> </a:t>
            </a:r>
            <a:r>
              <a:rPr lang="ar-SA" sz="2800" b="1" dirty="0">
                <a:hlinkClick r:id="rId6" tooltip="أوروبا"/>
              </a:rPr>
              <a:t>وأوروبا</a:t>
            </a:r>
            <a:r>
              <a:rPr lang="ar-SA" sz="2800" b="1" dirty="0"/>
              <a:t> ودول شرق</a:t>
            </a:r>
            <a:endParaRPr lang="en-US" sz="2800" dirty="0"/>
          </a:p>
          <a:p>
            <a:pPr marL="0" indent="0" algn="r" rtl="1">
              <a:buNone/>
            </a:pPr>
            <a:r>
              <a:rPr lang="ar-SA" sz="2800" b="1" dirty="0"/>
              <a:t> آسيا </a:t>
            </a:r>
            <a:r>
              <a:rPr lang="ar-SA" sz="2800" b="1" dirty="0">
                <a:hlinkClick r:id="rId7" tooltip="الشرق الأوسط"/>
              </a:rPr>
              <a:t>والشرق الأوسط</a:t>
            </a:r>
            <a:r>
              <a:rPr lang="ar-SA" sz="2800" b="1" dirty="0"/>
              <a:t> في أن تكون دعامة مهمة لتحقيق الأرباح</a:t>
            </a:r>
            <a:endParaRPr lang="en-US" sz="2800" dirty="0"/>
          </a:p>
          <a:p>
            <a:pPr marL="0" indent="0" algn="r">
              <a:buNone/>
            </a:pPr>
            <a:r>
              <a:rPr lang="ar-SA" sz="2800" b="1" dirty="0"/>
              <a:t> المجزية المتنامية في بيت التمويل الكويت.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2427792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lang="ar-KW" sz="800" dirty="0" smtClean="0"/>
              <a:t>.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وقد دأب "بيتك" على توسيع نطاق شبكة فروعه المحلية </a:t>
            </a:r>
            <a:r>
              <a:rPr lang="ar-SA" b="1" dirty="0" smtClean="0"/>
              <a:t>حتى</a:t>
            </a:r>
            <a:endParaRPr lang="en-US" b="1" dirty="0" smtClean="0"/>
          </a:p>
          <a:p>
            <a:pPr marL="0" indent="0" algn="r" rtl="1">
              <a:buNone/>
            </a:pPr>
            <a:r>
              <a:rPr lang="ar-SA" b="1" dirty="0" smtClean="0"/>
              <a:t> 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بلغت 55 فرعا، بالإضافة إلى تدعيمها بأقسام خاصة </a:t>
            </a:r>
            <a:r>
              <a:rPr lang="ar-SA" b="1" dirty="0" smtClean="0"/>
              <a:t>لخدمة</a:t>
            </a:r>
            <a:endParaRPr lang="en-US" b="1" dirty="0" smtClean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 السيدات، وتبنى مفهوم خدمة العملاء خارج الفروع،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33198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7905760" cy="3357586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ar-KW" sz="8800" b="1" dirty="0" smtClean="0"/>
              <a:t> </a:t>
            </a:r>
            <a:r>
              <a:rPr lang="ar-SA" sz="8800" b="1" dirty="0" smtClean="0"/>
              <a:t>شركات تابعة مجمعة</a:t>
            </a:r>
            <a:endParaRPr lang="ar-KW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pPr lvl="0" algn="r" rtl="1"/>
            <a:r>
              <a:rPr lang="ar-SA" b="1" dirty="0"/>
              <a:t>بيت التمويل الكويتي (ماليزيا) </a:t>
            </a:r>
            <a:r>
              <a:rPr lang="ar-SA" b="1" dirty="0" err="1"/>
              <a:t>برهاد</a:t>
            </a:r>
            <a:r>
              <a:rPr lang="ar-SA" b="1" dirty="0"/>
              <a:t> - </a:t>
            </a:r>
            <a:r>
              <a:rPr lang="ar-SA" b="1" dirty="0" smtClean="0">
                <a:hlinkClick r:id="rId2" tooltip="ماليزيا"/>
              </a:rPr>
              <a:t>ماليزيا</a:t>
            </a:r>
            <a:endParaRPr lang="en-US" dirty="0"/>
          </a:p>
          <a:p>
            <a:pPr lvl="0" algn="r" rtl="1"/>
            <a:r>
              <a:rPr lang="ar-SA" b="1" dirty="0"/>
              <a:t>شركة بيتك للأسهم الخاصة - </a:t>
            </a:r>
            <a:r>
              <a:rPr lang="ar-SA" b="1" dirty="0" err="1" smtClean="0">
                <a:hlinkClick r:id="rId3" tooltip="كايمان (الصفحة غير موجودة)"/>
              </a:rPr>
              <a:t>كايمان</a:t>
            </a:r>
            <a:endParaRPr lang="en-US" dirty="0"/>
          </a:p>
          <a:p>
            <a:pPr lvl="0" algn="r" rtl="1"/>
            <a:r>
              <a:rPr lang="ar-SA" b="1" dirty="0"/>
              <a:t>شركة المثنى </a:t>
            </a:r>
            <a:r>
              <a:rPr lang="ar-SA" b="1" dirty="0" err="1"/>
              <a:t>للاستثمارش.م.ك</a:t>
            </a:r>
            <a:r>
              <a:rPr lang="ar-SA" b="1" dirty="0"/>
              <a:t>. (مقفلة) - </a:t>
            </a:r>
            <a:r>
              <a:rPr lang="ar-SA" b="1" dirty="0" smtClean="0">
                <a:hlinkClick r:id="rId4" tooltip="الكويت"/>
              </a:rPr>
              <a:t>الكويت</a:t>
            </a:r>
            <a:endParaRPr lang="en-US" dirty="0"/>
          </a:p>
          <a:p>
            <a:pPr lvl="0" algn="r" rtl="1"/>
            <a:r>
              <a:rPr lang="ar-SA" b="1" dirty="0"/>
              <a:t>شركة النخيل المتحدة العقارية </a:t>
            </a:r>
            <a:r>
              <a:rPr lang="ar-SA" b="1" dirty="0" err="1"/>
              <a:t>ش.م.ك</a:t>
            </a:r>
            <a:r>
              <a:rPr lang="ar-SA" b="1" dirty="0"/>
              <a:t>. (مقفلة) - </a:t>
            </a:r>
            <a:r>
              <a:rPr lang="ar-SA" b="1" dirty="0" smtClean="0">
                <a:hlinkClick r:id="rId4" tooltip="الكويت"/>
              </a:rPr>
              <a:t>الكويت</a:t>
            </a:r>
            <a:endParaRPr lang="en-US" dirty="0"/>
          </a:p>
          <a:p>
            <a:pPr lvl="0" algn="r" rtl="1"/>
            <a:r>
              <a:rPr lang="ar-SA" b="1" dirty="0"/>
              <a:t>شركة المشروعات التنموية القابضة </a:t>
            </a:r>
            <a:r>
              <a:rPr lang="ar-SA" b="1" dirty="0" err="1"/>
              <a:t>ش.م.ك</a:t>
            </a:r>
            <a:r>
              <a:rPr lang="ar-SA" b="1" dirty="0"/>
              <a:t>. (مقفلة) - </a:t>
            </a:r>
            <a:r>
              <a:rPr lang="ar-SA" b="1" dirty="0" smtClean="0">
                <a:hlinkClick r:id="rId4" tooltip="الكويت"/>
              </a:rPr>
              <a:t>الكويت</a:t>
            </a:r>
            <a:endParaRPr lang="en-US" dirty="0"/>
          </a:p>
          <a:p>
            <a:pPr lvl="0" algn="r" rtl="1"/>
            <a:r>
              <a:rPr lang="ar-SA" b="1" dirty="0"/>
              <a:t>شركة بيتك للاستثمار العقاري - </a:t>
            </a:r>
            <a:r>
              <a:rPr lang="ar-SA" b="1" dirty="0" smtClean="0">
                <a:hlinkClick r:id="rId5" tooltip="السعودية"/>
              </a:rPr>
              <a:t>السعودية</a:t>
            </a:r>
            <a:endParaRPr lang="en-US" dirty="0"/>
          </a:p>
          <a:p>
            <a:pPr algn="r" rtl="1"/>
            <a:r>
              <a:rPr lang="ar-SA" b="1" dirty="0"/>
              <a:t>بيت التمويل الكويتي </a:t>
            </a:r>
            <a:r>
              <a:rPr lang="ar-SA" b="1" dirty="0" err="1"/>
              <a:t>ش.م.ب</a:t>
            </a:r>
            <a:r>
              <a:rPr lang="ar-SA" b="1" dirty="0"/>
              <a:t>. - </a:t>
            </a:r>
            <a:r>
              <a:rPr lang="ar-SA" b="1" dirty="0">
                <a:hlinkClick r:id="rId6" tooltip="البحرين"/>
              </a:rPr>
              <a:t>البحرين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72927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ar-KW" sz="800" dirty="0" smtClean="0"/>
              <a:t>.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SA" b="1" dirty="0"/>
              <a:t>البنك الكويتي التركي للمساهمة - </a:t>
            </a:r>
            <a:r>
              <a:rPr lang="ar-SA" b="1" dirty="0" smtClean="0">
                <a:hlinkClick r:id="rId2" tooltip="تركيا"/>
              </a:rPr>
              <a:t>تركيا</a:t>
            </a:r>
            <a:endParaRPr lang="en-US" dirty="0"/>
          </a:p>
          <a:p>
            <a:pPr lvl="0" algn="r" rtl="1"/>
            <a:r>
              <a:rPr lang="ar-SA" b="1" dirty="0"/>
              <a:t>مجموعة عارف الاستثمارية </a:t>
            </a:r>
            <a:r>
              <a:rPr lang="ar-SA" b="1" dirty="0" err="1"/>
              <a:t>ش.م.ك</a:t>
            </a:r>
            <a:r>
              <a:rPr lang="ar-SA" b="1" dirty="0"/>
              <a:t>. (مقفلة) - </a:t>
            </a:r>
            <a:r>
              <a:rPr lang="ar-SA" b="1" dirty="0" smtClean="0">
                <a:hlinkClick r:id="rId3" tooltip="الكويت"/>
              </a:rPr>
              <a:t>الكويت</a:t>
            </a:r>
            <a:endParaRPr lang="en-US" dirty="0"/>
          </a:p>
          <a:p>
            <a:pPr lvl="0" algn="r" rtl="1"/>
            <a:r>
              <a:rPr lang="ar-SA" b="1" dirty="0"/>
              <a:t>شركة </a:t>
            </a:r>
            <a:r>
              <a:rPr lang="ar-SA" b="1" dirty="0" err="1"/>
              <a:t>ألافكو</a:t>
            </a:r>
            <a:r>
              <a:rPr lang="ar-SA" b="1" dirty="0"/>
              <a:t> لتمويل و شراء وتأجير الطائرات </a:t>
            </a:r>
            <a:r>
              <a:rPr lang="ar-SA" b="1" dirty="0" err="1"/>
              <a:t>ش.م.ك</a:t>
            </a:r>
            <a:r>
              <a:rPr lang="ar-SA" b="1" dirty="0"/>
              <a:t>. </a:t>
            </a:r>
            <a:endParaRPr lang="en-US" dirty="0"/>
          </a:p>
          <a:p>
            <a:pPr lvl="0" algn="r" rtl="1"/>
            <a:r>
              <a:rPr lang="ar-SA" b="1" dirty="0"/>
              <a:t>(مقفلة) - </a:t>
            </a:r>
            <a:r>
              <a:rPr lang="ar-SA" b="1" dirty="0" smtClean="0">
                <a:hlinkClick r:id="rId3" tooltip="الكويت"/>
              </a:rPr>
              <a:t>الكويت</a:t>
            </a:r>
            <a:endParaRPr lang="en-US" dirty="0"/>
          </a:p>
          <a:p>
            <a:pPr lvl="0" algn="r" rtl="1"/>
            <a:r>
              <a:rPr lang="ar-SA" b="1" dirty="0"/>
              <a:t>شركة الإنماء العقارية </a:t>
            </a:r>
            <a:r>
              <a:rPr lang="ar-SA" b="1" dirty="0" err="1"/>
              <a:t>ش.م.ك</a:t>
            </a:r>
            <a:r>
              <a:rPr lang="ar-SA" b="1" dirty="0"/>
              <a:t>. (مقفلة) - </a:t>
            </a:r>
            <a:r>
              <a:rPr lang="ar-SA" b="1" dirty="0" smtClean="0">
                <a:hlinkClick r:id="rId3" tooltip="الكويت"/>
              </a:rPr>
              <a:t>الكويت</a:t>
            </a:r>
            <a:endParaRPr lang="en-US" dirty="0"/>
          </a:p>
          <a:p>
            <a:pPr lvl="0" algn="r" rtl="1"/>
            <a:r>
              <a:rPr lang="ar-SA" b="1" dirty="0"/>
              <a:t>شركة بيت إدارة السيولة للاستثمار </a:t>
            </a:r>
            <a:r>
              <a:rPr lang="ar-SA" b="1" dirty="0" err="1"/>
              <a:t>ش.م.ك</a:t>
            </a:r>
            <a:r>
              <a:rPr lang="ar-SA" b="1" dirty="0"/>
              <a:t>. (مقفلة) - </a:t>
            </a:r>
            <a:r>
              <a:rPr lang="ar-SA" b="1" dirty="0" smtClean="0">
                <a:hlinkClick r:id="rId3" tooltip="الكويت"/>
              </a:rPr>
              <a:t>الكويت</a:t>
            </a:r>
            <a:endParaRPr lang="en-US" dirty="0"/>
          </a:p>
          <a:p>
            <a:pPr lvl="0" algn="r" rtl="1"/>
            <a:r>
              <a:rPr lang="ar-SA" b="1" dirty="0"/>
              <a:t>مستشفى السلام الدولي - الكويت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99754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b="1" dirty="0"/>
              <a:t>*استثمارات في شركات زميلة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الشركة الأولى للتأمين التكافلي </a:t>
            </a:r>
            <a:r>
              <a:rPr lang="ar-SA" b="1" dirty="0" err="1"/>
              <a:t>ش.م.ك</a:t>
            </a:r>
            <a:r>
              <a:rPr lang="ar-SA" b="1" dirty="0"/>
              <a:t>. (مقفلة) - </a:t>
            </a:r>
            <a:r>
              <a:rPr lang="ar-SA" b="1" dirty="0" smtClean="0">
                <a:hlinkClick r:id="rId2" tooltip="الكويت"/>
              </a:rPr>
              <a:t>الكويت</a:t>
            </a:r>
            <a:endParaRPr lang="en-US" dirty="0"/>
          </a:p>
          <a:p>
            <a:pPr lvl="0" algn="r" rtl="1"/>
            <a:r>
              <a:rPr lang="ar-SA" b="1" dirty="0"/>
              <a:t>بيت الاستثمار الخليجي </a:t>
            </a:r>
            <a:r>
              <a:rPr lang="ar-SA" b="1" dirty="0" err="1"/>
              <a:t>ش.م.ك</a:t>
            </a:r>
            <a:r>
              <a:rPr lang="ar-SA" b="1" dirty="0"/>
              <a:t>. (مقفلة) - </a:t>
            </a:r>
            <a:r>
              <a:rPr lang="ar-SA" b="1" dirty="0" smtClean="0">
                <a:hlinkClick r:id="rId2" tooltip="الكويت"/>
              </a:rPr>
              <a:t>الكويت</a:t>
            </a:r>
            <a:endParaRPr lang="en-US" dirty="0"/>
          </a:p>
          <a:p>
            <a:pPr lvl="0" algn="r" rtl="1"/>
            <a:r>
              <a:rPr lang="ar-SA" b="1" dirty="0"/>
              <a:t>شركة مركز إدارة السيولة المالية </a:t>
            </a:r>
            <a:r>
              <a:rPr lang="ar-SA" b="1" dirty="0" err="1"/>
              <a:t>ش</a:t>
            </a:r>
            <a:r>
              <a:rPr lang="ar-SA" b="1" dirty="0"/>
              <a:t>.م.ب (مقفلة) - </a:t>
            </a:r>
            <a:r>
              <a:rPr lang="ar-SA" b="1" dirty="0" smtClean="0">
                <a:hlinkClick r:id="rId3" tooltip="البحرين"/>
              </a:rPr>
              <a:t>البحرين</a:t>
            </a:r>
            <a:endParaRPr lang="en-US" dirty="0"/>
          </a:p>
          <a:p>
            <a:pPr lvl="0" algn="r" rtl="1"/>
            <a:r>
              <a:rPr lang="ar-SA" b="1" dirty="0"/>
              <a:t>مصرف الشارقة الوطني - </a:t>
            </a:r>
            <a:r>
              <a:rPr lang="ar-SA" b="1" dirty="0">
                <a:hlinkClick r:id="rId4" tooltip="الإمارات العربية المتحدة"/>
              </a:rPr>
              <a:t>الإمارات العربية </a:t>
            </a:r>
            <a:r>
              <a:rPr lang="ar-SA" b="1" dirty="0" smtClean="0">
                <a:hlinkClick r:id="rId4" tooltip="الإمارات العربية المتحدة"/>
              </a:rPr>
              <a:t>المتحدة</a:t>
            </a:r>
            <a:endParaRPr lang="en-US" dirty="0"/>
          </a:p>
          <a:p>
            <a:pPr lvl="0" algn="r" rtl="1"/>
            <a:r>
              <a:rPr lang="ar-SA" b="1" dirty="0"/>
              <a:t>شركة أعيان للإجارة والاستثمار </a:t>
            </a:r>
            <a:r>
              <a:rPr lang="ar-SA" b="1" dirty="0" err="1"/>
              <a:t>ش</a:t>
            </a:r>
            <a:r>
              <a:rPr lang="ar-SA" b="1" dirty="0"/>
              <a:t>.م.ك (مقفلة) - </a:t>
            </a:r>
            <a:r>
              <a:rPr lang="ar-SA" b="1" dirty="0" smtClean="0">
                <a:hlinkClick r:id="rId2" tooltip="الكويت"/>
              </a:rPr>
              <a:t>الكويت</a:t>
            </a:r>
            <a:endParaRPr lang="en-US" dirty="0"/>
          </a:p>
          <a:p>
            <a:pPr lvl="0" algn="r" rtl="1"/>
            <a:r>
              <a:rPr lang="ar-SA" b="1" dirty="0"/>
              <a:t>شركة منشآت للمشاريع العقارية </a:t>
            </a:r>
            <a:r>
              <a:rPr lang="ar-SA" b="1" dirty="0" err="1"/>
              <a:t>ش.م.ك</a:t>
            </a:r>
            <a:r>
              <a:rPr lang="ar-SA" b="1" dirty="0"/>
              <a:t>. (مقفلة) - </a:t>
            </a:r>
            <a:r>
              <a:rPr lang="ar-SA" b="1" dirty="0" smtClean="0">
                <a:hlinkClick r:id="rId2" tooltip="الكويت"/>
              </a:rPr>
              <a:t>الكويت</a:t>
            </a:r>
            <a:endParaRPr lang="en-US" dirty="0"/>
          </a:p>
          <a:p>
            <a:pPr algn="r" rtl="1"/>
            <a:r>
              <a:rPr lang="ar-SA" b="1" dirty="0"/>
              <a:t>شركة صكوك للتطوير العقاري </a:t>
            </a:r>
            <a:r>
              <a:rPr lang="ar-SA" b="1" dirty="0" err="1"/>
              <a:t>ش.م.ك</a:t>
            </a:r>
            <a:r>
              <a:rPr lang="ar-SA" b="1" dirty="0"/>
              <a:t>. (مقفلة) - </a:t>
            </a:r>
            <a:r>
              <a:rPr lang="ar-SA" b="1" dirty="0">
                <a:hlinkClick r:id="rId2" tooltip="الكويت"/>
              </a:rPr>
              <a:t>الكويت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28215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1071546"/>
            <a:ext cx="6477000" cy="3786214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ar-KW" sz="11500" b="1" dirty="0" smtClean="0"/>
              <a:t> </a:t>
            </a:r>
            <a:r>
              <a:rPr lang="ar-SA" sz="11500" b="1" dirty="0" smtClean="0"/>
              <a:t>البنك الأهلي المتحد </a:t>
            </a:r>
            <a:endParaRPr lang="ar-KW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16386" name="Picture 2" descr="زيادة  رأس مال البنك الاهلي 25 %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04"/>
            <a:ext cx="2969446" cy="213360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428736"/>
            <a:ext cx="8153400" cy="4495800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A" sz="2400" b="1" dirty="0"/>
              <a:t>هو مصرف كويتي انشئ عام </a:t>
            </a:r>
            <a:r>
              <a:rPr lang="ar-SA" sz="2400" b="1" dirty="0" smtClean="0">
                <a:hlinkClick r:id="rId2" tooltip="1971"/>
              </a:rPr>
              <a:t>1971</a:t>
            </a:r>
            <a:endParaRPr lang="en-US" sz="2400" b="1" dirty="0"/>
          </a:p>
          <a:p>
            <a:pPr marL="0" indent="0" algn="ctr" rtl="1">
              <a:buNone/>
            </a:pPr>
            <a:r>
              <a:rPr lang="ar-SA" sz="2400" b="1" dirty="0"/>
              <a:t>يرجع تاريخ البنك إلى عام </a:t>
            </a:r>
            <a:r>
              <a:rPr lang="ar-SA" sz="2400" b="1" dirty="0">
                <a:hlinkClick r:id="rId3" tooltip="1941"/>
              </a:rPr>
              <a:t>1941</a:t>
            </a:r>
            <a:r>
              <a:rPr lang="ar-SA" sz="2400" b="1" dirty="0"/>
              <a:t> عندما أنشئ </a:t>
            </a:r>
            <a:r>
              <a:rPr lang="ar-SA" sz="2400" b="1" dirty="0">
                <a:hlinkClick r:id="rId4" tooltip="البنك الإمبراطوري الإيراني (الصفحة غير موجودة)"/>
              </a:rPr>
              <a:t>البنك </a:t>
            </a:r>
            <a:r>
              <a:rPr lang="ar-SA" sz="2400" b="1" dirty="0" smtClean="0">
                <a:hlinkClick r:id="rId4" tooltip="البنك الإمبراطوري الإيراني (الصفحة غير موجودة)"/>
              </a:rPr>
              <a:t>الإمبراطوري الإيراني</a:t>
            </a:r>
            <a:r>
              <a:rPr lang="ar-SA" sz="2400" b="1" dirty="0" smtClean="0"/>
              <a:t> </a:t>
            </a:r>
            <a:r>
              <a:rPr lang="ar-SA" sz="2400" b="1" dirty="0"/>
              <a:t>على يد مجموعة من </a:t>
            </a:r>
            <a:r>
              <a:rPr lang="ar-SA" sz="2400" b="1" dirty="0" smtClean="0"/>
              <a:t>المستثمرين </a:t>
            </a:r>
            <a:endParaRPr lang="en-US" sz="2400" b="1" dirty="0"/>
          </a:p>
          <a:p>
            <a:pPr marL="0" indent="0" algn="ctr" rtl="1">
              <a:buNone/>
            </a:pPr>
            <a:r>
              <a:rPr lang="ar-SA" sz="2400" b="1" dirty="0"/>
              <a:t>البريطانيين. وقد كان هذا البنك امتداداً لفروع أخرى في </a:t>
            </a:r>
            <a:r>
              <a:rPr lang="ar-SA" sz="2400" b="1" dirty="0">
                <a:hlinkClick r:id="rId5" tooltip="العراق"/>
              </a:rPr>
              <a:t>العراق</a:t>
            </a:r>
            <a:r>
              <a:rPr lang="en-US" sz="2400" b="1" dirty="0"/>
              <a:t> </a:t>
            </a:r>
          </a:p>
          <a:p>
            <a:pPr marL="0" indent="0" algn="ctr" rtl="1">
              <a:buNone/>
            </a:pPr>
            <a:r>
              <a:rPr lang="ar-SA" sz="2400" b="1" dirty="0">
                <a:hlinkClick r:id="rId6" tooltip="إيران"/>
              </a:rPr>
              <a:t>وإيران</a:t>
            </a:r>
            <a:r>
              <a:rPr lang="ar-SA" sz="2400" b="1" dirty="0"/>
              <a:t>. وبعد سنتين تغير أسم البنك إلى البنك البريطاني في </a:t>
            </a:r>
            <a:endParaRPr lang="en-US" sz="2400" b="1" dirty="0"/>
          </a:p>
          <a:p>
            <a:pPr marL="0" indent="0" algn="ctr" rtl="1">
              <a:buNone/>
            </a:pPr>
            <a:r>
              <a:rPr lang="ar-SA" sz="2400" b="1" dirty="0"/>
              <a:t>إيران والشرق الأوسط. وفي الخمسينيات من القرن العشرين </a:t>
            </a:r>
            <a:endParaRPr lang="en-US" sz="2400" b="1" dirty="0"/>
          </a:p>
          <a:p>
            <a:pPr marL="0" indent="0" algn="ctr" rtl="1">
              <a:buNone/>
            </a:pPr>
            <a:r>
              <a:rPr lang="ar-SA" sz="2400" b="1" dirty="0"/>
              <a:t>ونتيجة لتوتر العلاقات بين </a:t>
            </a:r>
            <a:r>
              <a:rPr lang="ar-SA" sz="2400" b="1" dirty="0">
                <a:hlinkClick r:id="rId7" tooltip="بريطانيا"/>
              </a:rPr>
              <a:t>بريطانيا</a:t>
            </a:r>
            <a:r>
              <a:rPr lang="en-US" sz="2400" b="1" dirty="0"/>
              <a:t> </a:t>
            </a:r>
            <a:r>
              <a:rPr lang="ar-SA" sz="2400" b="1" dirty="0">
                <a:hlinkClick r:id="rId6" tooltip="إيران"/>
              </a:rPr>
              <a:t>وإيران</a:t>
            </a:r>
            <a:r>
              <a:rPr lang="ar-SA" sz="2400" b="1" dirty="0"/>
              <a:t> تم تغيير أسم البنك </a:t>
            </a:r>
            <a:endParaRPr lang="en-US" sz="2400" b="1" dirty="0"/>
          </a:p>
          <a:p>
            <a:pPr marL="0" indent="0" algn="ctr" rtl="1">
              <a:buNone/>
            </a:pPr>
            <a:r>
              <a:rPr lang="ar-SA" sz="2400" b="1" dirty="0"/>
              <a:t>إلى </a:t>
            </a:r>
            <a:r>
              <a:rPr lang="ar-SA" sz="2400" b="1" dirty="0">
                <a:hlinkClick r:id="rId8" tooltip="البنك البريطاني للشرق الأوسط"/>
              </a:rPr>
              <a:t>البنك البريطاني للشرق الأوسط</a:t>
            </a:r>
            <a:r>
              <a:rPr lang="ar-SA" sz="2400" b="1" dirty="0"/>
              <a:t>، وفي عام </a:t>
            </a:r>
            <a:r>
              <a:rPr lang="ar-SA" sz="2400" b="1" dirty="0">
                <a:hlinkClick r:id="rId2" tooltip="1971"/>
              </a:rPr>
              <a:t>1971</a:t>
            </a:r>
            <a:r>
              <a:rPr lang="ar-SA" sz="2400" b="1" dirty="0"/>
              <a:t> تم تأميم </a:t>
            </a:r>
            <a:endParaRPr lang="en-US" sz="2400" b="1" dirty="0"/>
          </a:p>
          <a:p>
            <a:pPr marL="0" indent="0" algn="ctr" rtl="1">
              <a:buNone/>
            </a:pPr>
            <a:r>
              <a:rPr lang="ar-SA" sz="2400" b="1" dirty="0"/>
              <a:t>البنك وتحويله إلى بنك الكويت والشرق الأوسط بعد سن قانون </a:t>
            </a:r>
            <a:endParaRPr lang="en-US" sz="2400" b="1" dirty="0"/>
          </a:p>
          <a:p>
            <a:pPr marL="0" indent="0" algn="ctr" rtl="1">
              <a:buNone/>
            </a:pPr>
            <a:r>
              <a:rPr lang="ar-SA" sz="2400" b="1" dirty="0"/>
              <a:t>يمنع مزاولة البنوك الأجنبية للأنشطة المصرفية في الكويت. </a:t>
            </a:r>
            <a:endParaRPr lang="en-US" sz="2400" b="1" dirty="0"/>
          </a:p>
          <a:p>
            <a:pPr marL="0" indent="0" algn="ctr" rtl="1">
              <a:buNone/>
            </a:pPr>
            <a:r>
              <a:rPr lang="ar-SA" sz="2400" b="1" dirty="0"/>
              <a:t>في الأول من </a:t>
            </a:r>
            <a:r>
              <a:rPr lang="ar-SA" sz="2400" b="1" dirty="0">
                <a:hlinkClick r:id="rId9" tooltip="أبريل"/>
              </a:rPr>
              <a:t>أبريل</a:t>
            </a:r>
            <a:r>
              <a:rPr lang="en-US" sz="2400" b="1" dirty="0"/>
              <a:t> </a:t>
            </a:r>
            <a:r>
              <a:rPr lang="ar-SA" sz="2400" b="1" dirty="0">
                <a:hlinkClick r:id="rId10" tooltip="2010"/>
              </a:rPr>
              <a:t>2010</a:t>
            </a:r>
            <a:r>
              <a:rPr lang="ar-SA" sz="2400" b="1" dirty="0"/>
              <a:t> تحول البنك للعمل بالنظام الإسلامي </a:t>
            </a:r>
            <a:endParaRPr lang="en-US" sz="2400" b="1" dirty="0"/>
          </a:p>
          <a:p>
            <a:pPr marL="0" indent="0" algn="ctr" rtl="1">
              <a:buNone/>
            </a:pPr>
            <a:r>
              <a:rPr lang="ar-SA" sz="2400" b="1" dirty="0"/>
              <a:t>وصاحب ذلك تغيير أسم البنك ليصبح البنك الأهلي المتحد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759778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lang="ar-KW" sz="800" dirty="0" smtClean="0"/>
              <a:t>.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856581"/>
            <a:ext cx="8229600" cy="5001419"/>
          </a:xfrm>
        </p:spPr>
        <p:txBody>
          <a:bodyPr>
            <a:normAutofit/>
          </a:bodyPr>
          <a:lstStyle/>
          <a:p>
            <a:pPr lvl="0" algn="r" rtl="1"/>
            <a:r>
              <a:rPr lang="ar-SA" b="1" dirty="0"/>
              <a:t>بدأ البنك ببدء إجراءات التحول للنظام المصرفي الإسلامي </a:t>
            </a:r>
            <a:endParaRPr lang="en-US" dirty="0"/>
          </a:p>
          <a:p>
            <a:pPr lvl="0" algn="r" rtl="1"/>
            <a:r>
              <a:rPr lang="ar-SA" b="1" dirty="0"/>
              <a:t>في </a:t>
            </a:r>
            <a:r>
              <a:rPr lang="ar-SA" b="1" dirty="0">
                <a:hlinkClick r:id="rId2" tooltip="يوليو"/>
              </a:rPr>
              <a:t>يوليو</a:t>
            </a:r>
            <a:r>
              <a:rPr lang="en-US" b="1" dirty="0"/>
              <a:t> </a:t>
            </a:r>
            <a:r>
              <a:rPr lang="ar-SA" b="1" dirty="0">
                <a:hlinkClick r:id="rId3" tooltip="2008"/>
              </a:rPr>
              <a:t>2008</a:t>
            </a:r>
            <a:r>
              <a:rPr lang="ar-SA" b="1" dirty="0"/>
              <a:t> عندما وافقت الجمعية العمومية للبنك </a:t>
            </a:r>
            <a:endParaRPr lang="en-US" dirty="0"/>
          </a:p>
          <a:p>
            <a:pPr lvl="0" algn="r" rtl="1"/>
            <a:r>
              <a:rPr lang="ar-SA" b="1" dirty="0"/>
              <a:t>بخطة التحول. وحصل البنك على موافقة </a:t>
            </a:r>
            <a:r>
              <a:rPr lang="ar-SA" b="1" dirty="0">
                <a:hlinkClick r:id="rId4" tooltip="بنك الكويت المركزي"/>
              </a:rPr>
              <a:t>بنك الكويت المركزي</a:t>
            </a:r>
            <a:r>
              <a:rPr lang="ar-SA" b="1" dirty="0"/>
              <a:t> للقيام بهذا التحول في </a:t>
            </a:r>
            <a:r>
              <a:rPr lang="ar-SA" b="1" dirty="0">
                <a:hlinkClick r:id="rId5" tooltip="ديسمبر"/>
              </a:rPr>
              <a:t>ديسمبر</a:t>
            </a:r>
            <a:r>
              <a:rPr lang="en-US" b="1" dirty="0"/>
              <a:t> </a:t>
            </a:r>
            <a:r>
              <a:rPr lang="ar-SA" b="1" dirty="0">
                <a:hlinkClick r:id="rId6" tooltip="2009"/>
              </a:rPr>
              <a:t>2009</a:t>
            </a:r>
            <a:r>
              <a:rPr lang="ar-SA" b="1" dirty="0"/>
              <a:t>. وحسب </a:t>
            </a:r>
            <a:endParaRPr lang="en-US" dirty="0"/>
          </a:p>
          <a:p>
            <a:pPr lvl="0" algn="r" rtl="1"/>
            <a:r>
              <a:rPr lang="ar-SA" b="1" dirty="0"/>
              <a:t>خطط البنك فإنه سيتم تغير البنك إلى</a:t>
            </a:r>
            <a:r>
              <a:rPr lang="ar-SA" b="1" i="1" dirty="0"/>
              <a:t> البنك الأهلي </a:t>
            </a:r>
            <a:r>
              <a:rPr lang="ar-SA" b="1" i="1" dirty="0" smtClean="0"/>
              <a:t>المتحد</a:t>
            </a:r>
            <a:endParaRPr lang="en-US" dirty="0"/>
          </a:p>
          <a:p>
            <a:pPr lvl="0" algn="r" rtl="1"/>
            <a:r>
              <a:rPr lang="ar-SA" b="1" dirty="0"/>
              <a:t> مصاحباً لتبني النظام المصرفي الإسلامي في الربع الثاني</a:t>
            </a:r>
            <a:endParaRPr lang="en-US" dirty="0"/>
          </a:p>
          <a:p>
            <a:pPr algn="r" rtl="1"/>
            <a:r>
              <a:rPr lang="ar-SA" b="1" dirty="0"/>
              <a:t> من عام </a:t>
            </a:r>
            <a:r>
              <a:rPr lang="ar-SA" b="1" dirty="0">
                <a:hlinkClick r:id="rId7" tooltip="2010"/>
              </a:rPr>
              <a:t>2010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4342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3786190"/>
            <a:ext cx="6477000" cy="1828800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1500" b="1" dirty="0" smtClean="0"/>
              <a:t> </a:t>
            </a:r>
            <a:r>
              <a:rPr lang="ar-SA" sz="11500" b="1" dirty="0" smtClean="0"/>
              <a:t>بنك الكويت الدولي</a:t>
            </a:r>
            <a:endParaRPr lang="ar-KW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13318" name="Picture 6" descr="بنك الكويت الدولي"/>
          <p:cNvPicPr>
            <a:picLocks noChangeAspect="1" noChangeArrowheads="1"/>
          </p:cNvPicPr>
          <p:nvPr/>
        </p:nvPicPr>
        <p:blipFill>
          <a:blip r:embed="rId2"/>
          <a:srcRect l="8468" t="25781" r="8064" b="29687"/>
          <a:stretch>
            <a:fillRect/>
          </a:stretch>
        </p:blipFill>
        <p:spPr bwMode="auto">
          <a:xfrm>
            <a:off x="2000232" y="571480"/>
            <a:ext cx="4929222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KW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l="19336" t="15381" r="4492"/>
          <a:stretch>
            <a:fillRect/>
          </a:stretch>
        </p:blipFill>
        <p:spPr bwMode="auto">
          <a:xfrm>
            <a:off x="0" y="0"/>
            <a:ext cx="9286940" cy="825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SA" b="1" dirty="0"/>
              <a:t>هو مصرف </a:t>
            </a:r>
            <a:r>
              <a:rPr lang="ar-SA" b="1" dirty="0">
                <a:hlinkClick r:id="rId2" tooltip="كويتي"/>
              </a:rPr>
              <a:t>كويتي</a:t>
            </a:r>
            <a:r>
              <a:rPr lang="ar-SA" b="1" dirty="0"/>
              <a:t> تأسس عام </a:t>
            </a:r>
            <a:r>
              <a:rPr lang="ar-SA" b="1" dirty="0">
                <a:hlinkClick r:id="rId3" tooltip="1973"/>
              </a:rPr>
              <a:t>1973</a:t>
            </a:r>
            <a:r>
              <a:rPr lang="ar-SA" b="1" dirty="0"/>
              <a:t> يقوم بجميع </a:t>
            </a:r>
            <a:r>
              <a:rPr lang="ar-SA" b="1" dirty="0" smtClean="0"/>
              <a:t>الأعمال</a:t>
            </a:r>
            <a:endParaRPr lang="en-US" dirty="0"/>
          </a:p>
          <a:p>
            <a:pPr lvl="0" algn="r" rtl="1"/>
            <a:r>
              <a:rPr lang="en-US" b="1" dirty="0"/>
              <a:t> </a:t>
            </a:r>
            <a:r>
              <a:rPr lang="ar-SA" b="1" dirty="0"/>
              <a:t>المصرفية والاستثمارية المتوافقة مع أحكام </a:t>
            </a:r>
            <a:r>
              <a:rPr lang="ar-SA" b="1" dirty="0">
                <a:hlinkClick r:id="rId4" tooltip="شريعة إسلامية"/>
              </a:rPr>
              <a:t>الشريعة الإسلامية</a:t>
            </a:r>
            <a:r>
              <a:rPr lang="ar-SA" b="1" dirty="0" smtClean="0"/>
              <a:t>.</a:t>
            </a:r>
            <a:endParaRPr lang="en-US" dirty="0"/>
          </a:p>
          <a:p>
            <a:pPr lvl="0" algn="r" rtl="1"/>
            <a:r>
              <a:rPr lang="ar-SA" b="1" dirty="0"/>
              <a:t>تأسس البنك في </a:t>
            </a:r>
            <a:r>
              <a:rPr lang="ar-SA" b="1" dirty="0">
                <a:hlinkClick r:id="rId5" tooltip="13 مايو"/>
              </a:rPr>
              <a:t>13 مايو</a:t>
            </a:r>
            <a:r>
              <a:rPr lang="en-US" b="1" dirty="0"/>
              <a:t> </a:t>
            </a:r>
            <a:r>
              <a:rPr lang="ar-SA" b="1" dirty="0">
                <a:hlinkClick r:id="rId3" tooltip="1973"/>
              </a:rPr>
              <a:t>1973</a:t>
            </a:r>
            <a:r>
              <a:rPr lang="ar-SA" b="1" dirty="0"/>
              <a:t> تحت اسم </a:t>
            </a:r>
            <a:r>
              <a:rPr lang="ar-SA" b="1" i="1" dirty="0"/>
              <a:t>البنك </a:t>
            </a:r>
            <a:r>
              <a:rPr lang="ar-SA" b="1" i="1" dirty="0" smtClean="0"/>
              <a:t>العقاري</a:t>
            </a:r>
            <a:endParaRPr lang="en-US" dirty="0"/>
          </a:p>
          <a:p>
            <a:pPr lvl="0" algn="r" rtl="1"/>
            <a:r>
              <a:rPr lang="ar-SA" b="1" i="1" dirty="0"/>
              <a:t> الكويتي</a:t>
            </a:r>
            <a:r>
              <a:rPr lang="ar-SA" b="1" dirty="0"/>
              <a:t> ولذلك لتلبية الحاجة المتزايدة لمصرف </a:t>
            </a:r>
            <a:r>
              <a:rPr lang="ar-SA" b="1" dirty="0" smtClean="0"/>
              <a:t>متخصص</a:t>
            </a:r>
            <a:endParaRPr lang="en-US" dirty="0"/>
          </a:p>
          <a:p>
            <a:pPr lvl="0" algn="r" rtl="1"/>
            <a:r>
              <a:rPr lang="ar-SA" b="1" dirty="0"/>
              <a:t>في التمويل العقاري. هدف البنك لتقديم التسهيلات المصرفية </a:t>
            </a:r>
            <a:endParaRPr lang="en-US" dirty="0"/>
          </a:p>
          <a:p>
            <a:pPr algn="r" rtl="1"/>
            <a:r>
              <a:rPr lang="ar-SA" b="1" dirty="0"/>
              <a:t>للمستثمرين والمقاولين وأصحاب الأملاك الخاصة.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47858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lang="ar-KW" sz="800" dirty="0" smtClean="0"/>
              <a:t>.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000240"/>
            <a:ext cx="8658196" cy="5857916"/>
          </a:xfrm>
        </p:spPr>
        <p:txBody>
          <a:bodyPr>
            <a:normAutofit/>
          </a:bodyPr>
          <a:lstStyle/>
          <a:p>
            <a:pPr lvl="0"/>
            <a:r>
              <a:rPr lang="ar-SA" sz="3200" b="1" dirty="0" smtClean="0"/>
              <a:t>وفي </a:t>
            </a:r>
            <a:r>
              <a:rPr lang="ar-SA" sz="3200" b="1" dirty="0"/>
              <a:t>الأول من يوليو من عام </a:t>
            </a:r>
            <a:r>
              <a:rPr lang="ar-SA" sz="3200" b="1" dirty="0">
                <a:hlinkClick r:id="rId2" tooltip="2007"/>
              </a:rPr>
              <a:t>2007</a:t>
            </a:r>
            <a:r>
              <a:rPr lang="ar-SA" sz="3200" b="1" dirty="0"/>
              <a:t> </a:t>
            </a:r>
            <a:r>
              <a:rPr lang="ar-SA" sz="3200" b="1" dirty="0" smtClean="0"/>
              <a:t>تحول</a:t>
            </a:r>
            <a:endParaRPr lang="en-US" sz="3200" dirty="0"/>
          </a:p>
          <a:p>
            <a:pPr lvl="0" algn="r" rtl="1"/>
            <a:r>
              <a:rPr lang="ar-SA" sz="3200" b="1" dirty="0"/>
              <a:t> نظام البنك ليقوم على نظام </a:t>
            </a:r>
            <a:r>
              <a:rPr lang="ar-SA" sz="3200" b="1" dirty="0">
                <a:hlinkClick r:id="rId3" tooltip="مصرفية إسلامية"/>
              </a:rPr>
              <a:t>المصرفية الإسلامية</a:t>
            </a:r>
            <a:r>
              <a:rPr lang="ar-SA" sz="3200" b="1" dirty="0"/>
              <a:t> وتغير </a:t>
            </a:r>
            <a:r>
              <a:rPr lang="ar-SA" sz="3200" b="1" dirty="0" smtClean="0"/>
              <a:t>اسم</a:t>
            </a:r>
            <a:endParaRPr lang="en-US" sz="3200" dirty="0"/>
          </a:p>
          <a:p>
            <a:pPr lvl="0" algn="r" rtl="1"/>
            <a:r>
              <a:rPr lang="ar-SA" sz="3200" b="1" dirty="0"/>
              <a:t>البنك من العقاري ليصبح بنك الكويت الدولي. وتقدر </a:t>
            </a:r>
            <a:r>
              <a:rPr lang="ar-SA" sz="3200" b="1" dirty="0" smtClean="0"/>
              <a:t>أصول</a:t>
            </a:r>
            <a:endParaRPr lang="en-US" sz="3200" dirty="0"/>
          </a:p>
          <a:p>
            <a:pPr lvl="0" algn="r" rtl="1"/>
            <a:r>
              <a:rPr lang="ar-SA" sz="3200" b="1" dirty="0"/>
              <a:t> البنك بحوالي مليار دينار كويتي عام </a:t>
            </a:r>
            <a:r>
              <a:rPr lang="ar-SA" sz="3200" b="1" dirty="0">
                <a:hlinkClick r:id="rId4" tooltip="2011"/>
              </a:rPr>
              <a:t>2011</a:t>
            </a:r>
            <a:r>
              <a:rPr lang="ar-SA" sz="3200" b="1" dirty="0"/>
              <a:t>. وله في </a:t>
            </a:r>
            <a:r>
              <a:rPr lang="ar-SA" sz="3200" b="1" dirty="0" smtClean="0"/>
              <a:t>الوقت</a:t>
            </a:r>
            <a:endParaRPr lang="en-US" sz="3200" dirty="0"/>
          </a:p>
          <a:p>
            <a:pPr algn="r" rtl="1"/>
            <a:r>
              <a:rPr lang="ar-SA" sz="3200" b="1" dirty="0"/>
              <a:t> الحالي 19 فرع منتشرة في مناطق الكويت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0694991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2643182"/>
            <a:ext cx="6477000" cy="1828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ar-KW" sz="13800" b="1" dirty="0" smtClean="0"/>
              <a:t> </a:t>
            </a:r>
            <a:r>
              <a:rPr lang="ar-SA" sz="11500" b="1" dirty="0" smtClean="0"/>
              <a:t>بنك </a:t>
            </a:r>
            <a:r>
              <a:rPr lang="ar-SA" sz="11500" b="1" dirty="0" err="1" smtClean="0"/>
              <a:t>بوبيان</a:t>
            </a:r>
            <a:endParaRPr lang="ar-KW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10244" name="Picture 4" descr="بنك بوبيا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000528" cy="185737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82932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800" b="1" dirty="0"/>
              <a:t>هو </a:t>
            </a:r>
            <a:r>
              <a:rPr lang="ar-SA" sz="2800" b="1" dirty="0">
                <a:hlinkClick r:id="rId2" tooltip="مصرف"/>
              </a:rPr>
              <a:t>مصرف</a:t>
            </a:r>
            <a:r>
              <a:rPr lang="en-US" sz="2800" b="1" dirty="0"/>
              <a:t> </a:t>
            </a:r>
            <a:r>
              <a:rPr lang="ar-SA" sz="2800" b="1" dirty="0">
                <a:hlinkClick r:id="rId3" tooltip="الكويت"/>
              </a:rPr>
              <a:t>كويتي</a:t>
            </a:r>
            <a:r>
              <a:rPr lang="ar-SA" sz="2800" b="1" dirty="0"/>
              <a:t> يتعامل وفق أحكام ومعاملات</a:t>
            </a:r>
            <a:endParaRPr lang="en-US" sz="2800" dirty="0"/>
          </a:p>
          <a:p>
            <a:pPr marL="0" indent="0" algn="r" rtl="1">
              <a:buNone/>
            </a:pPr>
            <a:r>
              <a:rPr lang="ar-SA" sz="2800" b="1" dirty="0"/>
              <a:t> الشريعة الإسلامية، يعد أحدث </a:t>
            </a:r>
            <a:r>
              <a:rPr lang="ar-SA" sz="2800" b="1" dirty="0">
                <a:hlinkClick r:id="rId2" tooltip="مصرف"/>
              </a:rPr>
              <a:t>مصرف</a:t>
            </a:r>
            <a:r>
              <a:rPr lang="ar-SA" sz="2800" b="1" dirty="0"/>
              <a:t> في الكويت وقد تأسس في</a:t>
            </a:r>
            <a:endParaRPr lang="en-US" sz="2800" dirty="0"/>
          </a:p>
          <a:p>
            <a:pPr marL="0" indent="0" algn="r" rtl="1">
              <a:buNone/>
            </a:pPr>
            <a:r>
              <a:rPr lang="ar-SA" sz="2800" b="1" dirty="0"/>
              <a:t> عام </a:t>
            </a:r>
            <a:r>
              <a:rPr lang="ar-SA" sz="2800" b="1" dirty="0">
                <a:hlinkClick r:id="rId4" tooltip="2004"/>
              </a:rPr>
              <a:t>2004</a:t>
            </a:r>
            <a:r>
              <a:rPr lang="ar-SA" sz="2800" b="1" dirty="0"/>
              <a:t>، وفقاً للمرسوم الأميري رقم 80، برأس مال يبلغ</a:t>
            </a:r>
            <a:endParaRPr lang="en-US" sz="2800" dirty="0"/>
          </a:p>
          <a:p>
            <a:pPr marL="0" indent="0" algn="r" rtl="1">
              <a:buNone/>
            </a:pPr>
            <a:r>
              <a:rPr lang="ar-SA" sz="2800" b="1" dirty="0"/>
              <a:t> 100 مليون </a:t>
            </a:r>
            <a:r>
              <a:rPr lang="ar-SA" sz="2800" b="1" dirty="0">
                <a:hlinkClick r:id="rId5" tooltip="دينار كويتي"/>
              </a:rPr>
              <a:t>ديناراً كويتياً</a:t>
            </a:r>
            <a:r>
              <a:rPr lang="ar-SA" sz="2800" b="1" dirty="0"/>
              <a:t>. يتركز نشاط </a:t>
            </a:r>
            <a:r>
              <a:rPr lang="ar-SA" sz="2800" b="1" dirty="0">
                <a:hlinkClick r:id="rId2" tooltip="مصرف"/>
              </a:rPr>
              <a:t>المصرف</a:t>
            </a:r>
            <a:r>
              <a:rPr lang="ar-SA" sz="2800" b="1" dirty="0"/>
              <a:t> في قبول</a:t>
            </a:r>
            <a:endParaRPr lang="en-US" sz="2800" dirty="0"/>
          </a:p>
          <a:p>
            <a:pPr marL="0" indent="0" algn="r">
              <a:buNone/>
            </a:pPr>
            <a:r>
              <a:rPr lang="ar-SA" sz="2800" b="1" dirty="0"/>
              <a:t> الودائع وإنشاء </a:t>
            </a:r>
            <a:r>
              <a:rPr lang="ar-SA" sz="2800" b="1" dirty="0" err="1"/>
              <a:t>الصنايق</a:t>
            </a:r>
            <a:r>
              <a:rPr lang="ar-SA" sz="2800" b="1" dirty="0"/>
              <a:t> الاستثمارية والمتاجرة في العقارات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4215263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/>
          </a:bodyPr>
          <a:lstStyle/>
          <a:p>
            <a:r>
              <a:rPr lang="ar-KW" sz="800" dirty="0" smtClean="0"/>
              <a:t>.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 smtClean="0"/>
              <a:t>كما </a:t>
            </a:r>
            <a:r>
              <a:rPr lang="ar-SA" b="1" dirty="0"/>
              <a:t>يتعامل مع المعاملات المالية الإسلامية بجميع صورها وأشكالها ومن أهمها:</a:t>
            </a:r>
            <a:endParaRPr lang="en-US" dirty="0"/>
          </a:p>
          <a:p>
            <a:pPr marL="514350" lvl="0" indent="-514350" algn="r" rtl="1">
              <a:buFont typeface="+mj-lt"/>
              <a:buAutoNum type="arabicParenR"/>
            </a:pPr>
            <a:r>
              <a:rPr lang="ar-SA" b="1" dirty="0"/>
              <a:t>المضاربة</a:t>
            </a:r>
            <a:endParaRPr lang="en-US" dirty="0"/>
          </a:p>
          <a:p>
            <a:pPr marL="514350" lvl="0" indent="-514350" algn="r" rtl="1">
              <a:buFont typeface="+mj-lt"/>
              <a:buAutoNum type="arabicParenR"/>
            </a:pPr>
            <a:r>
              <a:rPr lang="ar-SA" b="1" dirty="0"/>
              <a:t>الوكالة في الاستثمار</a:t>
            </a:r>
            <a:endParaRPr lang="en-US" dirty="0"/>
          </a:p>
          <a:p>
            <a:pPr marL="514350" lvl="0" indent="-514350" algn="r" rtl="1">
              <a:buFont typeface="+mj-lt"/>
              <a:buAutoNum type="arabicParenR"/>
            </a:pPr>
            <a:r>
              <a:rPr lang="ar-SA" b="1" dirty="0"/>
              <a:t>المرابحة</a:t>
            </a:r>
            <a:endParaRPr lang="en-US" dirty="0"/>
          </a:p>
          <a:p>
            <a:pPr marL="514350" lvl="0" indent="-514350" algn="r" rtl="1">
              <a:buFont typeface="+mj-lt"/>
              <a:buAutoNum type="arabicParenR"/>
            </a:pPr>
            <a:r>
              <a:rPr lang="ar-SA" b="1" dirty="0"/>
              <a:t>الإجارة المنتهية مع المواعدة بالتمليك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* هيئة الفتوى والرقابة </a:t>
            </a:r>
            <a:r>
              <a:rPr lang="ar-SA" b="1" dirty="0" err="1"/>
              <a:t>الشرعية:لدى</a:t>
            </a:r>
            <a:r>
              <a:rPr lang="ar-SA" b="1" dirty="0"/>
              <a:t> </a:t>
            </a:r>
            <a:r>
              <a:rPr lang="ar-SA" b="1" dirty="0">
                <a:hlinkClick r:id="rId2" tooltip="مصرف"/>
              </a:rPr>
              <a:t>مصرف</a:t>
            </a:r>
            <a:r>
              <a:rPr lang="ar-SA" b="1" dirty="0"/>
              <a:t> بوبيان هيئة فتوى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 ورقابة شرعية تراقب أعماله ونشاطاته وتوافق عليها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50043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2786058"/>
            <a:ext cx="5357850" cy="1828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ar-SA" sz="11500" b="1" dirty="0" smtClean="0"/>
              <a:t>بنك وربة</a:t>
            </a:r>
            <a:endParaRPr lang="ar-KW" sz="1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7170" name="Picture 2" descr="http://aljarida.com/files/news/2012592/images/435x245/0440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962275" cy="233362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en-US" b="1" dirty="0"/>
              <a:t> </a:t>
            </a:r>
            <a:r>
              <a:rPr lang="ar-SA" b="1" dirty="0"/>
              <a:t>تأسس بنك وربة عام 2010 ليحتل مكانة ريادية </a:t>
            </a:r>
            <a:r>
              <a:rPr lang="ar-SA" b="1" dirty="0" smtClean="0"/>
              <a:t>في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 مصاف البنوك العالمية عامة والبنوك الإسلامية بوجه خاص </a:t>
            </a:r>
            <a:r>
              <a:rPr lang="ar-SA" b="1" dirty="0" smtClean="0"/>
              <a:t>حيث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 أنه يقدم مجموعة شاملة ومتكاملة من الخدمات </a:t>
            </a:r>
            <a:r>
              <a:rPr lang="ar-SA" b="1" dirty="0" smtClean="0"/>
              <a:t>المصرفية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 </a:t>
            </a:r>
            <a:r>
              <a:rPr lang="ar-SA" b="1" dirty="0" err="1"/>
              <a:t>والإستثمارية</a:t>
            </a:r>
            <a:r>
              <a:rPr lang="ar-SA" b="1" dirty="0"/>
              <a:t> التي تتوافق مع أحكام الشريعة الإسلامية </a:t>
            </a:r>
            <a:r>
              <a:rPr lang="ar-SA" b="1" dirty="0" err="1"/>
              <a:t>السمحاء</a:t>
            </a:r>
            <a:r>
              <a:rPr lang="ar-SA" b="1" dirty="0" smtClean="0"/>
              <a:t>.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 ويتطلع بنك وربة إلى تحقيق النمو والتوسع من خلال </a:t>
            </a:r>
            <a:r>
              <a:rPr lang="ar-SA" b="1" dirty="0" smtClean="0"/>
              <a:t>توفير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 منتجات مصرفية مبتكرة تكفل حلولاً خلاقة وخدمات مميزة </a:t>
            </a:r>
            <a:r>
              <a:rPr lang="ar-SA" b="1" dirty="0" smtClean="0"/>
              <a:t>من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 شأنها اكتساب ثقة عملائه على تعددهم واختلاف أجناسهم. </a:t>
            </a:r>
            <a:r>
              <a:rPr lang="ar-SA" b="1" dirty="0" smtClean="0"/>
              <a:t>وقد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 حظيت شريحة السيدات باهتمام بنك وربة فخصهن بفرع خاص </a:t>
            </a:r>
            <a:r>
              <a:rPr lang="ar-SA" b="1" dirty="0" err="1"/>
              <a:t>بهن</a:t>
            </a:r>
            <a:r>
              <a:rPr lang="ar-SA" b="1" dirty="0" smtClean="0"/>
              <a:t>.</a:t>
            </a:r>
            <a:endParaRPr lang="en-US" dirty="0"/>
          </a:p>
          <a:p>
            <a:pPr marL="0" indent="0" algn="r">
              <a:buNone/>
            </a:pPr>
            <a:r>
              <a:rPr lang="ar-SA" b="1" dirty="0"/>
              <a:t>وللبنك هيئة الفتوى والرقابة الشرعية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04379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2500306"/>
            <a:ext cx="6477000" cy="1828800"/>
          </a:xfrm>
        </p:spPr>
        <p:txBody>
          <a:bodyPr>
            <a:noAutofit/>
          </a:bodyPr>
          <a:lstStyle/>
          <a:p>
            <a:r>
              <a:rPr lang="ar-SA" sz="19900" b="1" dirty="0" smtClean="0"/>
              <a:t>الخاتمة</a:t>
            </a:r>
            <a:endParaRPr lang="ar-KW" sz="19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b="1" dirty="0" err="1"/>
              <a:t>وقد</a:t>
            </a:r>
            <a:r>
              <a:rPr lang="en-US" b="1" dirty="0"/>
              <a:t> </a:t>
            </a:r>
            <a:r>
              <a:rPr lang="en-US" b="1" dirty="0" err="1"/>
              <a:t>ارتفعت</a:t>
            </a:r>
            <a:r>
              <a:rPr lang="en-US" b="1" dirty="0"/>
              <a:t> </a:t>
            </a:r>
            <a:r>
              <a:rPr lang="en-US" b="1" dirty="0" err="1"/>
              <a:t>حصة</a:t>
            </a:r>
            <a:r>
              <a:rPr lang="en-US" b="1" dirty="0"/>
              <a:t> </a:t>
            </a:r>
            <a:r>
              <a:rPr lang="en-US" b="1" dirty="0" err="1"/>
              <a:t>البنوك</a:t>
            </a:r>
            <a:r>
              <a:rPr lang="en-US" b="1" dirty="0"/>
              <a:t> </a:t>
            </a:r>
            <a:r>
              <a:rPr lang="en-US" b="1" dirty="0" err="1"/>
              <a:t>الاسلامية</a:t>
            </a:r>
            <a:r>
              <a:rPr lang="en-US" b="1" dirty="0"/>
              <a:t> </a:t>
            </a:r>
            <a:r>
              <a:rPr lang="en-US" b="1" dirty="0" err="1"/>
              <a:t>من</a:t>
            </a:r>
            <a:r>
              <a:rPr lang="en-US" b="1" dirty="0"/>
              <a:t> </a:t>
            </a:r>
            <a:r>
              <a:rPr lang="en-US" b="1" dirty="0" err="1"/>
              <a:t>ارباح</a:t>
            </a:r>
            <a:r>
              <a:rPr lang="en-US" b="1" dirty="0"/>
              <a:t> </a:t>
            </a:r>
            <a:r>
              <a:rPr lang="en-US" b="1" dirty="0" err="1"/>
              <a:t>القطاع</a:t>
            </a:r>
            <a:r>
              <a:rPr lang="en-US" b="1" dirty="0"/>
              <a:t>، </a:t>
            </a:r>
            <a:r>
              <a:rPr lang="en-US" b="1" dirty="0" err="1"/>
              <a:t>من</a:t>
            </a:r>
            <a:r>
              <a:rPr lang="en-US" b="1" dirty="0"/>
              <a:t> </a:t>
            </a:r>
            <a:r>
              <a:rPr lang="en-US" b="1" dirty="0" err="1"/>
              <a:t>نحو</a:t>
            </a:r>
            <a:r>
              <a:rPr lang="en-US" b="1" dirty="0"/>
              <a:t> </a:t>
            </a:r>
            <a:endParaRPr lang="en-US" dirty="0"/>
          </a:p>
          <a:p>
            <a:pPr marL="0" indent="0" algn="r" rtl="1">
              <a:buNone/>
            </a:pPr>
            <a:r>
              <a:rPr lang="en-US" b="1" dirty="0"/>
              <a:t>%22 </a:t>
            </a:r>
            <a:r>
              <a:rPr lang="en-US" b="1" dirty="0" err="1"/>
              <a:t>في</a:t>
            </a:r>
            <a:r>
              <a:rPr lang="en-US" b="1" dirty="0"/>
              <a:t> </a:t>
            </a:r>
            <a:r>
              <a:rPr lang="en-US" b="1" dirty="0" err="1"/>
              <a:t>عام</a:t>
            </a:r>
            <a:r>
              <a:rPr lang="en-US" b="1" dirty="0"/>
              <a:t> 2011، </a:t>
            </a:r>
            <a:r>
              <a:rPr lang="en-US" b="1" dirty="0" err="1"/>
              <a:t>لنحو</a:t>
            </a:r>
            <a:r>
              <a:rPr lang="en-US" b="1" dirty="0"/>
              <a:t> %26 </a:t>
            </a:r>
            <a:r>
              <a:rPr lang="en-US" b="1" dirty="0" err="1"/>
              <a:t>في</a:t>
            </a:r>
            <a:r>
              <a:rPr lang="en-US" b="1" dirty="0"/>
              <a:t> </a:t>
            </a:r>
            <a:r>
              <a:rPr lang="en-US" b="1" dirty="0" err="1"/>
              <a:t>عام</a:t>
            </a:r>
            <a:r>
              <a:rPr lang="en-US" b="1" dirty="0"/>
              <a:t> 2012، </a:t>
            </a:r>
            <a:r>
              <a:rPr lang="en-US" b="1" dirty="0" err="1"/>
              <a:t>وسبب</a:t>
            </a:r>
            <a:r>
              <a:rPr lang="en-US" b="1" dirty="0"/>
              <a:t> </a:t>
            </a:r>
            <a:endParaRPr lang="en-US" dirty="0"/>
          </a:p>
          <a:p>
            <a:pPr marL="0" indent="0" algn="r" rtl="1">
              <a:buNone/>
            </a:pPr>
            <a:r>
              <a:rPr lang="en-US" b="1" dirty="0" err="1"/>
              <a:t>أساسي</a:t>
            </a:r>
            <a:r>
              <a:rPr lang="en-US" b="1" dirty="0"/>
              <a:t> </a:t>
            </a:r>
            <a:r>
              <a:rPr lang="en-US" b="1" dirty="0" err="1"/>
              <a:t>لذلك</a:t>
            </a:r>
            <a:r>
              <a:rPr lang="en-US" b="1" dirty="0"/>
              <a:t> </a:t>
            </a:r>
            <a:r>
              <a:rPr lang="en-US" b="1" dirty="0" err="1"/>
              <a:t>خفض</a:t>
            </a:r>
            <a:r>
              <a:rPr lang="en-US" b="1" dirty="0"/>
              <a:t> </a:t>
            </a:r>
            <a:r>
              <a:rPr lang="en-US" b="1" dirty="0" err="1"/>
              <a:t>مخصصات</a:t>
            </a:r>
            <a:r>
              <a:rPr lang="en-US" b="1" dirty="0"/>
              <a:t> </a:t>
            </a:r>
            <a:r>
              <a:rPr lang="en-US" b="1" dirty="0" err="1"/>
              <a:t>البنوك</a:t>
            </a:r>
            <a:r>
              <a:rPr lang="en-US" b="1" dirty="0"/>
              <a:t> </a:t>
            </a:r>
            <a:r>
              <a:rPr lang="en-US" b="1" dirty="0" err="1"/>
              <a:t>الإسلامية</a:t>
            </a:r>
            <a:r>
              <a:rPr lang="en-US" b="1" dirty="0"/>
              <a:t> </a:t>
            </a:r>
            <a:r>
              <a:rPr lang="en-US" b="1" dirty="0" err="1"/>
              <a:t>خلال</a:t>
            </a:r>
            <a:r>
              <a:rPr lang="en-US" b="1" dirty="0"/>
              <a:t> </a:t>
            </a:r>
            <a:r>
              <a:rPr lang="en-US" b="1" dirty="0" err="1"/>
              <a:t>عام</a:t>
            </a:r>
            <a:r>
              <a:rPr lang="en-US" b="1" dirty="0"/>
              <a:t> 2012 </a:t>
            </a:r>
            <a:endParaRPr lang="en-US" dirty="0"/>
          </a:p>
          <a:p>
            <a:pPr marL="0" indent="0" algn="r" rtl="1">
              <a:buNone/>
            </a:pPr>
            <a:r>
              <a:rPr lang="en-US" b="1" dirty="0" err="1"/>
              <a:t>بنحو</a:t>
            </a:r>
            <a:r>
              <a:rPr lang="en-US" b="1" dirty="0"/>
              <a:t> %17.7، </a:t>
            </a:r>
            <a:r>
              <a:rPr lang="en-US" b="1" dirty="0" err="1"/>
              <a:t>والواقع</a:t>
            </a:r>
            <a:r>
              <a:rPr lang="en-US" b="1" dirty="0"/>
              <a:t> </a:t>
            </a:r>
            <a:r>
              <a:rPr lang="en-US" b="1" dirty="0" err="1"/>
              <a:t>ان</a:t>
            </a:r>
            <a:r>
              <a:rPr lang="en-US" b="1" dirty="0"/>
              <a:t> </a:t>
            </a:r>
            <a:r>
              <a:rPr lang="en-US" b="1" dirty="0" err="1"/>
              <a:t>كلا</a:t>
            </a:r>
            <a:r>
              <a:rPr lang="en-US" b="1" dirty="0"/>
              <a:t> </a:t>
            </a:r>
            <a:r>
              <a:rPr lang="en-US" b="1" dirty="0" err="1"/>
              <a:t>من</a:t>
            </a:r>
            <a:r>
              <a:rPr lang="en-US" b="1" dirty="0"/>
              <a:t> </a:t>
            </a:r>
            <a:r>
              <a:rPr lang="en-US" b="1" dirty="0" err="1"/>
              <a:t>الوضع</a:t>
            </a:r>
            <a:r>
              <a:rPr lang="en-US" b="1" dirty="0"/>
              <a:t> </a:t>
            </a:r>
            <a:r>
              <a:rPr lang="en-US" b="1" dirty="0" err="1"/>
              <a:t>المالي</a:t>
            </a:r>
            <a:r>
              <a:rPr lang="en-US" b="1" dirty="0"/>
              <a:t> </a:t>
            </a:r>
            <a:r>
              <a:rPr lang="en-US" b="1" dirty="0" err="1"/>
              <a:t>والتطورات</a:t>
            </a:r>
            <a:r>
              <a:rPr lang="en-US" b="1" dirty="0"/>
              <a:t> </a:t>
            </a:r>
            <a:endParaRPr lang="en-US" dirty="0"/>
          </a:p>
          <a:p>
            <a:pPr marL="0" indent="0" algn="r" rtl="1">
              <a:buNone/>
            </a:pPr>
            <a:r>
              <a:rPr lang="en-US" b="1" dirty="0" err="1"/>
              <a:t>الايجابية</a:t>
            </a:r>
            <a:r>
              <a:rPr lang="en-US" b="1" dirty="0"/>
              <a:t> </a:t>
            </a:r>
            <a:r>
              <a:rPr lang="en-US" b="1" dirty="0" err="1"/>
              <a:t>في</a:t>
            </a:r>
            <a:r>
              <a:rPr lang="en-US" b="1" dirty="0"/>
              <a:t> </a:t>
            </a:r>
            <a:r>
              <a:rPr lang="en-US" b="1" dirty="0" err="1"/>
              <a:t>اوضاع</a:t>
            </a:r>
            <a:r>
              <a:rPr lang="en-US" b="1" dirty="0"/>
              <a:t> </a:t>
            </a:r>
            <a:r>
              <a:rPr lang="en-US" b="1" dirty="0" err="1"/>
              <a:t>القطاع</a:t>
            </a:r>
            <a:r>
              <a:rPr lang="en-US" b="1" dirty="0"/>
              <a:t> </a:t>
            </a:r>
            <a:r>
              <a:rPr lang="en-US" b="1" dirty="0" err="1"/>
              <a:t>المصرفي</a:t>
            </a:r>
            <a:r>
              <a:rPr lang="en-US" b="1" dirty="0"/>
              <a:t>، </a:t>
            </a:r>
            <a:r>
              <a:rPr lang="en-US" b="1" dirty="0" err="1"/>
              <a:t>يدعوان</a:t>
            </a:r>
            <a:r>
              <a:rPr lang="en-US" b="1" dirty="0"/>
              <a:t> </a:t>
            </a:r>
            <a:r>
              <a:rPr lang="en-US" b="1" dirty="0" err="1"/>
              <a:t>الى</a:t>
            </a:r>
            <a:r>
              <a:rPr lang="en-US" b="1" dirty="0"/>
              <a:t> </a:t>
            </a:r>
            <a:r>
              <a:rPr lang="en-US" b="1" dirty="0" err="1"/>
              <a:t>تفكير</a:t>
            </a:r>
            <a:r>
              <a:rPr lang="en-US" b="1" dirty="0"/>
              <a:t> </a:t>
            </a:r>
            <a:r>
              <a:rPr lang="en-US" b="1" dirty="0" err="1"/>
              <a:t>جدي</a:t>
            </a:r>
            <a:r>
              <a:rPr lang="en-US" b="1" dirty="0"/>
              <a:t> </a:t>
            </a:r>
            <a:endParaRPr lang="en-US" dirty="0"/>
          </a:p>
          <a:p>
            <a:pPr marL="0" indent="0" algn="r" rtl="1">
              <a:buNone/>
            </a:pPr>
            <a:r>
              <a:rPr lang="en-US" b="1" dirty="0" err="1"/>
              <a:t>في</a:t>
            </a:r>
            <a:r>
              <a:rPr lang="en-US" b="1" dirty="0"/>
              <a:t> </a:t>
            </a:r>
            <a:r>
              <a:rPr lang="en-US" b="1" dirty="0" err="1"/>
              <a:t>الغاء</a:t>
            </a:r>
            <a:r>
              <a:rPr lang="en-US" b="1" dirty="0"/>
              <a:t> </a:t>
            </a:r>
            <a:r>
              <a:rPr lang="en-US" b="1" dirty="0" err="1"/>
              <a:t>قانون</a:t>
            </a:r>
            <a:r>
              <a:rPr lang="en-US" b="1" dirty="0"/>
              <a:t> </a:t>
            </a:r>
            <a:r>
              <a:rPr lang="en-US" b="1" dirty="0" err="1"/>
              <a:t>ضمان</a:t>
            </a:r>
            <a:r>
              <a:rPr lang="en-US" b="1" dirty="0"/>
              <a:t> </a:t>
            </a:r>
            <a:r>
              <a:rPr lang="en-US" b="1" dirty="0" err="1"/>
              <a:t>الودائع</a:t>
            </a:r>
            <a:r>
              <a:rPr lang="en-US" b="1" dirty="0"/>
              <a:t>، </a:t>
            </a:r>
            <a:r>
              <a:rPr lang="en-US" b="1" dirty="0" err="1"/>
              <a:t>وإلى</a:t>
            </a:r>
            <a:r>
              <a:rPr lang="en-US" b="1" dirty="0"/>
              <a:t> </a:t>
            </a:r>
            <a:r>
              <a:rPr lang="en-US" b="1" dirty="0" err="1"/>
              <a:t>البدء</a:t>
            </a:r>
            <a:r>
              <a:rPr lang="en-US" b="1" dirty="0"/>
              <a:t> </a:t>
            </a:r>
            <a:r>
              <a:rPr lang="en-US" b="1" dirty="0" err="1"/>
              <a:t>بتوجيه</a:t>
            </a:r>
            <a:r>
              <a:rPr lang="en-US" b="1" dirty="0"/>
              <a:t> </a:t>
            </a:r>
            <a:r>
              <a:rPr lang="en-US" b="1" dirty="0" err="1"/>
              <a:t>الجهود</a:t>
            </a:r>
            <a:r>
              <a:rPr lang="en-US" b="1" dirty="0"/>
              <a:t> </a:t>
            </a:r>
            <a:r>
              <a:rPr lang="en-US" b="1" dirty="0" err="1"/>
              <a:t>الى</a:t>
            </a:r>
            <a:r>
              <a:rPr lang="en-US" b="1" dirty="0"/>
              <a:t> </a:t>
            </a:r>
            <a:endParaRPr lang="en-US" dirty="0"/>
          </a:p>
          <a:p>
            <a:pPr marL="0" indent="0" algn="r" rtl="1">
              <a:buNone/>
            </a:pPr>
            <a:r>
              <a:rPr lang="en-US" b="1" dirty="0" err="1"/>
              <a:t>الشريك</a:t>
            </a:r>
            <a:r>
              <a:rPr lang="en-US" b="1" dirty="0"/>
              <a:t> </a:t>
            </a:r>
            <a:r>
              <a:rPr lang="en-US" b="1" dirty="0" err="1"/>
              <a:t>الثاني</a:t>
            </a:r>
            <a:r>
              <a:rPr lang="en-US" b="1" dirty="0"/>
              <a:t> </a:t>
            </a:r>
            <a:r>
              <a:rPr lang="en-US" b="1" dirty="0" err="1"/>
              <a:t>في</a:t>
            </a:r>
            <a:r>
              <a:rPr lang="en-US" b="1" dirty="0"/>
              <a:t> </a:t>
            </a:r>
            <a:r>
              <a:rPr lang="en-US" b="1" dirty="0" err="1"/>
              <a:t>القطاع</a:t>
            </a:r>
            <a:r>
              <a:rPr lang="en-US" b="1" dirty="0"/>
              <a:t> </a:t>
            </a:r>
            <a:r>
              <a:rPr lang="en-US" b="1" dirty="0" err="1"/>
              <a:t>المالي</a:t>
            </a:r>
            <a:r>
              <a:rPr lang="en-US" b="1" dirty="0"/>
              <a:t> </a:t>
            </a:r>
            <a:r>
              <a:rPr lang="en-US" b="1" dirty="0" err="1"/>
              <a:t>أو</a:t>
            </a:r>
            <a:r>
              <a:rPr lang="en-US" b="1" dirty="0"/>
              <a:t> </a:t>
            </a:r>
            <a:r>
              <a:rPr lang="en-US" b="1" dirty="0" err="1"/>
              <a:t>شركات</a:t>
            </a:r>
            <a:r>
              <a:rPr lang="en-US" b="1" dirty="0"/>
              <a:t> </a:t>
            </a:r>
            <a:r>
              <a:rPr lang="en-US" b="1" dirty="0" err="1"/>
              <a:t>الاستثمار</a:t>
            </a:r>
            <a:r>
              <a:rPr lang="en-US" b="1" dirty="0"/>
              <a:t>، </a:t>
            </a:r>
            <a:r>
              <a:rPr lang="en-US" b="1" dirty="0" err="1"/>
              <a:t>وأكثر</a:t>
            </a:r>
            <a:r>
              <a:rPr lang="en-US" b="1" dirty="0"/>
              <a:t> </a:t>
            </a:r>
            <a:r>
              <a:rPr lang="en-US" b="1" dirty="0" err="1"/>
              <a:t>من</a:t>
            </a:r>
            <a:r>
              <a:rPr lang="en-US" b="1" dirty="0"/>
              <a:t> </a:t>
            </a:r>
            <a:endParaRPr lang="en-US" dirty="0"/>
          </a:p>
          <a:p>
            <a:pPr marL="0" indent="0" algn="r">
              <a:buNone/>
            </a:pPr>
            <a:r>
              <a:rPr lang="en-US" b="1" dirty="0" err="1"/>
              <a:t>نصفها</a:t>
            </a:r>
            <a:r>
              <a:rPr lang="en-US" b="1" dirty="0"/>
              <a:t> </a:t>
            </a:r>
            <a:r>
              <a:rPr lang="en-US" b="1" dirty="0" err="1"/>
              <a:t>غير</a:t>
            </a:r>
            <a:r>
              <a:rPr lang="en-US" b="1" dirty="0"/>
              <a:t> </a:t>
            </a:r>
            <a:r>
              <a:rPr lang="en-US" b="1" dirty="0" err="1"/>
              <a:t>قابل</a:t>
            </a:r>
            <a:r>
              <a:rPr lang="en-US" b="1" dirty="0"/>
              <a:t> </a:t>
            </a:r>
            <a:r>
              <a:rPr lang="en-US" b="1" dirty="0" err="1"/>
              <a:t>أو</a:t>
            </a:r>
            <a:r>
              <a:rPr lang="en-US" b="1" dirty="0"/>
              <a:t> </a:t>
            </a:r>
            <a:r>
              <a:rPr lang="en-US" b="1" dirty="0" err="1"/>
              <a:t>قادر</a:t>
            </a:r>
            <a:r>
              <a:rPr lang="en-US" b="1" dirty="0"/>
              <a:t> </a:t>
            </a:r>
            <a:r>
              <a:rPr lang="en-US" b="1" dirty="0" err="1"/>
              <a:t>على</a:t>
            </a:r>
            <a:r>
              <a:rPr lang="en-US" b="1" dirty="0"/>
              <a:t> </a:t>
            </a:r>
            <a:r>
              <a:rPr lang="en-US" b="1" dirty="0" err="1"/>
              <a:t>الاستمرار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61330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lang="ar-KW" sz="800" dirty="0" smtClean="0"/>
              <a:t>.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KW" sz="3600" b="1" dirty="0" smtClean="0"/>
              <a:t>فال</a:t>
            </a:r>
            <a:r>
              <a:rPr lang="ar-SA" sz="3600" b="1" dirty="0" smtClean="0"/>
              <a:t>نتائج تثبت </a:t>
            </a:r>
            <a:r>
              <a:rPr lang="ar-SA" sz="3600" b="1" dirty="0"/>
              <a:t>أن البنوك الإسلامية قادرة على تحقيق </a:t>
            </a:r>
            <a:r>
              <a:rPr lang="ar-SA" sz="3600" b="1" dirty="0" smtClean="0"/>
              <a:t>نمو</a:t>
            </a:r>
            <a:r>
              <a:rPr lang="en-US" sz="3600" b="1" dirty="0" smtClean="0"/>
              <a:t> </a:t>
            </a:r>
            <a:r>
              <a:rPr lang="ar-SA" sz="3600" b="1" dirty="0" smtClean="0"/>
              <a:t>في </a:t>
            </a:r>
            <a:r>
              <a:rPr lang="ar-SA" sz="3600" b="1" dirty="0"/>
              <a:t>الأرباح رغم البيئة التشغيلية </a:t>
            </a:r>
            <a:r>
              <a:rPr lang="ar-SA" sz="3600" b="1" dirty="0" smtClean="0"/>
              <a:t>الصعبة</a:t>
            </a:r>
            <a:r>
              <a:rPr lang="en-US" sz="3600" b="1" dirty="0" smtClean="0"/>
              <a:t> </a:t>
            </a:r>
            <a:r>
              <a:rPr lang="ar-SA" sz="3600" b="1" dirty="0" smtClean="0"/>
              <a:t>النتائج </a:t>
            </a:r>
            <a:r>
              <a:rPr lang="ar-SA" sz="3600" b="1" dirty="0"/>
              <a:t>المالية للبنوك الإسلامية الكويتية تعكس حسن إدارتها </a:t>
            </a:r>
            <a:endParaRPr lang="en-US" sz="3600" dirty="0"/>
          </a:p>
          <a:p>
            <a:pPr marL="0" indent="0" algn="r">
              <a:buNone/>
            </a:pPr>
            <a:r>
              <a:rPr lang="ar-SA" sz="3600" b="1" dirty="0"/>
              <a:t>ونجاح استراتيجياتها  فالحاجة ملحة لنظام فاعل يسهر على توعية الجمهور بالمعاملات المصرفية الإسلامية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0690110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5984" y="2571744"/>
            <a:ext cx="4265593" cy="1000132"/>
          </a:xfrm>
        </p:spPr>
        <p:txBody>
          <a:bodyPr/>
          <a:lstStyle/>
          <a:p>
            <a:pPr algn="ctr"/>
            <a:r>
              <a:rPr lang="ar-KW" sz="5400" b="1" dirty="0" smtClean="0">
                <a:solidFill>
                  <a:srgbClr val="002060"/>
                </a:solidFill>
              </a:rPr>
              <a:t>البنوك </a:t>
            </a:r>
            <a:r>
              <a:rPr lang="ar-KW" sz="5400" b="1" dirty="0" err="1" smtClean="0">
                <a:solidFill>
                  <a:srgbClr val="002060"/>
                </a:solidFill>
              </a:rPr>
              <a:t>الاسلامية</a:t>
            </a:r>
            <a:endParaRPr lang="en-US" sz="5400" dirty="0" smtClean="0">
              <a:solidFill>
                <a:srgbClr val="002060"/>
              </a:solidFill>
            </a:endParaRPr>
          </a:p>
          <a:p>
            <a:endParaRPr lang="ar-KW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857364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ar-KW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</a:t>
            </a:r>
            <a:r>
              <a:rPr lang="ar-S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جربة</a:t>
            </a:r>
            <a:r>
              <a:rPr lang="ar-S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الكويت مع البنوك </a:t>
            </a:r>
            <a:r>
              <a:rPr lang="ar-S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الاسلامي</a:t>
            </a:r>
            <a:r>
              <a:rPr lang="ar-KW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ة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ar-KW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9698" name="Picture 2" descr="http://assawsana.com/portal/image/imgid37606.jpg">
            <a:hlinkClick r:id="rId2" tooltip="مجلس الوزراء يوافق على إصدار صكوك إسلامية لمجموعة الراجحي 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7187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الاحصاءات المالية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تعريف مختصر </a:t>
            </a:r>
            <a:r>
              <a:rPr lang="ar-SA" b="1" dirty="0" err="1"/>
              <a:t>للاحصائيات</a:t>
            </a:r>
            <a:r>
              <a:rPr lang="ar-SA" b="1" dirty="0"/>
              <a:t>  المالية وشمولها حيث تحوي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 البيانات الخاصة بالبنوك وشركات التامين والمؤسسات المالية 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المساعدة وشركات الاستثمار </a:t>
            </a:r>
            <a:r>
              <a:rPr lang="ar-SA" b="1" dirty="0" err="1"/>
              <a:t>والصيرفة</a:t>
            </a:r>
            <a:r>
              <a:rPr lang="ar-SA" b="1" dirty="0"/>
              <a:t> </a:t>
            </a:r>
            <a:r>
              <a:rPr lang="ar-SA" b="1" dirty="0" smtClean="0"/>
              <a:t>دولة </a:t>
            </a:r>
            <a:r>
              <a:rPr lang="ar-SA" b="1" dirty="0"/>
              <a:t>الكويت </a:t>
            </a:r>
            <a:r>
              <a:rPr lang="ar-KW" b="1" dirty="0" smtClean="0"/>
              <a:t>ف</a:t>
            </a:r>
            <a:r>
              <a:rPr lang="ar-SA" b="1" dirty="0" smtClean="0"/>
              <a:t>في </a:t>
            </a:r>
            <a:r>
              <a:rPr lang="ar-SA" b="1" dirty="0"/>
              <a:t>قطاع </a:t>
            </a:r>
            <a:endParaRPr lang="ar-KW" b="1" dirty="0" smtClean="0"/>
          </a:p>
          <a:p>
            <a:pPr marL="0" indent="0" algn="r" rtl="1">
              <a:buNone/>
            </a:pPr>
            <a:r>
              <a:rPr lang="ar-SA" b="1" dirty="0" smtClean="0"/>
              <a:t>البنوك </a:t>
            </a:r>
            <a:r>
              <a:rPr lang="ar-SA" b="1" dirty="0"/>
              <a:t>توجد بنوك حكومية  (المركزي – </a:t>
            </a:r>
            <a:r>
              <a:rPr lang="ar-SA" b="1" dirty="0" smtClean="0"/>
              <a:t>الائتمان</a:t>
            </a:r>
            <a:r>
              <a:rPr lang="ar-KW" b="1" dirty="0" smtClean="0"/>
              <a:t> الكويتي</a:t>
            </a:r>
            <a:r>
              <a:rPr lang="ar-SA" b="1" dirty="0" smtClean="0"/>
              <a:t> </a:t>
            </a:r>
            <a:r>
              <a:rPr lang="ar-SA" b="1" dirty="0"/>
              <a:t>ال</a:t>
            </a:r>
            <a:r>
              <a:rPr lang="ar-KW" b="1" dirty="0"/>
              <a:t>ت</a:t>
            </a:r>
            <a:r>
              <a:rPr lang="ar-SA" b="1" dirty="0" err="1" smtClean="0"/>
              <a:t>سليف</a:t>
            </a:r>
            <a:endParaRPr lang="ar-KW" b="1" dirty="0" smtClean="0"/>
          </a:p>
          <a:p>
            <a:pPr marL="0" indent="0" algn="r" rtl="1">
              <a:buNone/>
            </a:pPr>
            <a:r>
              <a:rPr lang="ar-SA" b="1" dirty="0" smtClean="0"/>
              <a:t> والادخار </a:t>
            </a:r>
            <a:r>
              <a:rPr lang="ar-SA" b="1" dirty="0"/>
              <a:t>سابقا </a:t>
            </a:r>
            <a:r>
              <a:rPr lang="ar-KW" b="1" dirty="0" smtClean="0"/>
              <a:t>– الصناعي </a:t>
            </a:r>
            <a:r>
              <a:rPr lang="ar-SA" b="1" dirty="0" smtClean="0"/>
              <a:t>) وتجارية</a:t>
            </a:r>
            <a:r>
              <a:rPr lang="ar-KW" b="1" dirty="0" smtClean="0"/>
              <a:t>(الوطني – الخليج – التجاري – </a:t>
            </a:r>
            <a:r>
              <a:rPr lang="ar-KW" b="1" dirty="0" err="1" smtClean="0"/>
              <a:t>برقان</a:t>
            </a:r>
            <a:r>
              <a:rPr lang="ar-KW" b="1" dirty="0" smtClean="0"/>
              <a:t> – </a:t>
            </a:r>
            <a:r>
              <a:rPr lang="ar-KW" b="1" dirty="0" err="1" smtClean="0"/>
              <a:t>الاهلي</a:t>
            </a:r>
            <a:r>
              <a:rPr lang="ar-KW" b="1" dirty="0" smtClean="0"/>
              <a:t> </a:t>
            </a:r>
            <a:r>
              <a:rPr lang="ar-KW" b="1" smtClean="0"/>
              <a:t>- )</a:t>
            </a:r>
            <a:r>
              <a:rPr lang="ar-SA" b="1" smtClean="0"/>
              <a:t> </a:t>
            </a:r>
            <a:r>
              <a:rPr lang="ar-SA" b="1" dirty="0"/>
              <a:t>واسلامية وخليجية </a:t>
            </a:r>
            <a:r>
              <a:rPr lang="ar-KW" b="1" dirty="0" smtClean="0"/>
              <a:t>( مسقط – الدوحة –</a:t>
            </a:r>
            <a:r>
              <a:rPr lang="ar-KW" b="1" dirty="0" err="1" smtClean="0"/>
              <a:t>ابوظبي</a:t>
            </a:r>
            <a:r>
              <a:rPr lang="ar-KW" b="1" dirty="0" smtClean="0"/>
              <a:t> – </a:t>
            </a:r>
            <a:r>
              <a:rPr lang="ar-KW" b="1" dirty="0" err="1" smtClean="0"/>
              <a:t>الراجحي</a:t>
            </a:r>
            <a:r>
              <a:rPr lang="ar-KW" b="1" dirty="0" smtClean="0"/>
              <a:t> ) </a:t>
            </a:r>
            <a:r>
              <a:rPr lang="ar-SA" b="1" dirty="0" err="1" smtClean="0"/>
              <a:t>واجنبية</a:t>
            </a:r>
            <a:r>
              <a:rPr lang="ar-KW" b="1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30729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488" y="0"/>
            <a:ext cx="592935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KW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مراقبة البحوث الاقتصادية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K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المسوح الاقتصادية</a:t>
            </a:r>
            <a:endParaRPr kumimoji="0" lang="ar-KW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K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ar-K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071538" y="1205473"/>
          <a:ext cx="7500989" cy="4938170"/>
        </p:xfrm>
        <a:graphic>
          <a:graphicData uri="http://schemas.openxmlformats.org/presentationml/2006/ole">
            <p:oleObj spid="_x0000_s1025" name="Slide" r:id="rId3" imgW="4561370" imgH="3421535" progId="PowerPoint.Slide.12">
              <p:embed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00174"/>
            <a:ext cx="8153400" cy="4595826"/>
          </a:xfrm>
        </p:spPr>
        <p:txBody>
          <a:bodyPr>
            <a:normAutofit fontScale="77500" lnSpcReduction="20000"/>
          </a:bodyPr>
          <a:lstStyle/>
          <a:p>
            <a:r>
              <a:rPr lang="ar-KW" b="1" dirty="0" smtClean="0"/>
              <a:t>تهدف البحوث </a:t>
            </a:r>
            <a:r>
              <a:rPr lang="ar-KW" b="1" dirty="0" err="1" smtClean="0"/>
              <a:t>الاحصائية</a:t>
            </a:r>
            <a:r>
              <a:rPr lang="ar-KW" b="1" dirty="0" smtClean="0"/>
              <a:t> الاقتصادية </a:t>
            </a:r>
            <a:r>
              <a:rPr lang="ar-KW" b="1" dirty="0" err="1" smtClean="0"/>
              <a:t>التى</a:t>
            </a:r>
            <a:r>
              <a:rPr lang="ar-KW" b="1" dirty="0" smtClean="0"/>
              <a:t> تجريها </a:t>
            </a:r>
            <a:r>
              <a:rPr lang="ar-KW" b="1" dirty="0" err="1" smtClean="0"/>
              <a:t>ادارة</a:t>
            </a:r>
            <a:r>
              <a:rPr lang="ar-KW" b="1" dirty="0" smtClean="0"/>
              <a:t> </a:t>
            </a:r>
            <a:endParaRPr lang="en-US" dirty="0" smtClean="0"/>
          </a:p>
          <a:p>
            <a:r>
              <a:rPr lang="ar-KW" b="1" dirty="0" err="1" smtClean="0"/>
              <a:t>الاحصاءات</a:t>
            </a:r>
            <a:r>
              <a:rPr lang="ar-KW" b="1" dirty="0" smtClean="0"/>
              <a:t> الاقتصادية </a:t>
            </a:r>
            <a:r>
              <a:rPr lang="ar-KW" b="1" dirty="0" err="1" smtClean="0"/>
              <a:t>الى</a:t>
            </a:r>
            <a:r>
              <a:rPr lang="ar-KW" b="1" dirty="0" smtClean="0"/>
              <a:t> توفير بيانات ومعلومات </a:t>
            </a:r>
            <a:r>
              <a:rPr lang="ar-KW" b="1" dirty="0" err="1" smtClean="0"/>
              <a:t>اساسية</a:t>
            </a:r>
            <a:r>
              <a:rPr lang="ar-KW" b="1" dirty="0" smtClean="0"/>
              <a:t> عن</a:t>
            </a:r>
            <a:endParaRPr lang="en-US" dirty="0" smtClean="0"/>
          </a:p>
          <a:p>
            <a:r>
              <a:rPr lang="ar-KW" b="1" dirty="0" smtClean="0"/>
              <a:t> مختلف </a:t>
            </a:r>
            <a:r>
              <a:rPr lang="ar-KW" b="1" dirty="0" err="1" smtClean="0"/>
              <a:t>الانشطة</a:t>
            </a:r>
            <a:r>
              <a:rPr lang="ar-KW" b="1" dirty="0" smtClean="0"/>
              <a:t> الاقتصادية والقطاعات التنظيمية كقاعدة بيانات</a:t>
            </a:r>
            <a:endParaRPr lang="en-US" dirty="0" smtClean="0"/>
          </a:p>
          <a:p>
            <a:r>
              <a:rPr lang="ar-KW" b="1" dirty="0" err="1" smtClean="0"/>
              <a:t>فى</a:t>
            </a:r>
            <a:r>
              <a:rPr lang="ar-KW" b="1" dirty="0" smtClean="0"/>
              <a:t> المجالات الاقتصادية </a:t>
            </a:r>
            <a:endParaRPr lang="en-US" dirty="0" smtClean="0"/>
          </a:p>
          <a:p>
            <a:r>
              <a:rPr lang="ar-KW" b="1" dirty="0" smtClean="0"/>
              <a:t>التالية:-	</a:t>
            </a:r>
            <a:endParaRPr lang="en-US" dirty="0" smtClean="0"/>
          </a:p>
          <a:p>
            <a:r>
              <a:rPr lang="ar-KW" b="1" dirty="0" smtClean="0"/>
              <a:t>1-التعدين والصناعات التحويلية</a:t>
            </a:r>
            <a:endParaRPr lang="en-US" dirty="0" smtClean="0"/>
          </a:p>
          <a:p>
            <a:r>
              <a:rPr lang="ar-KW" b="1" dirty="0" smtClean="0"/>
              <a:t>2-التشييد والبناء</a:t>
            </a:r>
            <a:endParaRPr lang="en-US" dirty="0" smtClean="0"/>
          </a:p>
          <a:p>
            <a:r>
              <a:rPr lang="ar-KW" b="1" dirty="0" smtClean="0"/>
              <a:t>3-التجارة الداخلية (جملة وتجزئة)</a:t>
            </a:r>
            <a:endParaRPr lang="en-US" dirty="0" smtClean="0"/>
          </a:p>
          <a:p>
            <a:r>
              <a:rPr lang="ar-KW" b="1" dirty="0" smtClean="0"/>
              <a:t>4-الخدمات غير المالية</a:t>
            </a:r>
            <a:endParaRPr lang="en-US" dirty="0" smtClean="0"/>
          </a:p>
          <a:p>
            <a:r>
              <a:rPr lang="ar-KW" b="1" dirty="0" smtClean="0"/>
              <a:t>5-القطاع </a:t>
            </a:r>
            <a:r>
              <a:rPr lang="ar-KW" b="1" dirty="0" err="1" smtClean="0"/>
              <a:t>المالى</a:t>
            </a:r>
            <a:r>
              <a:rPr lang="ar-KW" b="1" dirty="0" smtClean="0"/>
              <a:t> ويشمل البنوك وشركات التامين والاستثمار </a:t>
            </a:r>
            <a:r>
              <a:rPr lang="ar-KW" b="1" dirty="0" err="1" smtClean="0"/>
              <a:t>والصيرفة</a:t>
            </a:r>
            <a:endParaRPr lang="en-US" dirty="0" smtClean="0"/>
          </a:p>
          <a:p>
            <a:r>
              <a:rPr lang="ar-KW" b="1" dirty="0" smtClean="0"/>
              <a:t> </a:t>
            </a:r>
            <a:r>
              <a:rPr lang="ar-KW" b="1" dirty="0" err="1" smtClean="0"/>
              <a:t>وانشطة</a:t>
            </a:r>
            <a:r>
              <a:rPr lang="ar-KW" b="1" dirty="0" smtClean="0"/>
              <a:t> الخدمات </a:t>
            </a:r>
            <a:r>
              <a:rPr lang="ar-KW" b="1" dirty="0" err="1" smtClean="0"/>
              <a:t>الماليةالمساعدة</a:t>
            </a:r>
            <a:endParaRPr lang="en-US" dirty="0" smtClean="0"/>
          </a:p>
          <a:p>
            <a:r>
              <a:rPr lang="ar-KW" b="1" dirty="0" smtClean="0"/>
              <a:t>6-الهيئات الخاصة </a:t>
            </a:r>
            <a:r>
              <a:rPr lang="ar-KW" b="1" dirty="0" err="1" smtClean="0"/>
              <a:t>التى</a:t>
            </a:r>
            <a:r>
              <a:rPr lang="ar-KW" b="1" dirty="0" smtClean="0"/>
              <a:t> لا تهدف </a:t>
            </a:r>
            <a:r>
              <a:rPr lang="ar-KW" b="1" dirty="0" err="1" smtClean="0"/>
              <a:t>الى</a:t>
            </a:r>
            <a:r>
              <a:rPr lang="ar-KW" b="1" dirty="0" smtClean="0"/>
              <a:t> الربح وتخدم قطاع العائلات</a:t>
            </a:r>
            <a:endParaRPr lang="ar-KW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2928934"/>
            <a:ext cx="6477000" cy="18288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ar-SA" sz="8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القطاع المالي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ar-K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32" y="3143248"/>
            <a:ext cx="6705600" cy="3143272"/>
          </a:xfrm>
        </p:spPr>
        <p:txBody>
          <a:bodyPr>
            <a:normAutofit/>
          </a:bodyPr>
          <a:lstStyle/>
          <a:p>
            <a:pPr algn="ctr"/>
            <a:r>
              <a:rPr lang="ar-SA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يشمل القطاع المالي :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050" dirty="0" smtClean="0">
                <a:latin typeface="Arial" pitchFamily="34" charset="0"/>
                <a:cs typeface="Arial" pitchFamily="34" charset="0"/>
              </a:rPr>
            </a:br>
            <a:r>
              <a:rPr lang="ar-SA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1- البنوك 2- شركات التامين3- المؤسسات المالية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050" dirty="0" smtClean="0">
                <a:latin typeface="Arial" pitchFamily="34" charset="0"/>
                <a:cs typeface="Arial" pitchFamily="34" charset="0"/>
              </a:rPr>
            </a:br>
            <a:r>
              <a:rPr lang="ar-SA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المساعدة-4- شركات الاستثمار 5- </a:t>
            </a:r>
            <a:r>
              <a:rPr lang="ar-SA" b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الصيرفة</a:t>
            </a:r>
            <a:endParaRPr lang="ar-KW" dirty="0"/>
          </a:p>
        </p:txBody>
      </p:sp>
      <p:pic>
        <p:nvPicPr>
          <p:cNvPr id="50178" name="Picture 2" descr="http://almarkazy.com/sites/default/files/styles/main_news_details_image/public/%D8%AF%D9%8A%D9%86%D8%A7%D8%B1%20%D9%83%D9%88%D9%8A%D8%AA%D9%8A.jpg?itok=wZQ5b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309201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 rot="20928625">
            <a:off x="666117" y="2461162"/>
            <a:ext cx="7123113" cy="1673225"/>
          </a:xfrm>
        </p:spPr>
        <p:txBody>
          <a:bodyPr>
            <a:noAutofit/>
          </a:bodyPr>
          <a:lstStyle/>
          <a:p>
            <a:r>
              <a:rPr lang="en-US" sz="16600" b="1" dirty="0" smtClean="0"/>
              <a:t> </a:t>
            </a:r>
            <a:r>
              <a:rPr lang="ar-SA" sz="16600" b="1" dirty="0" smtClean="0"/>
              <a:t>المقدمة</a:t>
            </a:r>
            <a:endParaRPr lang="en-US" sz="16600" dirty="0" smtClean="0"/>
          </a:p>
          <a:p>
            <a:endParaRPr lang="ar-KW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3929066"/>
            <a:ext cx="7620000" cy="990600"/>
          </a:xfrm>
        </p:spPr>
        <p:txBody>
          <a:bodyPr/>
          <a:lstStyle/>
          <a:p>
            <a:endParaRPr lang="ar-KW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KW" b="1" dirty="0" smtClean="0"/>
              <a:t>يقوم قسم الخدمات المالية والبنوك بإصدار نشرة متخصصة،وهذه</a:t>
            </a:r>
            <a:endParaRPr lang="en-US" dirty="0" smtClean="0"/>
          </a:p>
          <a:p>
            <a:r>
              <a:rPr lang="ar-KW" b="1" dirty="0" smtClean="0"/>
              <a:t> النشرة يتم جمع بياناتها من خلال المسح السنوي للمنشآت</a:t>
            </a:r>
            <a:endParaRPr lang="en-US" dirty="0" smtClean="0"/>
          </a:p>
          <a:p>
            <a:r>
              <a:rPr lang="ar-KW" b="1" dirty="0" smtClean="0"/>
              <a:t> العاملة في دولة الكويت بواسطة باحثين ميدانيين على عينة</a:t>
            </a:r>
            <a:endParaRPr lang="en-US" dirty="0" smtClean="0"/>
          </a:p>
          <a:p>
            <a:r>
              <a:rPr lang="ar-KW" b="1" dirty="0" smtClean="0"/>
              <a:t> مختارة من حصر منشآت عام 2000، ويستخدم في المراجعة</a:t>
            </a:r>
            <a:endParaRPr lang="en-US" dirty="0" smtClean="0"/>
          </a:p>
          <a:p>
            <a:r>
              <a:rPr lang="ar-KW" b="1" dirty="0" smtClean="0"/>
              <a:t> والترميز التصنيف الدولي الموحد للأنشطة الاقتصادية (</a:t>
            </a:r>
            <a:r>
              <a:rPr lang="en-US" b="1" dirty="0" smtClean="0"/>
              <a:t>Rev3</a:t>
            </a:r>
            <a:r>
              <a:rPr lang="ar-KW" b="1" dirty="0" smtClean="0"/>
              <a:t>) .</a:t>
            </a:r>
            <a:endParaRPr lang="en-US" dirty="0" smtClean="0"/>
          </a:p>
          <a:p>
            <a:endParaRPr lang="ar-KW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KW" b="1" dirty="0" smtClean="0"/>
              <a:t>النطاق والشمول</a:t>
            </a:r>
            <a:endParaRPr lang="en-US" dirty="0" smtClean="0"/>
          </a:p>
          <a:p>
            <a:r>
              <a:rPr lang="ar-KW" b="1" dirty="0" smtClean="0"/>
              <a:t> </a:t>
            </a:r>
            <a:endParaRPr lang="en-US" dirty="0" smtClean="0"/>
          </a:p>
          <a:p>
            <a:r>
              <a:rPr lang="ar-KW" b="1" dirty="0" smtClean="0"/>
              <a:t>يغطى البحث السنوي جميــع المنشآت العــاملة في القطـاع</a:t>
            </a:r>
            <a:endParaRPr lang="en-US" dirty="0" smtClean="0"/>
          </a:p>
          <a:p>
            <a:r>
              <a:rPr lang="ar-KW" b="1" dirty="0" smtClean="0"/>
              <a:t>الخـــاص والحكومي والقطــــاع المشترك ( حكومي وخاص ).</a:t>
            </a:r>
            <a:endParaRPr lang="en-US" dirty="0" smtClean="0"/>
          </a:p>
          <a:p>
            <a:r>
              <a:rPr lang="ar-KW" b="1" dirty="0" smtClean="0"/>
              <a:t> </a:t>
            </a:r>
            <a:endParaRPr lang="en-US" dirty="0" smtClean="0"/>
          </a:p>
          <a:p>
            <a:r>
              <a:rPr lang="ar-KW" b="1" dirty="0" smtClean="0"/>
              <a:t>منهجية المسح</a:t>
            </a:r>
            <a:endParaRPr lang="en-US" dirty="0" smtClean="0"/>
          </a:p>
          <a:p>
            <a:r>
              <a:rPr lang="ar-KW" b="1" dirty="0" smtClean="0"/>
              <a:t> </a:t>
            </a:r>
            <a:endParaRPr lang="en-US" dirty="0" smtClean="0"/>
          </a:p>
          <a:p>
            <a:r>
              <a:rPr lang="ar-KW" b="1" dirty="0" smtClean="0"/>
              <a:t>وقد تم حصر للمنشآت عام 2000 وأخذت العينة بما يعادل 6000 منشأه. </a:t>
            </a:r>
            <a:endParaRPr lang="en-US" dirty="0" smtClean="0"/>
          </a:p>
          <a:p>
            <a:r>
              <a:rPr lang="ar-KW" b="1" dirty="0" smtClean="0"/>
              <a:t>ويتم اختيار المنشآت حسب التقسيمات المتبعة بالإدارة. </a:t>
            </a:r>
            <a:endParaRPr lang="en-US" dirty="0" smtClean="0"/>
          </a:p>
          <a:p>
            <a:endParaRPr lang="ar-KW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2285992"/>
            <a:ext cx="7980262" cy="3810008"/>
          </a:xfrm>
        </p:spPr>
        <p:txBody>
          <a:bodyPr/>
          <a:lstStyle/>
          <a:p>
            <a:r>
              <a:rPr lang="ar-KW" b="1" dirty="0" smtClean="0"/>
              <a:t>منشآت عدد المشتغلين فيها (1-10) يتم اختيارها بأسلوب العينة. </a:t>
            </a:r>
            <a:endParaRPr lang="en-US" dirty="0" smtClean="0"/>
          </a:p>
          <a:p>
            <a:r>
              <a:rPr lang="ar-KW" b="1" dirty="0" smtClean="0"/>
              <a:t>منشآت عدد المشتغلين (11-19) يتم اختيارها بأسلوب العينة. </a:t>
            </a:r>
            <a:endParaRPr lang="en-US" dirty="0" smtClean="0"/>
          </a:p>
          <a:p>
            <a:r>
              <a:rPr lang="ar-KW" b="1" dirty="0" smtClean="0"/>
              <a:t>منشآت عدد المشتغلين فيها (20) فأكثر يتم عمل لها حصر شامل. </a:t>
            </a:r>
            <a:endParaRPr lang="en-US" dirty="0" smtClean="0"/>
          </a:p>
          <a:p>
            <a:endParaRPr lang="ar-KW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00042"/>
            <a:ext cx="8153400" cy="5595958"/>
          </a:xfrm>
        </p:spPr>
        <p:txBody>
          <a:bodyPr>
            <a:normAutofit/>
          </a:bodyPr>
          <a:lstStyle/>
          <a:p>
            <a:r>
              <a:rPr lang="ar-KW" b="1" dirty="0" smtClean="0"/>
              <a:t>الهدف والجهات المستفيدة من مسح سلسلة البحوث الاقتصادية</a:t>
            </a:r>
            <a:endParaRPr lang="en-US" dirty="0" smtClean="0"/>
          </a:p>
          <a:p>
            <a:r>
              <a:rPr lang="ar-KW" b="1" dirty="0" smtClean="0"/>
              <a:t> </a:t>
            </a:r>
            <a:endParaRPr lang="en-US" dirty="0" smtClean="0"/>
          </a:p>
          <a:p>
            <a:pPr lvl="0"/>
            <a:r>
              <a:rPr lang="ar-KW" b="1" dirty="0" smtClean="0"/>
              <a:t>حساب الناتج المحلي الإجمالي وتركيب جداول الحسابات القومية وجداول </a:t>
            </a:r>
            <a:r>
              <a:rPr lang="ar-KW" b="1" dirty="0" err="1" smtClean="0"/>
              <a:t>المدخلات</a:t>
            </a:r>
            <a:r>
              <a:rPr lang="ar-KW" b="1" dirty="0" smtClean="0"/>
              <a:t> والمخرجات. </a:t>
            </a:r>
            <a:endParaRPr lang="en-US" dirty="0" smtClean="0"/>
          </a:p>
          <a:p>
            <a:pPr lvl="0"/>
            <a:r>
              <a:rPr lang="ar-KW" b="1" dirty="0" smtClean="0"/>
              <a:t>تفيد المنظمات والهيئات الدولية مثل مكتب الإحصاء للأمانة العامة لمجلس التعاون الخليجي (الرياض) وصندوق النقد الدولي والبنك الدولي . </a:t>
            </a:r>
            <a:endParaRPr lang="en-US" dirty="0" smtClean="0"/>
          </a:p>
          <a:p>
            <a:pPr lvl="0"/>
            <a:r>
              <a:rPr lang="ar-KW" b="1" dirty="0" smtClean="0"/>
              <a:t>مكتب الإحصاء لجامعة الدول العربية ومكتب الإحصاء للأمم المتحدة. </a:t>
            </a:r>
            <a:endParaRPr lang="en-US" dirty="0" smtClean="0"/>
          </a:p>
          <a:p>
            <a:pPr lvl="0"/>
            <a:r>
              <a:rPr lang="ar-KW" b="1" dirty="0" smtClean="0"/>
              <a:t>معهد الكويت للأبحاث العلمية والبنوك والباحثين ومكاتب الاستشارات لدراسة الجدوى الاقتصادية. 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KW" b="1" dirty="0" smtClean="0"/>
              <a:t>أهم المتغيرات لمخرجات المسح</a:t>
            </a:r>
            <a:endParaRPr lang="en-US" dirty="0" smtClean="0"/>
          </a:p>
          <a:p>
            <a:r>
              <a:rPr lang="ar-KW" b="1" dirty="0" smtClean="0"/>
              <a:t> </a:t>
            </a:r>
            <a:endParaRPr lang="en-US" dirty="0" smtClean="0"/>
          </a:p>
          <a:p>
            <a:r>
              <a:rPr lang="ar-KW" b="1" dirty="0" smtClean="0"/>
              <a:t> </a:t>
            </a:r>
            <a:endParaRPr lang="en-US" dirty="0" smtClean="0"/>
          </a:p>
          <a:p>
            <a:r>
              <a:rPr lang="ar-KW" b="1" dirty="0" smtClean="0"/>
              <a:t>1-عدد المشتغلين : مجموع الأفراد الذين يعملون بالمنشأة من</a:t>
            </a:r>
            <a:endParaRPr lang="en-US" dirty="0" smtClean="0"/>
          </a:p>
          <a:p>
            <a:r>
              <a:rPr lang="ar-KW" b="1" dirty="0" smtClean="0"/>
              <a:t> الشركاء أو أصحاب العمل بدوام كامل أو جزئي. </a:t>
            </a:r>
            <a:endParaRPr lang="en-US" dirty="0" smtClean="0"/>
          </a:p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ar-KW" b="1" dirty="0" smtClean="0"/>
              <a:t>2-عدد العاملين : مجموع الأفراد الذين يعملون في المنشأة بدون أصحاب العمل.</a:t>
            </a:r>
            <a:endParaRPr lang="en-US" dirty="0" smtClean="0"/>
          </a:p>
          <a:p>
            <a:r>
              <a:rPr lang="en-US" b="1" dirty="0" smtClean="0"/>
              <a:t> </a:t>
            </a:r>
            <a:endParaRPr lang="en-US" dirty="0" smtClean="0"/>
          </a:p>
          <a:p>
            <a:r>
              <a:rPr lang="ar-KW" b="1" dirty="0" smtClean="0"/>
              <a:t>3- </a:t>
            </a:r>
            <a:r>
              <a:rPr lang="ar-KW" b="1" dirty="0" smtClean="0">
                <a:hlinkClick r:id="rId2" action="ppaction://hlinkfile"/>
              </a:rPr>
              <a:t>تعويضات العاملين </a:t>
            </a:r>
            <a:r>
              <a:rPr lang="ar-KW" b="1" dirty="0" smtClean="0"/>
              <a:t>:  تتكون من </a:t>
            </a:r>
            <a:endParaRPr lang="en-US" dirty="0" smtClean="0"/>
          </a:p>
          <a:p>
            <a:r>
              <a:rPr lang="ar-KW" b="1" dirty="0" smtClean="0"/>
              <a:t>أ – الأجور والرواتب </a:t>
            </a:r>
            <a:endParaRPr lang="en-US" dirty="0" smtClean="0"/>
          </a:p>
          <a:p>
            <a:r>
              <a:rPr lang="ar-KW" b="1" dirty="0" smtClean="0"/>
              <a:t> </a:t>
            </a:r>
            <a:endParaRPr lang="en-US" dirty="0" smtClean="0"/>
          </a:p>
          <a:p>
            <a:r>
              <a:rPr lang="ar-KW" b="1" dirty="0" smtClean="0"/>
              <a:t>نقدية  :علاوة غلاء المعيشة  </a:t>
            </a:r>
            <a:r>
              <a:rPr lang="ar-KW" b="1" dirty="0" err="1" smtClean="0"/>
              <a:t>ـ</a:t>
            </a:r>
            <a:r>
              <a:rPr lang="ar-KW" b="1" dirty="0" smtClean="0"/>
              <a:t> أجور مدفوعة عن </a:t>
            </a:r>
            <a:r>
              <a:rPr lang="ar-KW" b="1" dirty="0" err="1" smtClean="0"/>
              <a:t>الاجازات</a:t>
            </a:r>
            <a:r>
              <a:rPr lang="ar-KW" b="1" dirty="0" smtClean="0"/>
              <a:t> الطبية </a:t>
            </a:r>
            <a:endParaRPr lang="en-US" dirty="0" smtClean="0"/>
          </a:p>
          <a:p>
            <a:r>
              <a:rPr lang="ar-KW" b="1" dirty="0" smtClean="0"/>
              <a:t>عينية : مأكل مشرب ملبس , مصاريف صيانة </a:t>
            </a:r>
            <a:r>
              <a:rPr lang="ar-KW" b="1" dirty="0" err="1" smtClean="0"/>
              <a:t>واصلاح</a:t>
            </a:r>
            <a:r>
              <a:rPr lang="ar-KW" b="1" dirty="0" smtClean="0"/>
              <a:t> للعاملين مجانا</a:t>
            </a:r>
            <a:endParaRPr lang="en-US" dirty="0" smtClean="0"/>
          </a:p>
          <a:p>
            <a:endParaRPr lang="ar-KW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1857364"/>
            <a:ext cx="7620008" cy="314327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ar-KW" sz="239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المقدمة</a:t>
            </a:r>
            <a:r>
              <a:rPr lang="ar-KW" sz="1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ar-KW" sz="1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KW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ar-KW" b="1" dirty="0" smtClean="0"/>
              <a:t>ب – </a:t>
            </a:r>
            <a:r>
              <a:rPr lang="ar-KW" b="1" dirty="0" smtClean="0">
                <a:hlinkClick r:id="rId2" action="ppaction://hlinkfile"/>
              </a:rPr>
              <a:t>ملحقات الأجور والرواتب</a:t>
            </a:r>
            <a:r>
              <a:rPr lang="en-US" b="1" dirty="0" smtClean="0"/>
              <a:t> </a:t>
            </a:r>
            <a:endParaRPr lang="en-US" dirty="0" smtClean="0"/>
          </a:p>
          <a:p>
            <a:pPr lvl="0"/>
            <a:r>
              <a:rPr lang="ar-KW" b="1" dirty="0" smtClean="0"/>
              <a:t>تعويضات البطالة والحوادث </a:t>
            </a:r>
            <a:endParaRPr lang="en-US" dirty="0" smtClean="0"/>
          </a:p>
          <a:p>
            <a:pPr lvl="0"/>
            <a:r>
              <a:rPr lang="ar-KW" b="1" dirty="0" smtClean="0"/>
              <a:t>مخصصات ترك الخدمة </a:t>
            </a:r>
            <a:r>
              <a:rPr lang="ar-KW" b="1" dirty="0" err="1" smtClean="0"/>
              <a:t>والاجازات</a:t>
            </a:r>
            <a:r>
              <a:rPr lang="ar-KW" b="1" dirty="0" smtClean="0"/>
              <a:t> </a:t>
            </a:r>
            <a:endParaRPr lang="en-US" dirty="0" smtClean="0"/>
          </a:p>
          <a:p>
            <a:pPr lvl="0"/>
            <a:r>
              <a:rPr lang="ar-KW" b="1" dirty="0" err="1" smtClean="0"/>
              <a:t>اقساط</a:t>
            </a:r>
            <a:r>
              <a:rPr lang="ar-KW" b="1" dirty="0" smtClean="0"/>
              <a:t> التأمين الصحي </a:t>
            </a:r>
            <a:endParaRPr lang="en-US" dirty="0" smtClean="0"/>
          </a:p>
          <a:p>
            <a:r>
              <a:rPr lang="ar-KW" b="1" dirty="0" smtClean="0"/>
              <a:t>ج – مكافآت أعضاء مجلس الإدارة </a:t>
            </a:r>
            <a:endParaRPr lang="en-US" dirty="0" smtClean="0"/>
          </a:p>
          <a:p>
            <a:pPr lvl="0"/>
            <a:r>
              <a:rPr lang="ar-KW" b="1" dirty="0" smtClean="0"/>
              <a:t>أعضاء داخل المنشأة أعضاء خارج المنشأة</a:t>
            </a:r>
            <a:endParaRPr lang="en-US" dirty="0" smtClean="0"/>
          </a:p>
          <a:p>
            <a:endParaRPr lang="en-US" dirty="0" smtClean="0"/>
          </a:p>
          <a:p>
            <a:endParaRPr lang="ar-KW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KW" b="1" dirty="0" smtClean="0"/>
              <a:t>4- </a:t>
            </a:r>
            <a:r>
              <a:rPr lang="ar-KW" b="1" dirty="0" smtClean="0">
                <a:hlinkClick r:id="rId2" action="ppaction://hlinkfile"/>
              </a:rPr>
              <a:t>الاستهلاك الوسيط </a:t>
            </a:r>
            <a:r>
              <a:rPr lang="ar-KW" b="1" dirty="0" smtClean="0"/>
              <a:t>( المستلزمات السلعية والخدمية )</a:t>
            </a:r>
            <a:endParaRPr lang="en-US" dirty="0" smtClean="0"/>
          </a:p>
          <a:p>
            <a:r>
              <a:rPr lang="ar-SA" b="1" dirty="0" smtClean="0"/>
              <a:t>ويقصد </a:t>
            </a:r>
            <a:r>
              <a:rPr lang="ar-SA" b="1" dirty="0" err="1" smtClean="0"/>
              <a:t>به</a:t>
            </a:r>
            <a:r>
              <a:rPr lang="ar-SA" b="1" dirty="0" smtClean="0"/>
              <a:t> المستهلك من كافة أنواع السلع والخدمات ( المصروفات ) المستخدمة في العمليات الإنتاجية والأنشطة التي تزاولها المنشأة أو الشركة ويتكون من </a:t>
            </a:r>
            <a:endParaRPr lang="en-US" dirty="0" smtClean="0"/>
          </a:p>
          <a:p>
            <a:r>
              <a:rPr lang="ar-KW" b="1" dirty="0" smtClean="0"/>
              <a:t>استهلاك سلعي: </a:t>
            </a:r>
            <a:endParaRPr lang="en-US" dirty="0" smtClean="0"/>
          </a:p>
          <a:p>
            <a:pPr lvl="0"/>
            <a:r>
              <a:rPr lang="ar-KW" b="1" dirty="0" smtClean="0"/>
              <a:t>مواد خام حسب احتياج النشاط</a:t>
            </a:r>
            <a:endParaRPr lang="en-US" dirty="0" smtClean="0"/>
          </a:p>
          <a:p>
            <a:pPr lvl="0"/>
            <a:r>
              <a:rPr lang="ar-KW" b="1" dirty="0" smtClean="0"/>
              <a:t>قطع غيار سيارات</a:t>
            </a:r>
            <a:endParaRPr lang="en-US" dirty="0" smtClean="0"/>
          </a:p>
          <a:p>
            <a:pPr lvl="0"/>
            <a:r>
              <a:rPr lang="ar-KW" b="1" dirty="0" smtClean="0"/>
              <a:t>بنزين </a:t>
            </a:r>
            <a:endParaRPr lang="en-US" dirty="0" smtClean="0"/>
          </a:p>
          <a:p>
            <a:r>
              <a:rPr lang="ar-KW" b="1" dirty="0" smtClean="0"/>
              <a:t>استهلاك خدمي:  </a:t>
            </a:r>
            <a:endParaRPr lang="en-US" dirty="0" smtClean="0"/>
          </a:p>
          <a:p>
            <a:pPr lvl="0"/>
            <a:r>
              <a:rPr lang="ar-KW" b="1" dirty="0" smtClean="0"/>
              <a:t>الفاكس </a:t>
            </a:r>
            <a:r>
              <a:rPr lang="ar-KW" b="1" dirty="0" err="1" smtClean="0"/>
              <a:t>و</a:t>
            </a:r>
            <a:r>
              <a:rPr lang="ar-KW" b="1" dirty="0" smtClean="0"/>
              <a:t> الهاتف</a:t>
            </a:r>
            <a:endParaRPr lang="en-US" dirty="0" smtClean="0"/>
          </a:p>
          <a:p>
            <a:pPr lvl="0"/>
            <a:r>
              <a:rPr lang="ar-KW" b="1" dirty="0" smtClean="0"/>
              <a:t>دعاية </a:t>
            </a:r>
            <a:r>
              <a:rPr lang="ar-KW" b="1" dirty="0" err="1" smtClean="0"/>
              <a:t>و</a:t>
            </a:r>
            <a:r>
              <a:rPr lang="ar-KW" b="1" dirty="0" smtClean="0"/>
              <a:t> </a:t>
            </a:r>
            <a:r>
              <a:rPr lang="ar-KW" b="1" dirty="0" err="1" smtClean="0"/>
              <a:t>اعلان</a:t>
            </a:r>
            <a:endParaRPr lang="ar-KW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2786058"/>
            <a:ext cx="7694510" cy="3309942"/>
          </a:xfrm>
        </p:spPr>
        <p:txBody>
          <a:bodyPr/>
          <a:lstStyle/>
          <a:p>
            <a:pPr algn="ctr">
              <a:buNone/>
            </a:pPr>
            <a:r>
              <a:rPr lang="ar-KW" b="1" dirty="0" smtClean="0"/>
              <a:t> 5</a:t>
            </a:r>
            <a:r>
              <a:rPr lang="ar-KW" sz="3600" b="1" dirty="0" smtClean="0"/>
              <a:t>- </a:t>
            </a:r>
            <a:r>
              <a:rPr lang="ar-KW" sz="3600" b="1" dirty="0" err="1" smtClean="0"/>
              <a:t>الانتاج</a:t>
            </a:r>
            <a:r>
              <a:rPr lang="ar-KW" sz="3600" b="1" dirty="0" smtClean="0"/>
              <a:t> </a:t>
            </a:r>
            <a:r>
              <a:rPr lang="ar-KW" sz="3600" b="1" dirty="0" err="1" smtClean="0"/>
              <a:t>الاجمالي</a:t>
            </a:r>
            <a:r>
              <a:rPr lang="ar-KW" sz="3600" b="1" dirty="0" smtClean="0"/>
              <a:t> : هو قيمة السلع </a:t>
            </a:r>
            <a:r>
              <a:rPr lang="ar-KW" sz="3600" b="1" dirty="0" err="1" smtClean="0"/>
              <a:t>و</a:t>
            </a:r>
            <a:r>
              <a:rPr lang="ar-KW" sz="3600" b="1" dirty="0" smtClean="0"/>
              <a:t> الخدمات التي تنتجها</a:t>
            </a:r>
          </a:p>
          <a:p>
            <a:pPr algn="ctr">
              <a:buNone/>
            </a:pPr>
            <a:r>
              <a:rPr lang="ar-KW" sz="3600" b="1" dirty="0" smtClean="0"/>
              <a:t> المنشأة خلال سنة مالية</a:t>
            </a:r>
            <a:r>
              <a:rPr lang="ar-KW" sz="3600" dirty="0" smtClean="0"/>
              <a:t> </a:t>
            </a:r>
            <a:r>
              <a:rPr lang="ar-KW" sz="3600" b="1" dirty="0" smtClean="0"/>
              <a:t>لكل من البنوك </a:t>
            </a:r>
            <a:r>
              <a:rPr lang="ar-KW" sz="3600" b="1" dirty="0" err="1" smtClean="0"/>
              <a:t>وشركان</a:t>
            </a:r>
            <a:r>
              <a:rPr lang="ar-KW" sz="3600" b="1" dirty="0" smtClean="0"/>
              <a:t> التامين </a:t>
            </a:r>
          </a:p>
          <a:p>
            <a:pPr algn="ctr">
              <a:buNone/>
            </a:pPr>
            <a:r>
              <a:rPr lang="ar-KW" sz="3600" b="1" dirty="0" smtClean="0"/>
              <a:t>.....الخ</a:t>
            </a:r>
            <a:endParaRPr lang="ar-KW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7224" t="34233" r="7717" b="9921"/>
          <a:stretch>
            <a:fillRect/>
          </a:stretch>
        </p:blipFill>
        <p:spPr bwMode="auto">
          <a:xfrm>
            <a:off x="1000100" y="1600200"/>
            <a:ext cx="785818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7043" t="8295" r="8210" b="13989"/>
          <a:stretch>
            <a:fillRect/>
          </a:stretch>
        </p:blipFill>
        <p:spPr bwMode="auto">
          <a:xfrm>
            <a:off x="857225" y="1600200"/>
            <a:ext cx="7786742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643050"/>
            <a:ext cx="8194576" cy="4452950"/>
          </a:xfrm>
        </p:spPr>
        <p:txBody>
          <a:bodyPr>
            <a:normAutofit fontScale="77500" lnSpcReduction="20000"/>
          </a:bodyPr>
          <a:lstStyle/>
          <a:p>
            <a:r>
              <a:rPr lang="ar-KW" b="1" dirty="0" smtClean="0"/>
              <a:t>- </a:t>
            </a:r>
            <a:r>
              <a:rPr lang="ar-KW" b="1" dirty="0" smtClean="0">
                <a:hlinkClick r:id="rId2" action="ppaction://hlinkfile"/>
              </a:rPr>
              <a:t>القيمة المضافة</a:t>
            </a:r>
            <a:endParaRPr lang="en-US" dirty="0" smtClean="0"/>
          </a:p>
          <a:p>
            <a:r>
              <a:rPr lang="ar-KW" b="1" dirty="0" smtClean="0"/>
              <a:t>هي زيادة قيمة المخرجات عن قيمة مستلزمات </a:t>
            </a:r>
            <a:r>
              <a:rPr lang="ar-KW" b="1" dirty="0" err="1" smtClean="0"/>
              <a:t>الانتاج</a:t>
            </a:r>
            <a:r>
              <a:rPr lang="ar-KW" b="1" dirty="0" smtClean="0"/>
              <a:t> , أي هي القيمة المتولدة من العملية </a:t>
            </a:r>
            <a:r>
              <a:rPr lang="ar-KW" b="1" dirty="0" err="1" smtClean="0"/>
              <a:t>الانتاجية</a:t>
            </a:r>
            <a:endParaRPr lang="en-US" dirty="0" smtClean="0"/>
          </a:p>
          <a:p>
            <a:r>
              <a:rPr lang="ar-KW" b="1" dirty="0" smtClean="0"/>
              <a:t>وطريقة حسابها هي:</a:t>
            </a:r>
            <a:endParaRPr lang="en-US" dirty="0" smtClean="0"/>
          </a:p>
          <a:p>
            <a:r>
              <a:rPr lang="ar-KW" b="1" dirty="0" err="1" smtClean="0"/>
              <a:t>الانتاج</a:t>
            </a:r>
            <a:r>
              <a:rPr lang="ar-KW" b="1" dirty="0" smtClean="0"/>
              <a:t> (81,90) – الاستهلاك الوسيط ( المستلزمات السلعية </a:t>
            </a:r>
            <a:r>
              <a:rPr lang="ar-KW" b="1" dirty="0" err="1" smtClean="0"/>
              <a:t>و</a:t>
            </a:r>
            <a:r>
              <a:rPr lang="ar-KW" b="1" dirty="0" smtClean="0"/>
              <a:t> الخدمية 58,59)  </a:t>
            </a:r>
            <a:endParaRPr lang="en-US" dirty="0" smtClean="0"/>
          </a:p>
          <a:p>
            <a:r>
              <a:rPr lang="ar-KW" b="1" dirty="0" smtClean="0"/>
              <a:t>7- </a:t>
            </a:r>
            <a:r>
              <a:rPr lang="ar-KW" b="1" dirty="0" smtClean="0">
                <a:hlinkClick r:id="rId2" action="ppaction://hlinkfile"/>
              </a:rPr>
              <a:t>التكوين الرأسمالي </a:t>
            </a:r>
            <a:endParaRPr lang="en-US" dirty="0" smtClean="0"/>
          </a:p>
          <a:p>
            <a:r>
              <a:rPr lang="ar-KW" b="1" dirty="0" smtClean="0"/>
              <a:t> هي أصول </a:t>
            </a:r>
            <a:r>
              <a:rPr lang="ar-KW" b="1" dirty="0" err="1" smtClean="0"/>
              <a:t>ثابته</a:t>
            </a:r>
            <a:r>
              <a:rPr lang="ar-KW" b="1" dirty="0" smtClean="0"/>
              <a:t> مادية جديدة أو موجودة ناقصا منه المتخلص منها</a:t>
            </a:r>
            <a:endParaRPr lang="en-US" dirty="0" smtClean="0"/>
          </a:p>
          <a:p>
            <a:r>
              <a:rPr lang="ar-KW" b="1" dirty="0" smtClean="0"/>
              <a:t>وتحسب بالمعادلة التالية :</a:t>
            </a:r>
            <a:endParaRPr lang="en-US" dirty="0" smtClean="0"/>
          </a:p>
          <a:p>
            <a:r>
              <a:rPr lang="ar-KW" b="1" dirty="0" smtClean="0"/>
              <a:t>(تكلفة الأصول </a:t>
            </a:r>
            <a:r>
              <a:rPr lang="ar-KW" b="1" dirty="0" err="1" smtClean="0"/>
              <a:t>المشتراة</a:t>
            </a:r>
            <a:r>
              <a:rPr lang="ar-KW" b="1" dirty="0" smtClean="0"/>
              <a:t> الجديدة والمستعملة ( خلال العام)+ تكلفة </a:t>
            </a:r>
            <a:r>
              <a:rPr lang="ar-KW" b="1" dirty="0" err="1" smtClean="0"/>
              <a:t>الاصلاحات</a:t>
            </a:r>
            <a:r>
              <a:rPr lang="ar-KW" b="1" dirty="0" smtClean="0"/>
              <a:t> والتحسينات الرأسمالية +تكلفة الأصول المنتجة للاستخدام الذاتي + تكاليف نقل الملكية ) –</a:t>
            </a:r>
            <a:endParaRPr lang="en-US" dirty="0" smtClean="0"/>
          </a:p>
          <a:p>
            <a:r>
              <a:rPr lang="ar-KW" b="1" dirty="0" smtClean="0"/>
              <a:t>( الأصول المباعة خلال العام + الأصول التالفة +المدمرة نتيجة الكوارث )</a:t>
            </a:r>
          </a:p>
          <a:p>
            <a:endParaRPr lang="ar-KW" b="1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80" y="1357298"/>
            <a:ext cx="6477000" cy="1828800"/>
          </a:xfrm>
        </p:spPr>
        <p:txBody>
          <a:bodyPr>
            <a:noAutofit/>
          </a:bodyPr>
          <a:lstStyle/>
          <a:p>
            <a:r>
              <a:rPr lang="ar-KW" sz="11500" b="1" dirty="0" smtClean="0"/>
              <a:t>تم بحمد الله</a:t>
            </a:r>
            <a:endParaRPr lang="ar-KW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670" y="3357562"/>
            <a:ext cx="6705600" cy="685800"/>
          </a:xfrm>
        </p:spPr>
        <p:txBody>
          <a:bodyPr>
            <a:noAutofit/>
          </a:bodyPr>
          <a:lstStyle/>
          <a:p>
            <a:r>
              <a:rPr lang="ar-KW" sz="8800" b="1" dirty="0" smtClean="0"/>
              <a:t>شكرا للاستماع</a:t>
            </a:r>
            <a:endParaRPr lang="ar-KW" sz="8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571612"/>
            <a:ext cx="7715304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en-US" sz="2800" b="1" dirty="0" smtClean="0"/>
          </a:p>
          <a:p>
            <a:pPr algn="r"/>
            <a:r>
              <a:rPr lang="en-US" sz="2800" b="1" dirty="0" err="1" smtClean="0"/>
              <a:t>تعتبر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البنوك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الإسلامية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إحدى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أهم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منجزات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الصحوة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الإسلامية</a:t>
            </a:r>
            <a:r>
              <a:rPr lang="en-US" sz="2800" b="1" dirty="0" smtClean="0"/>
              <a:t> </a:t>
            </a:r>
            <a:endParaRPr lang="en-US" sz="2800" b="1" dirty="0" smtClean="0"/>
          </a:p>
          <a:p>
            <a:pPr algn="r"/>
            <a:endParaRPr lang="en-US" sz="2800" dirty="0" smtClean="0"/>
          </a:p>
          <a:p>
            <a:pPr algn="r"/>
            <a:r>
              <a:rPr lang="en-US" sz="2800" b="1" dirty="0" err="1" smtClean="0"/>
              <a:t>المعاصرة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وباعتبارات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الفوائد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القروض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هي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الركيزة</a:t>
            </a:r>
            <a:r>
              <a:rPr lang="ar-KW" sz="2800" b="1" dirty="0" smtClean="0"/>
              <a:t>ا</a:t>
            </a:r>
            <a:r>
              <a:rPr lang="en-US" sz="2800" b="1" dirty="0" err="1" smtClean="0"/>
              <a:t>لأساسية</a:t>
            </a:r>
            <a:endParaRPr lang="en-US" sz="2800" b="1" dirty="0" smtClean="0"/>
          </a:p>
          <a:p>
            <a:pPr algn="r"/>
            <a:r>
              <a:rPr lang="en-US" sz="2800" b="1" dirty="0" smtClean="0"/>
              <a:t> </a:t>
            </a:r>
            <a:r>
              <a:rPr lang="en-US" sz="2800" b="1" dirty="0" err="1" smtClean="0"/>
              <a:t>للإيراث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التي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أجريت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حول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الموقف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الشرعي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من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نشاطات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البنك</a:t>
            </a:r>
            <a:r>
              <a:rPr lang="en-US" sz="2800" b="1" dirty="0" smtClean="0"/>
              <a:t> </a:t>
            </a:r>
            <a:endParaRPr lang="en-US" sz="2800" b="1" dirty="0" smtClean="0"/>
          </a:p>
          <a:p>
            <a:pPr algn="r"/>
            <a:r>
              <a:rPr lang="en-US" sz="2800" b="1" dirty="0" err="1" smtClean="0"/>
              <a:t>بطرق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بديلة</a:t>
            </a:r>
            <a:r>
              <a:rPr lang="ar-KW" sz="2800" b="1" dirty="0" smtClean="0"/>
              <a:t> ل</a:t>
            </a:r>
            <a:r>
              <a:rPr lang="en-US" sz="2800" b="1" dirty="0" err="1" smtClean="0"/>
              <a:t>لاعتماد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على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الأحكام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الشرعية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فانش</a:t>
            </a:r>
            <a:r>
              <a:rPr lang="ar-KW" sz="2800" b="1" dirty="0" err="1" smtClean="0"/>
              <a:t>ات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البنوك</a:t>
            </a:r>
            <a:r>
              <a:rPr lang="en-US" sz="2800" b="1" dirty="0" smtClean="0"/>
              <a:t> </a:t>
            </a:r>
          </a:p>
          <a:p>
            <a:pPr algn="r"/>
            <a:r>
              <a:rPr lang="en-US" sz="2800" b="1" dirty="0" smtClean="0"/>
              <a:t> </a:t>
            </a:r>
            <a:r>
              <a:rPr lang="en-US" sz="2800" b="1" dirty="0" err="1" smtClean="0"/>
              <a:t>الإسلامية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فحقيقة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الرابط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بين</a:t>
            </a:r>
            <a:endParaRPr lang="en-US" sz="2800" dirty="0" smtClean="0"/>
          </a:p>
          <a:p>
            <a:pPr algn="r" rtl="1"/>
            <a:r>
              <a:rPr lang="en-US" sz="2800" b="1" dirty="0" err="1" smtClean="0"/>
              <a:t>المجتمع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الإسلامي</a:t>
            </a:r>
            <a:r>
              <a:rPr lang="en-US" sz="2800" b="1" dirty="0" smtClean="0"/>
              <a:t> و </a:t>
            </a:r>
            <a:r>
              <a:rPr lang="en-US" sz="2800" b="1" dirty="0" err="1" smtClean="0"/>
              <a:t>الاقتصادي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جعلتنا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نقبل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على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دراسة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البنوك</a:t>
            </a:r>
            <a:endParaRPr lang="en-US" sz="2800" dirty="0" smtClean="0"/>
          </a:p>
          <a:p>
            <a:pPr algn="r" rtl="1"/>
            <a:r>
              <a:rPr lang="en-US" sz="2800" b="1" dirty="0" smtClean="0"/>
              <a:t> </a:t>
            </a:r>
            <a:r>
              <a:rPr lang="en-US" sz="2800" b="1" dirty="0" err="1" smtClean="0"/>
              <a:t>الإسلامية</a:t>
            </a:r>
            <a:endParaRPr lang="en-US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3000372"/>
            <a:ext cx="7286676" cy="18288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/>
              <a:t>البنوك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الاسلامية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الكويتية</a:t>
            </a:r>
            <a:endParaRPr lang="ar-KW" sz="9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الكويت من أولى الدول عالميا التي عاصرت بدايات مبكرة 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لانطلاق الصناعة المالية الإسلامية، </a:t>
            </a:r>
            <a:r>
              <a:rPr lang="ar-KW" b="1" dirty="0" smtClean="0"/>
              <a:t>فالقانون الكويتي لا يسمح للبنوك بامتلاك شركات تدير </a:t>
            </a:r>
            <a:r>
              <a:rPr lang="ar-KW" b="1" dirty="0" err="1" smtClean="0"/>
              <a:t>انشطة</a:t>
            </a:r>
            <a:r>
              <a:rPr lang="ar-KW" b="1" smtClean="0"/>
              <a:t> غير </a:t>
            </a:r>
            <a:r>
              <a:rPr lang="ar-KW" b="1" dirty="0" smtClean="0"/>
              <a:t>مالية </a:t>
            </a:r>
            <a:r>
              <a:rPr lang="ar-KW" b="1" dirty="0" err="1" smtClean="0"/>
              <a:t>الا</a:t>
            </a:r>
            <a:r>
              <a:rPr lang="ar-KW" b="1" dirty="0" smtClean="0"/>
              <a:t> انه سمح للبنوك </a:t>
            </a:r>
            <a:r>
              <a:rPr lang="ar-KW" b="1" dirty="0" err="1" smtClean="0"/>
              <a:t>الاسلامية</a:t>
            </a:r>
            <a:r>
              <a:rPr lang="ar-KW" b="1" dirty="0" smtClean="0"/>
              <a:t> بمزاولة النشاط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البنوك الإسلامية الوطنية المُسجَّلة لدى بنك الكويت المركزي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 خمسة بنوك</a:t>
            </a:r>
            <a:r>
              <a:rPr lang="ar-AE" b="1" dirty="0"/>
              <a:t> (بيت التمويل الكويتي - البنك الاهلي المتحد – بنك بوبيان – بنك الكويت الدولي – بنك وربة )</a:t>
            </a:r>
            <a:r>
              <a:rPr lang="ar-SA" b="1" dirty="0"/>
              <a:t>، وفرع لبنك</a:t>
            </a: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 إسلامي غير كويتي( بنك الراجحي السعودي ) ، بالإضافة إلى إحدى وخمسين شركة استثمار إسلامية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3421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3643314"/>
            <a:ext cx="8643966" cy="1828800"/>
          </a:xfrm>
        </p:spPr>
        <p:txBody>
          <a:bodyPr>
            <a:noAutofit/>
          </a:bodyPr>
          <a:lstStyle/>
          <a:p>
            <a:pPr algn="ctr"/>
            <a:r>
              <a:rPr lang="ar-SA" sz="8800" b="1" dirty="0" smtClean="0"/>
              <a:t>بيت التمويل الكويتي</a:t>
            </a:r>
            <a:r>
              <a:rPr lang="en-US" sz="8800" b="1" dirty="0" smtClean="0"/>
              <a:t/>
            </a:r>
            <a:br>
              <a:rPr lang="en-US" sz="8800" b="1" dirty="0" smtClean="0"/>
            </a:br>
            <a:r>
              <a:rPr lang="ar-KW" sz="8800" b="1" dirty="0" smtClean="0"/>
              <a:t>” بيتك ”</a:t>
            </a:r>
            <a:endParaRPr lang="ar-KW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KW" dirty="0"/>
          </a:p>
        </p:txBody>
      </p:sp>
      <p:pic>
        <p:nvPicPr>
          <p:cNvPr id="24578" name="Picture 2" descr="بيتك' يفوز بجائزة أفضل بنك إسلامي في الكويت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28604"/>
            <a:ext cx="4500594" cy="214311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/>
              <a:t> </a:t>
            </a:r>
            <a:r>
              <a:rPr lang="ar-SA" b="1" dirty="0" smtClean="0"/>
              <a:t> </a:t>
            </a:r>
            <a:r>
              <a:rPr lang="ar-SA" b="1" dirty="0"/>
              <a:t>أول بنك في </a:t>
            </a:r>
            <a:r>
              <a:rPr lang="ar-SA" b="1" dirty="0">
                <a:hlinkClick r:id="rId2" tooltip="الكويت"/>
              </a:rPr>
              <a:t>الكويت</a:t>
            </a:r>
            <a:r>
              <a:rPr lang="en-US" b="1" dirty="0"/>
              <a:t> </a:t>
            </a:r>
            <a:r>
              <a:rPr lang="ar-SA" b="1" dirty="0" smtClean="0"/>
              <a:t>يعمل </a:t>
            </a:r>
            <a:r>
              <a:rPr lang="ar-SA" b="1" dirty="0"/>
              <a:t>وفقا لأحكام الشريعة الإسلامية</a:t>
            </a:r>
            <a:r>
              <a:rPr lang="ar-SA" dirty="0" smtClean="0"/>
              <a:t>.</a:t>
            </a:r>
            <a:endParaRPr lang="en-US" dirty="0" smtClean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r>
              <a:rPr lang="ar-SA" b="1" dirty="0"/>
              <a:t> تأسس "بيتك" سنة </a:t>
            </a:r>
            <a:r>
              <a:rPr lang="ar-SA" b="1" dirty="0">
                <a:hlinkClick r:id="rId3" tooltip="1977"/>
              </a:rPr>
              <a:t>1977</a:t>
            </a:r>
            <a:r>
              <a:rPr lang="ar-SA" b="1" dirty="0"/>
              <a:t> م، </a:t>
            </a:r>
            <a:r>
              <a:rPr lang="ar-KW" b="1" dirty="0" smtClean="0"/>
              <a:t>فالعمليات التي </a:t>
            </a:r>
            <a:r>
              <a:rPr lang="ar-KW" b="1" dirty="0" err="1" smtClean="0"/>
              <a:t>بزاولها</a:t>
            </a:r>
            <a:r>
              <a:rPr lang="ar-KW" b="1" dirty="0" smtClean="0"/>
              <a:t> البنك بجانب</a:t>
            </a:r>
          </a:p>
          <a:p>
            <a:pPr marL="0" indent="0" algn="r" rtl="1">
              <a:buNone/>
            </a:pPr>
            <a:endParaRPr lang="ar-KW" b="1" dirty="0" smtClean="0"/>
          </a:p>
          <a:p>
            <a:pPr marL="0" indent="0" algn="r" rtl="1">
              <a:buNone/>
            </a:pPr>
            <a:r>
              <a:rPr lang="ar-KW" b="1" dirty="0" smtClean="0"/>
              <a:t> العمليات المصرفية فهو يعتمد </a:t>
            </a:r>
            <a:r>
              <a:rPr lang="ar-KW" b="1" dirty="0" err="1" smtClean="0"/>
              <a:t>عاى</a:t>
            </a:r>
            <a:r>
              <a:rPr lang="ar-KW" b="1" dirty="0" smtClean="0"/>
              <a:t> المرابحة , فلديه شركات في</a:t>
            </a:r>
          </a:p>
          <a:p>
            <a:pPr marL="0" indent="0" algn="r" rtl="1">
              <a:buNone/>
            </a:pPr>
            <a:endParaRPr lang="ar-KW" b="1" dirty="0" smtClean="0"/>
          </a:p>
          <a:p>
            <a:pPr marL="0" indent="0" algn="r" rtl="1">
              <a:buNone/>
            </a:pPr>
            <a:r>
              <a:rPr lang="ar-KW" b="1" dirty="0" smtClean="0"/>
              <a:t> مجال </a:t>
            </a:r>
            <a:r>
              <a:rPr lang="ar-KW" b="1" dirty="0" err="1" smtClean="0"/>
              <a:t>الانشاء</a:t>
            </a:r>
            <a:r>
              <a:rPr lang="ar-KW" b="1" dirty="0" smtClean="0"/>
              <a:t> والبناء </a:t>
            </a:r>
            <a:r>
              <a:rPr lang="ar-KW" b="1" dirty="0" err="1" smtClean="0"/>
              <a:t>وادارة</a:t>
            </a:r>
            <a:r>
              <a:rPr lang="ar-KW" b="1" dirty="0" smtClean="0"/>
              <a:t> العقارات 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35870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1407</Words>
  <Application>Microsoft Office PowerPoint</Application>
  <PresentationFormat>On-screen Show (4:3)</PresentationFormat>
  <Paragraphs>230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Median</vt:lpstr>
      <vt:lpstr>Slide</vt:lpstr>
      <vt:lpstr>اجتماع مجموعة خبراء إحصاءات التمويل والبنوك الإسلامية </vt:lpstr>
      <vt:lpstr>Slide 2</vt:lpstr>
      <vt:lpstr>تجربة الكويت مع البنوك الاسلامية </vt:lpstr>
      <vt:lpstr>المقدمة </vt:lpstr>
      <vt:lpstr>Slide 5</vt:lpstr>
      <vt:lpstr>البنوك الاسلامية الكويتية</vt:lpstr>
      <vt:lpstr>Slide 7</vt:lpstr>
      <vt:lpstr>بيت التمويل الكويتي ” بيتك ”</vt:lpstr>
      <vt:lpstr>Slide 9</vt:lpstr>
      <vt:lpstr>.</vt:lpstr>
      <vt:lpstr>.</vt:lpstr>
      <vt:lpstr> شركات تابعة مجمعة</vt:lpstr>
      <vt:lpstr>Slide 13</vt:lpstr>
      <vt:lpstr>.</vt:lpstr>
      <vt:lpstr>*استثمارات في شركات زميلة </vt:lpstr>
      <vt:lpstr> البنك الأهلي المتحد </vt:lpstr>
      <vt:lpstr>Slide 17</vt:lpstr>
      <vt:lpstr>.</vt:lpstr>
      <vt:lpstr> بنك الكويت الدولي</vt:lpstr>
      <vt:lpstr> </vt:lpstr>
      <vt:lpstr>.</vt:lpstr>
      <vt:lpstr> بنك بوبيان</vt:lpstr>
      <vt:lpstr>Slide 23</vt:lpstr>
      <vt:lpstr>.</vt:lpstr>
      <vt:lpstr>بنك وربة</vt:lpstr>
      <vt:lpstr>Slide 26</vt:lpstr>
      <vt:lpstr>الخاتمة</vt:lpstr>
      <vt:lpstr>Slide 28</vt:lpstr>
      <vt:lpstr>.</vt:lpstr>
      <vt:lpstr>الاحصاءات المالية </vt:lpstr>
      <vt:lpstr>Slide 31</vt:lpstr>
      <vt:lpstr>Slide 32</vt:lpstr>
      <vt:lpstr>القطاع المالي  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تم بحمد الله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تجربة الكويت مع البنوك الاسلامي</dc:title>
  <dc:creator>scpduser</dc:creator>
  <cp:lastModifiedBy>Personal</cp:lastModifiedBy>
  <cp:revision>44</cp:revision>
  <dcterms:created xsi:type="dcterms:W3CDTF">2014-03-20T09:56:12Z</dcterms:created>
  <dcterms:modified xsi:type="dcterms:W3CDTF">2014-03-23T09:17:21Z</dcterms:modified>
</cp:coreProperties>
</file>