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</p:sldMasterIdLst>
  <p:notesMasterIdLst>
    <p:notesMasterId r:id="rId35"/>
  </p:notesMasterIdLst>
  <p:sldIdLst>
    <p:sldId id="256" r:id="rId2"/>
    <p:sldId id="372" r:id="rId3"/>
    <p:sldId id="377" r:id="rId4"/>
    <p:sldId id="417" r:id="rId5"/>
    <p:sldId id="378" r:id="rId6"/>
    <p:sldId id="379" r:id="rId7"/>
    <p:sldId id="384" r:id="rId8"/>
    <p:sldId id="356" r:id="rId9"/>
    <p:sldId id="355" r:id="rId10"/>
    <p:sldId id="258" r:id="rId11"/>
    <p:sldId id="380" r:id="rId12"/>
    <p:sldId id="381" r:id="rId13"/>
    <p:sldId id="338" r:id="rId14"/>
    <p:sldId id="395" r:id="rId15"/>
    <p:sldId id="396" r:id="rId16"/>
    <p:sldId id="397" r:id="rId17"/>
    <p:sldId id="398" r:id="rId18"/>
    <p:sldId id="399" r:id="rId19"/>
    <p:sldId id="400" r:id="rId20"/>
    <p:sldId id="331" r:id="rId21"/>
    <p:sldId id="393" r:id="rId22"/>
    <p:sldId id="394" r:id="rId23"/>
    <p:sldId id="401" r:id="rId24"/>
    <p:sldId id="402" r:id="rId25"/>
    <p:sldId id="404" r:id="rId26"/>
    <p:sldId id="411" r:id="rId27"/>
    <p:sldId id="412" r:id="rId28"/>
    <p:sldId id="413" r:id="rId29"/>
    <p:sldId id="361" r:id="rId30"/>
    <p:sldId id="292" r:id="rId31"/>
    <p:sldId id="405" r:id="rId32"/>
    <p:sldId id="403" r:id="rId33"/>
    <p:sldId id="352" r:id="rId34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18083" autoAdjust="0"/>
    <p:restoredTop sz="81071" autoAdjust="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25AEB6-2EB5-42F7-8D3E-4727710A2933}" type="doc">
      <dgm:prSet loTypeId="urn:microsoft.com/office/officeart/2005/8/layout/hierarchy6" loCatId="hierarchy" qsTypeId="urn:microsoft.com/office/officeart/2005/8/quickstyle/3d2" qsCatId="3D" csTypeId="urn:microsoft.com/office/officeart/2005/8/colors/colorful3" csCatId="colorful" phldr="1"/>
      <dgm:spPr/>
    </dgm:pt>
    <dgm:pt modelId="{9B6568BA-4BCD-4767-86DB-FDDDC5089909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 rtl="0">
            <a:defRPr sz="1000"/>
          </a:pPr>
          <a:r>
            <a:rPr lang="tr-TR" sz="1200" b="1" i="0" strike="noStrike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PMO</a:t>
          </a:r>
        </a:p>
        <a:p>
          <a:pPr algn="ctr" rtl="0">
            <a:defRPr sz="1000"/>
          </a:pPr>
          <a:r>
            <a:rPr lang="tr-TR" sz="1200" b="1" i="0" strike="noStrike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KONSORSİYUM PROJE YÖNETİM OFİSİ</a:t>
          </a:r>
        </a:p>
      </dgm:t>
    </dgm:pt>
    <dgm:pt modelId="{681C22D2-C2E2-4DA4-81B0-2516A68F371D}" type="parTrans" cxnId="{6C43CD85-8914-4EAA-AC10-A16F12BB9946}">
      <dgm:prSet/>
      <dgm:spPr/>
      <dgm:t>
        <a:bodyPr/>
        <a:lstStyle/>
        <a:p>
          <a:pPr algn="ctr"/>
          <a:endParaRPr lang="tr-TR" sz="1600" b="1">
            <a:solidFill>
              <a:sysClr val="windowText" lastClr="000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27A0769-A14C-412D-81F5-ECA52B480CB5}" type="sibTrans" cxnId="{6C43CD85-8914-4EAA-AC10-A16F12BB9946}">
      <dgm:prSet/>
      <dgm:spPr/>
      <dgm:t>
        <a:bodyPr/>
        <a:lstStyle/>
        <a:p>
          <a:pPr algn="ctr"/>
          <a:endParaRPr lang="tr-TR" sz="1600" b="1">
            <a:solidFill>
              <a:sysClr val="windowText" lastClr="000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B613465-A2E7-4B31-B7AF-6E4B9369F407}">
      <dgm:prSet custT="1"/>
      <dgm:spPr/>
      <dgm:t>
        <a:bodyPr/>
        <a:lstStyle/>
        <a:p>
          <a:pPr algn="ctr" rtl="0">
            <a:defRPr sz="1000"/>
          </a:pPr>
          <a:r>
            <a:rPr lang="tr-TR" sz="1200" b="1" i="0" strike="noStrike" dirty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ALT YAPI </a:t>
          </a:r>
          <a:r>
            <a:rPr lang="tr-TR" sz="1200" b="1" i="0" strike="noStrike" dirty="0" smtClean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İŞLERİ</a:t>
          </a:r>
        </a:p>
        <a:p>
          <a:pPr algn="ctr" rtl="0">
            <a:defRPr sz="1000"/>
          </a:pPr>
          <a:r>
            <a:rPr lang="tr-TR" sz="1200" b="1" i="0" strike="noStrike" dirty="0" smtClean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PROJE MÜDÜRLÜĞÜ</a:t>
          </a:r>
          <a:endParaRPr lang="tr-TR" sz="1200" b="1" i="0" strike="noStrike" dirty="0">
            <a:solidFill>
              <a:sysClr val="windowText" lastClr="000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3951338-BCB3-4D2A-8E53-BF52869FD3BD}" type="parTrans" cxnId="{2E294A54-6CF7-407F-9EB1-F01D1A743E19}">
      <dgm:prSet/>
      <dgm:spPr/>
      <dgm:t>
        <a:bodyPr/>
        <a:lstStyle/>
        <a:p>
          <a:pPr algn="ctr"/>
          <a:endParaRPr lang="tr-TR" sz="1600" b="1">
            <a:solidFill>
              <a:sysClr val="windowText" lastClr="000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F4CC5FA-F8A5-4C11-B02F-660B45F630A4}" type="sibTrans" cxnId="{2E294A54-6CF7-407F-9EB1-F01D1A743E19}">
      <dgm:prSet/>
      <dgm:spPr/>
      <dgm:t>
        <a:bodyPr/>
        <a:lstStyle/>
        <a:p>
          <a:pPr algn="ctr"/>
          <a:endParaRPr lang="tr-TR" sz="1600" b="1">
            <a:solidFill>
              <a:sysClr val="windowText" lastClr="000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7EBBE97-E15F-4460-93A0-ACDFE13A2D2E}">
      <dgm:prSet custT="1"/>
      <dgm:spPr/>
      <dgm:t>
        <a:bodyPr/>
        <a:lstStyle/>
        <a:p>
          <a:pPr algn="ctr" rtl="0">
            <a:defRPr sz="1000"/>
          </a:pPr>
          <a:r>
            <a:rPr lang="tr-TR" sz="1200" b="1" i="0" strike="noStrike" dirty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Cengiz İnşaat</a:t>
          </a:r>
        </a:p>
        <a:p>
          <a:pPr algn="ctr" rtl="0">
            <a:defRPr sz="1000"/>
          </a:pPr>
          <a:r>
            <a:rPr lang="tr-TR" sz="1200" b="1" i="0" strike="noStrike" dirty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IC </a:t>
          </a:r>
          <a:r>
            <a:rPr lang="tr-TR" sz="1200" b="1" i="0" strike="noStrike" dirty="0" err="1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İçtaş</a:t>
          </a:r>
          <a:r>
            <a:rPr lang="tr-TR" sz="1200" b="1" i="0" strike="noStrike" dirty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İnşaat</a:t>
          </a:r>
        </a:p>
      </dgm:t>
    </dgm:pt>
    <dgm:pt modelId="{4E175019-AD6C-4240-A02F-3317ED282FAE}" type="parTrans" cxnId="{DF1E2312-F6E4-4E4E-A2F5-B6FF9C6A87C1}">
      <dgm:prSet/>
      <dgm:spPr/>
      <dgm:t>
        <a:bodyPr/>
        <a:lstStyle/>
        <a:p>
          <a:pPr algn="ctr"/>
          <a:endParaRPr lang="tr-TR" sz="1600" b="1">
            <a:solidFill>
              <a:sysClr val="windowText" lastClr="000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A1D27D6-BD61-4ADD-8F17-6D3C99423120}" type="sibTrans" cxnId="{DF1E2312-F6E4-4E4E-A2F5-B6FF9C6A87C1}">
      <dgm:prSet/>
      <dgm:spPr/>
      <dgm:t>
        <a:bodyPr/>
        <a:lstStyle/>
        <a:p>
          <a:pPr algn="ctr"/>
          <a:endParaRPr lang="tr-TR" sz="1600" b="1">
            <a:solidFill>
              <a:sysClr val="windowText" lastClr="000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E0B71B9-D0CD-4271-B8FA-C32C2A6C5133}">
      <dgm:prSet custT="1"/>
      <dgm:spPr/>
      <dgm:t>
        <a:bodyPr/>
        <a:lstStyle/>
        <a:p>
          <a:pPr algn="ctr" rtl="0">
            <a:defRPr sz="1000"/>
          </a:pPr>
          <a:r>
            <a:rPr lang="tr-TR" sz="1200" b="1" i="0" strike="noStrike" dirty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ÜST YAPI </a:t>
          </a:r>
          <a:r>
            <a:rPr lang="tr-TR" sz="1200" b="1" i="0" strike="noStrike" dirty="0" smtClean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İŞLERİ</a:t>
          </a:r>
        </a:p>
        <a:p>
          <a:pPr algn="ctr" rtl="0">
            <a:defRPr sz="1000"/>
          </a:pPr>
          <a:r>
            <a:rPr lang="tr-TR" sz="1200" b="1" i="0" strike="noStrike" dirty="0" smtClean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PROJE MÜDÜRLÜĞÜ</a:t>
          </a:r>
          <a:endParaRPr lang="tr-TR" sz="1200" b="1" i="0" strike="noStrike" dirty="0">
            <a:solidFill>
              <a:sysClr val="windowText" lastClr="000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4E09DFF-380B-490C-8CDA-8DA86B50D33D}" type="parTrans" cxnId="{296BF0D0-8E8C-4295-BDF2-8A8EA1E08852}">
      <dgm:prSet/>
      <dgm:spPr/>
      <dgm:t>
        <a:bodyPr/>
        <a:lstStyle/>
        <a:p>
          <a:pPr algn="ctr"/>
          <a:endParaRPr lang="tr-TR" sz="1600" b="1">
            <a:solidFill>
              <a:sysClr val="windowText" lastClr="000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48006D7-5F36-418A-99B8-CCA5F1AD0D80}" type="sibTrans" cxnId="{296BF0D0-8E8C-4295-BDF2-8A8EA1E08852}">
      <dgm:prSet/>
      <dgm:spPr/>
      <dgm:t>
        <a:bodyPr/>
        <a:lstStyle/>
        <a:p>
          <a:pPr algn="ctr"/>
          <a:endParaRPr lang="tr-TR" sz="1600" b="1">
            <a:solidFill>
              <a:sysClr val="windowText" lastClr="000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337AD2E-E5AB-41A3-9C01-B66AD9AB64AD}">
      <dgm:prSet custT="1"/>
      <dgm:spPr/>
      <dgm:t>
        <a:bodyPr/>
        <a:lstStyle/>
        <a:p>
          <a:pPr algn="ctr" rtl="0">
            <a:defRPr sz="1000"/>
          </a:pPr>
          <a:r>
            <a:rPr lang="tr-TR" sz="1200" b="1" i="0" strike="noStrike" dirty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CRCC</a:t>
          </a:r>
        </a:p>
        <a:p>
          <a:pPr algn="ctr" rtl="0">
            <a:defRPr sz="1000"/>
          </a:pPr>
          <a:r>
            <a:rPr lang="tr-TR" sz="1200" b="1" i="0" strike="noStrike" dirty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CMC</a:t>
          </a:r>
        </a:p>
      </dgm:t>
    </dgm:pt>
    <dgm:pt modelId="{51D032CA-658B-4E45-9659-003ADD7492A5}" type="parTrans" cxnId="{769A2FB5-57D9-489B-96AF-BB7E27D64599}">
      <dgm:prSet/>
      <dgm:spPr/>
      <dgm:t>
        <a:bodyPr/>
        <a:lstStyle/>
        <a:p>
          <a:pPr algn="ctr"/>
          <a:endParaRPr lang="tr-TR" sz="1600" b="1">
            <a:solidFill>
              <a:sysClr val="windowText" lastClr="000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BB20800-7C14-4CBB-BEA6-C38CA5266CA0}" type="sibTrans" cxnId="{769A2FB5-57D9-489B-96AF-BB7E27D64599}">
      <dgm:prSet/>
      <dgm:spPr/>
      <dgm:t>
        <a:bodyPr/>
        <a:lstStyle/>
        <a:p>
          <a:pPr algn="ctr"/>
          <a:endParaRPr lang="tr-TR" sz="1600" b="1">
            <a:solidFill>
              <a:sysClr val="windowText" lastClr="000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37060E0-0817-4C5A-A631-EED77D71F7AD}" type="pres">
      <dgm:prSet presAssocID="{1D25AEB6-2EB5-42F7-8D3E-4727710A293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0D5694C-2CA0-4F9C-B185-37502FEA45C5}" type="pres">
      <dgm:prSet presAssocID="{1D25AEB6-2EB5-42F7-8D3E-4727710A2933}" presName="hierFlow" presStyleCnt="0"/>
      <dgm:spPr/>
    </dgm:pt>
    <dgm:pt modelId="{511FAF14-817C-4A98-89BC-207396A8FC16}" type="pres">
      <dgm:prSet presAssocID="{1D25AEB6-2EB5-42F7-8D3E-4727710A293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BCC7162-0035-4CFD-A2FD-B1197E8C49A1}" type="pres">
      <dgm:prSet presAssocID="{9B6568BA-4BCD-4767-86DB-FDDDC5089909}" presName="Name14" presStyleCnt="0"/>
      <dgm:spPr/>
    </dgm:pt>
    <dgm:pt modelId="{C807931C-A263-4986-ABBC-61E6CB1864EF}" type="pres">
      <dgm:prSet presAssocID="{9B6568BA-4BCD-4767-86DB-FDDDC5089909}" presName="level1Shape" presStyleLbl="node0" presStyleIdx="0" presStyleCnt="1" custScaleX="87125" custScaleY="58452" custLinFactNeighborY="-606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39175A8-9A24-4986-8F54-0539F95CD4CD}" type="pres">
      <dgm:prSet presAssocID="{9B6568BA-4BCD-4767-86DB-FDDDC5089909}" presName="hierChild2" presStyleCnt="0"/>
      <dgm:spPr/>
    </dgm:pt>
    <dgm:pt modelId="{D7D1C448-B22E-421D-A0F9-0E7E2C269E4B}" type="pres">
      <dgm:prSet presAssocID="{C3951338-BCB3-4D2A-8E53-BF52869FD3BD}" presName="Name19" presStyleLbl="parChTrans1D2" presStyleIdx="0" presStyleCnt="2"/>
      <dgm:spPr/>
      <dgm:t>
        <a:bodyPr/>
        <a:lstStyle/>
        <a:p>
          <a:endParaRPr lang="tr-TR"/>
        </a:p>
      </dgm:t>
    </dgm:pt>
    <dgm:pt modelId="{EAE8027A-2D01-414E-BD34-81981077774F}" type="pres">
      <dgm:prSet presAssocID="{6B613465-A2E7-4B31-B7AF-6E4B9369F407}" presName="Name21" presStyleCnt="0"/>
      <dgm:spPr/>
    </dgm:pt>
    <dgm:pt modelId="{E1AD25C9-AF71-4B20-B57F-4363ED7520A8}" type="pres">
      <dgm:prSet presAssocID="{6B613465-A2E7-4B31-B7AF-6E4B9369F407}" presName="level2Shape" presStyleLbl="node2" presStyleIdx="0" presStyleCnt="2" custScaleX="94540" custScaleY="50060" custLinFactNeighborX="-97504"/>
      <dgm:spPr/>
      <dgm:t>
        <a:bodyPr/>
        <a:lstStyle/>
        <a:p>
          <a:endParaRPr lang="tr-TR"/>
        </a:p>
      </dgm:t>
    </dgm:pt>
    <dgm:pt modelId="{8C53D122-2554-4E28-97CD-032C324D55CC}" type="pres">
      <dgm:prSet presAssocID="{6B613465-A2E7-4B31-B7AF-6E4B9369F407}" presName="hierChild3" presStyleCnt="0"/>
      <dgm:spPr/>
    </dgm:pt>
    <dgm:pt modelId="{74B4E88B-ABB2-40AB-A92B-2F8ED5880874}" type="pres">
      <dgm:prSet presAssocID="{4E175019-AD6C-4240-A02F-3317ED282FAE}" presName="Name19" presStyleLbl="parChTrans1D3" presStyleIdx="0" presStyleCnt="2"/>
      <dgm:spPr/>
      <dgm:t>
        <a:bodyPr/>
        <a:lstStyle/>
        <a:p>
          <a:endParaRPr lang="tr-TR"/>
        </a:p>
      </dgm:t>
    </dgm:pt>
    <dgm:pt modelId="{950145AD-9A03-4A69-A960-8EB13B89FC12}" type="pres">
      <dgm:prSet presAssocID="{D7EBBE97-E15F-4460-93A0-ACDFE13A2D2E}" presName="Name21" presStyleCnt="0"/>
      <dgm:spPr/>
    </dgm:pt>
    <dgm:pt modelId="{BCD7054B-52D1-4B70-9A91-03762C3A2BFB}" type="pres">
      <dgm:prSet presAssocID="{D7EBBE97-E15F-4460-93A0-ACDFE13A2D2E}" presName="level2Shape" presStyleLbl="node3" presStyleIdx="0" presStyleCnt="2" custScaleX="80565" custScaleY="63098" custLinFactNeighborX="-55546" custLinFactNeighborY="2291"/>
      <dgm:spPr/>
      <dgm:t>
        <a:bodyPr/>
        <a:lstStyle/>
        <a:p>
          <a:endParaRPr lang="tr-TR"/>
        </a:p>
      </dgm:t>
    </dgm:pt>
    <dgm:pt modelId="{605159DC-34EE-48FD-9CE5-861073E45442}" type="pres">
      <dgm:prSet presAssocID="{D7EBBE97-E15F-4460-93A0-ACDFE13A2D2E}" presName="hierChild3" presStyleCnt="0"/>
      <dgm:spPr/>
    </dgm:pt>
    <dgm:pt modelId="{8FC51182-C65A-430E-AE71-D1E3E33F97C8}" type="pres">
      <dgm:prSet presAssocID="{04E09DFF-380B-490C-8CDA-8DA86B50D33D}" presName="Name19" presStyleLbl="parChTrans1D2" presStyleIdx="1" presStyleCnt="2"/>
      <dgm:spPr/>
      <dgm:t>
        <a:bodyPr/>
        <a:lstStyle/>
        <a:p>
          <a:endParaRPr lang="tr-TR"/>
        </a:p>
      </dgm:t>
    </dgm:pt>
    <dgm:pt modelId="{797762FB-7A81-4F32-BCBE-4C146F282963}" type="pres">
      <dgm:prSet presAssocID="{BE0B71B9-D0CD-4271-B8FA-C32C2A6C5133}" presName="Name21" presStyleCnt="0"/>
      <dgm:spPr/>
    </dgm:pt>
    <dgm:pt modelId="{BA37190D-E3F6-49EF-A7E1-F2869B7031F2}" type="pres">
      <dgm:prSet presAssocID="{BE0B71B9-D0CD-4271-B8FA-C32C2A6C5133}" presName="level2Shape" presStyleLbl="node2" presStyleIdx="1" presStyleCnt="2" custScaleX="93861" custScaleY="50350" custLinFactNeighborX="97587"/>
      <dgm:spPr/>
      <dgm:t>
        <a:bodyPr/>
        <a:lstStyle/>
        <a:p>
          <a:endParaRPr lang="tr-TR"/>
        </a:p>
      </dgm:t>
    </dgm:pt>
    <dgm:pt modelId="{9F9D439D-C422-4365-8DE4-0013C10FAAE0}" type="pres">
      <dgm:prSet presAssocID="{BE0B71B9-D0CD-4271-B8FA-C32C2A6C5133}" presName="hierChild3" presStyleCnt="0"/>
      <dgm:spPr/>
    </dgm:pt>
    <dgm:pt modelId="{CFBED94E-DD6A-43CE-8ADF-6403E33F046A}" type="pres">
      <dgm:prSet presAssocID="{51D032CA-658B-4E45-9659-003ADD7492A5}" presName="Name19" presStyleLbl="parChTrans1D3" presStyleIdx="1" presStyleCnt="2"/>
      <dgm:spPr/>
      <dgm:t>
        <a:bodyPr/>
        <a:lstStyle/>
        <a:p>
          <a:endParaRPr lang="tr-TR"/>
        </a:p>
      </dgm:t>
    </dgm:pt>
    <dgm:pt modelId="{271391D3-1643-494D-AD95-02DB49887117}" type="pres">
      <dgm:prSet presAssocID="{7337AD2E-E5AB-41A3-9C01-B66AD9AB64AD}" presName="Name21" presStyleCnt="0"/>
      <dgm:spPr/>
    </dgm:pt>
    <dgm:pt modelId="{55DAE0DC-14C6-479C-A5D4-476B55C782A2}" type="pres">
      <dgm:prSet presAssocID="{7337AD2E-E5AB-41A3-9C01-B66AD9AB64AD}" presName="level2Shape" presStyleLbl="node3" presStyleIdx="1" presStyleCnt="2" custScaleX="83322" custScaleY="58042" custLinFactNeighborX="55112" custLinFactNeighborY="1712"/>
      <dgm:spPr/>
      <dgm:t>
        <a:bodyPr/>
        <a:lstStyle/>
        <a:p>
          <a:endParaRPr lang="tr-TR"/>
        </a:p>
      </dgm:t>
    </dgm:pt>
    <dgm:pt modelId="{FAC3A591-7FBC-49F8-853B-15C9C40E9B8E}" type="pres">
      <dgm:prSet presAssocID="{7337AD2E-E5AB-41A3-9C01-B66AD9AB64AD}" presName="hierChild3" presStyleCnt="0"/>
      <dgm:spPr/>
    </dgm:pt>
    <dgm:pt modelId="{1D96C8BF-CF6F-4880-8231-4BE75613F308}" type="pres">
      <dgm:prSet presAssocID="{1D25AEB6-2EB5-42F7-8D3E-4727710A2933}" presName="bgShapesFlow" presStyleCnt="0"/>
      <dgm:spPr/>
    </dgm:pt>
  </dgm:ptLst>
  <dgm:cxnLst>
    <dgm:cxn modelId="{2E294A54-6CF7-407F-9EB1-F01D1A743E19}" srcId="{9B6568BA-4BCD-4767-86DB-FDDDC5089909}" destId="{6B613465-A2E7-4B31-B7AF-6E4B9369F407}" srcOrd="0" destOrd="0" parTransId="{C3951338-BCB3-4D2A-8E53-BF52869FD3BD}" sibTransId="{3F4CC5FA-F8A5-4C11-B02F-660B45F630A4}"/>
    <dgm:cxn modelId="{AF1EA2D1-173B-41A4-9D59-58A91BD394C6}" type="presOf" srcId="{51D032CA-658B-4E45-9659-003ADD7492A5}" destId="{CFBED94E-DD6A-43CE-8ADF-6403E33F046A}" srcOrd="0" destOrd="0" presId="urn:microsoft.com/office/officeart/2005/8/layout/hierarchy6"/>
    <dgm:cxn modelId="{20D7CA79-9F1F-4A11-9AAB-C232AE3C6963}" type="presOf" srcId="{1D25AEB6-2EB5-42F7-8D3E-4727710A2933}" destId="{C37060E0-0817-4C5A-A631-EED77D71F7AD}" srcOrd="0" destOrd="0" presId="urn:microsoft.com/office/officeart/2005/8/layout/hierarchy6"/>
    <dgm:cxn modelId="{DF1E2312-F6E4-4E4E-A2F5-B6FF9C6A87C1}" srcId="{6B613465-A2E7-4B31-B7AF-6E4B9369F407}" destId="{D7EBBE97-E15F-4460-93A0-ACDFE13A2D2E}" srcOrd="0" destOrd="0" parTransId="{4E175019-AD6C-4240-A02F-3317ED282FAE}" sibTransId="{7A1D27D6-BD61-4ADD-8F17-6D3C99423120}"/>
    <dgm:cxn modelId="{093863A2-C4E5-4DE2-AC29-31DCB265A577}" type="presOf" srcId="{D7EBBE97-E15F-4460-93A0-ACDFE13A2D2E}" destId="{BCD7054B-52D1-4B70-9A91-03762C3A2BFB}" srcOrd="0" destOrd="0" presId="urn:microsoft.com/office/officeart/2005/8/layout/hierarchy6"/>
    <dgm:cxn modelId="{D01527B6-FB4C-407E-B401-D79A7F87E091}" type="presOf" srcId="{7337AD2E-E5AB-41A3-9C01-B66AD9AB64AD}" destId="{55DAE0DC-14C6-479C-A5D4-476B55C782A2}" srcOrd="0" destOrd="0" presId="urn:microsoft.com/office/officeart/2005/8/layout/hierarchy6"/>
    <dgm:cxn modelId="{2DB54D43-7EE5-4D04-9EFF-3B02F4D99529}" type="presOf" srcId="{4E175019-AD6C-4240-A02F-3317ED282FAE}" destId="{74B4E88B-ABB2-40AB-A92B-2F8ED5880874}" srcOrd="0" destOrd="0" presId="urn:microsoft.com/office/officeart/2005/8/layout/hierarchy6"/>
    <dgm:cxn modelId="{769A2FB5-57D9-489B-96AF-BB7E27D64599}" srcId="{BE0B71B9-D0CD-4271-B8FA-C32C2A6C5133}" destId="{7337AD2E-E5AB-41A3-9C01-B66AD9AB64AD}" srcOrd="0" destOrd="0" parTransId="{51D032CA-658B-4E45-9659-003ADD7492A5}" sibTransId="{FBB20800-7C14-4CBB-BEA6-C38CA5266CA0}"/>
    <dgm:cxn modelId="{75228A88-7B84-4A6E-8BAB-C855B047FD39}" type="presOf" srcId="{04E09DFF-380B-490C-8CDA-8DA86B50D33D}" destId="{8FC51182-C65A-430E-AE71-D1E3E33F97C8}" srcOrd="0" destOrd="0" presId="urn:microsoft.com/office/officeart/2005/8/layout/hierarchy6"/>
    <dgm:cxn modelId="{296BF0D0-8E8C-4295-BDF2-8A8EA1E08852}" srcId="{9B6568BA-4BCD-4767-86DB-FDDDC5089909}" destId="{BE0B71B9-D0CD-4271-B8FA-C32C2A6C5133}" srcOrd="1" destOrd="0" parTransId="{04E09DFF-380B-490C-8CDA-8DA86B50D33D}" sibTransId="{C48006D7-5F36-418A-99B8-CCA5F1AD0D80}"/>
    <dgm:cxn modelId="{12CC7870-A4E8-4CE4-93F8-078DDEB86C93}" type="presOf" srcId="{6B613465-A2E7-4B31-B7AF-6E4B9369F407}" destId="{E1AD25C9-AF71-4B20-B57F-4363ED7520A8}" srcOrd="0" destOrd="0" presId="urn:microsoft.com/office/officeart/2005/8/layout/hierarchy6"/>
    <dgm:cxn modelId="{449322DC-7532-415C-BD4C-B08178B6D2E5}" type="presOf" srcId="{BE0B71B9-D0CD-4271-B8FA-C32C2A6C5133}" destId="{BA37190D-E3F6-49EF-A7E1-F2869B7031F2}" srcOrd="0" destOrd="0" presId="urn:microsoft.com/office/officeart/2005/8/layout/hierarchy6"/>
    <dgm:cxn modelId="{6C43CD85-8914-4EAA-AC10-A16F12BB9946}" srcId="{1D25AEB6-2EB5-42F7-8D3E-4727710A2933}" destId="{9B6568BA-4BCD-4767-86DB-FDDDC5089909}" srcOrd="0" destOrd="0" parTransId="{681C22D2-C2E2-4DA4-81B0-2516A68F371D}" sibTransId="{B27A0769-A14C-412D-81F5-ECA52B480CB5}"/>
    <dgm:cxn modelId="{D9D77A2A-BED7-4993-85F6-30D687C67A54}" type="presOf" srcId="{C3951338-BCB3-4D2A-8E53-BF52869FD3BD}" destId="{D7D1C448-B22E-421D-A0F9-0E7E2C269E4B}" srcOrd="0" destOrd="0" presId="urn:microsoft.com/office/officeart/2005/8/layout/hierarchy6"/>
    <dgm:cxn modelId="{C1BEDDD8-9380-49F9-8CEA-5336F748D984}" type="presOf" srcId="{9B6568BA-4BCD-4767-86DB-FDDDC5089909}" destId="{C807931C-A263-4986-ABBC-61E6CB1864EF}" srcOrd="0" destOrd="0" presId="urn:microsoft.com/office/officeart/2005/8/layout/hierarchy6"/>
    <dgm:cxn modelId="{D4ABE2C6-35E2-4189-B7BB-CF7EB41BA818}" type="presParOf" srcId="{C37060E0-0817-4C5A-A631-EED77D71F7AD}" destId="{B0D5694C-2CA0-4F9C-B185-37502FEA45C5}" srcOrd="0" destOrd="0" presId="urn:microsoft.com/office/officeart/2005/8/layout/hierarchy6"/>
    <dgm:cxn modelId="{05296B59-5F38-4FE4-BF8A-6EBE0C4DC7D8}" type="presParOf" srcId="{B0D5694C-2CA0-4F9C-B185-37502FEA45C5}" destId="{511FAF14-817C-4A98-89BC-207396A8FC16}" srcOrd="0" destOrd="0" presId="urn:microsoft.com/office/officeart/2005/8/layout/hierarchy6"/>
    <dgm:cxn modelId="{2C7D9AA9-0AE7-407E-A6C5-5469A76A003C}" type="presParOf" srcId="{511FAF14-817C-4A98-89BC-207396A8FC16}" destId="{6BCC7162-0035-4CFD-A2FD-B1197E8C49A1}" srcOrd="0" destOrd="0" presId="urn:microsoft.com/office/officeart/2005/8/layout/hierarchy6"/>
    <dgm:cxn modelId="{106D1F5E-1E5E-46CA-A11A-2181BAA66A71}" type="presParOf" srcId="{6BCC7162-0035-4CFD-A2FD-B1197E8C49A1}" destId="{C807931C-A263-4986-ABBC-61E6CB1864EF}" srcOrd="0" destOrd="0" presId="urn:microsoft.com/office/officeart/2005/8/layout/hierarchy6"/>
    <dgm:cxn modelId="{C8606F16-F6D4-4225-AC49-139D8C9A9C28}" type="presParOf" srcId="{6BCC7162-0035-4CFD-A2FD-B1197E8C49A1}" destId="{839175A8-9A24-4986-8F54-0539F95CD4CD}" srcOrd="1" destOrd="0" presId="urn:microsoft.com/office/officeart/2005/8/layout/hierarchy6"/>
    <dgm:cxn modelId="{10BD8EE4-31EA-4685-8BD1-393D9E926CAD}" type="presParOf" srcId="{839175A8-9A24-4986-8F54-0539F95CD4CD}" destId="{D7D1C448-B22E-421D-A0F9-0E7E2C269E4B}" srcOrd="0" destOrd="0" presId="urn:microsoft.com/office/officeart/2005/8/layout/hierarchy6"/>
    <dgm:cxn modelId="{651219F2-99D3-4E3B-B1AB-574878535660}" type="presParOf" srcId="{839175A8-9A24-4986-8F54-0539F95CD4CD}" destId="{EAE8027A-2D01-414E-BD34-81981077774F}" srcOrd="1" destOrd="0" presId="urn:microsoft.com/office/officeart/2005/8/layout/hierarchy6"/>
    <dgm:cxn modelId="{925A9FE5-B3C5-46C9-B265-3CEE09B0B8F5}" type="presParOf" srcId="{EAE8027A-2D01-414E-BD34-81981077774F}" destId="{E1AD25C9-AF71-4B20-B57F-4363ED7520A8}" srcOrd="0" destOrd="0" presId="urn:microsoft.com/office/officeart/2005/8/layout/hierarchy6"/>
    <dgm:cxn modelId="{EC3A70D4-F0BD-42CA-B9F2-98650F5F66BF}" type="presParOf" srcId="{EAE8027A-2D01-414E-BD34-81981077774F}" destId="{8C53D122-2554-4E28-97CD-032C324D55CC}" srcOrd="1" destOrd="0" presId="urn:microsoft.com/office/officeart/2005/8/layout/hierarchy6"/>
    <dgm:cxn modelId="{A33EA8CE-0463-4A37-90C8-E92F006BAA3E}" type="presParOf" srcId="{8C53D122-2554-4E28-97CD-032C324D55CC}" destId="{74B4E88B-ABB2-40AB-A92B-2F8ED5880874}" srcOrd="0" destOrd="0" presId="urn:microsoft.com/office/officeart/2005/8/layout/hierarchy6"/>
    <dgm:cxn modelId="{4AFA8AC2-6676-4DCC-AA07-52EF389EBC2C}" type="presParOf" srcId="{8C53D122-2554-4E28-97CD-032C324D55CC}" destId="{950145AD-9A03-4A69-A960-8EB13B89FC12}" srcOrd="1" destOrd="0" presId="urn:microsoft.com/office/officeart/2005/8/layout/hierarchy6"/>
    <dgm:cxn modelId="{3CF300ED-42B3-4DBA-B15A-DC75F6D25502}" type="presParOf" srcId="{950145AD-9A03-4A69-A960-8EB13B89FC12}" destId="{BCD7054B-52D1-4B70-9A91-03762C3A2BFB}" srcOrd="0" destOrd="0" presId="urn:microsoft.com/office/officeart/2005/8/layout/hierarchy6"/>
    <dgm:cxn modelId="{E398DDBB-108F-4F50-993F-09E55A7CFE05}" type="presParOf" srcId="{950145AD-9A03-4A69-A960-8EB13B89FC12}" destId="{605159DC-34EE-48FD-9CE5-861073E45442}" srcOrd="1" destOrd="0" presId="urn:microsoft.com/office/officeart/2005/8/layout/hierarchy6"/>
    <dgm:cxn modelId="{E80A960C-CBF6-4A1E-BB42-D4238ADB0B12}" type="presParOf" srcId="{839175A8-9A24-4986-8F54-0539F95CD4CD}" destId="{8FC51182-C65A-430E-AE71-D1E3E33F97C8}" srcOrd="2" destOrd="0" presId="urn:microsoft.com/office/officeart/2005/8/layout/hierarchy6"/>
    <dgm:cxn modelId="{912E2567-9B16-4996-85A3-6B7B93F78B9A}" type="presParOf" srcId="{839175A8-9A24-4986-8F54-0539F95CD4CD}" destId="{797762FB-7A81-4F32-BCBE-4C146F282963}" srcOrd="3" destOrd="0" presId="urn:microsoft.com/office/officeart/2005/8/layout/hierarchy6"/>
    <dgm:cxn modelId="{F3A438E9-0C32-4D80-8535-E51716295F78}" type="presParOf" srcId="{797762FB-7A81-4F32-BCBE-4C146F282963}" destId="{BA37190D-E3F6-49EF-A7E1-F2869B7031F2}" srcOrd="0" destOrd="0" presId="urn:microsoft.com/office/officeart/2005/8/layout/hierarchy6"/>
    <dgm:cxn modelId="{5D6AC155-44C5-46C1-A24C-9943E80C1017}" type="presParOf" srcId="{797762FB-7A81-4F32-BCBE-4C146F282963}" destId="{9F9D439D-C422-4365-8DE4-0013C10FAAE0}" srcOrd="1" destOrd="0" presId="urn:microsoft.com/office/officeart/2005/8/layout/hierarchy6"/>
    <dgm:cxn modelId="{25A73B18-C427-4CF2-B1F1-5F972B14DC62}" type="presParOf" srcId="{9F9D439D-C422-4365-8DE4-0013C10FAAE0}" destId="{CFBED94E-DD6A-43CE-8ADF-6403E33F046A}" srcOrd="0" destOrd="0" presId="urn:microsoft.com/office/officeart/2005/8/layout/hierarchy6"/>
    <dgm:cxn modelId="{F82328EF-4344-4C51-9DF4-DF45BBE909A2}" type="presParOf" srcId="{9F9D439D-C422-4365-8DE4-0013C10FAAE0}" destId="{271391D3-1643-494D-AD95-02DB49887117}" srcOrd="1" destOrd="0" presId="urn:microsoft.com/office/officeart/2005/8/layout/hierarchy6"/>
    <dgm:cxn modelId="{05FF4E55-6BB5-46EA-8FE1-43AFE19EF109}" type="presParOf" srcId="{271391D3-1643-494D-AD95-02DB49887117}" destId="{55DAE0DC-14C6-479C-A5D4-476B55C782A2}" srcOrd="0" destOrd="0" presId="urn:microsoft.com/office/officeart/2005/8/layout/hierarchy6"/>
    <dgm:cxn modelId="{ADD85341-9230-4D85-B0C5-8130672860F9}" type="presParOf" srcId="{271391D3-1643-494D-AD95-02DB49887117}" destId="{FAC3A591-7FBC-49F8-853B-15C9C40E9B8E}" srcOrd="1" destOrd="0" presId="urn:microsoft.com/office/officeart/2005/8/layout/hierarchy6"/>
    <dgm:cxn modelId="{B6E5B889-5A8A-454E-80A6-A97245286EF0}" type="presParOf" srcId="{C37060E0-0817-4C5A-A631-EED77D71F7AD}" destId="{1D96C8BF-CF6F-4880-8231-4BE75613F308}" srcOrd="1" destOrd="0" presId="urn:microsoft.com/office/officeart/2005/8/layout/hierarchy6"/>
  </dgm:cxnLst>
  <dgm:bg>
    <a:noFill/>
  </dgm:bg>
  <dgm:whole>
    <a:ln w="25400" cmpd="dbl">
      <a:noFill/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44D1649-5257-4FBF-BDAF-11109C2A6D7D}" type="datetimeFigureOut">
              <a:rPr lang="tr-TR"/>
              <a:pPr>
                <a:defRPr/>
              </a:pPr>
              <a:t>20.6.2013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81B0B3C-0A2F-4C3A-942F-8562F273765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E23E0A-1DCD-4048-87C1-2B41F5C33DB5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726A98A-94A2-460E-BC3B-FE217C0A2ABD}" type="datetimeFigureOut">
              <a:rPr lang="tr-TR"/>
              <a:pPr>
                <a:defRPr/>
              </a:pPr>
              <a:t>20.6.2013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ECB8CD8-D1D4-4AEF-854C-6DA09E0F861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11" Type="http://schemas.openxmlformats.org/officeDocument/2006/relationships/slide" Target="../slides/slide2.xml"/><Relationship Id="rId5" Type="http://schemas.openxmlformats.org/officeDocument/2006/relationships/theme" Target="../theme/theme1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21 Dikdörtgen"/>
          <p:cNvSpPr/>
          <p:nvPr userDrawn="1"/>
        </p:nvSpPr>
        <p:spPr>
          <a:xfrm>
            <a:off x="611560" y="6413266"/>
            <a:ext cx="6984776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ANKARA – İSTANBUL HIZLI TREN PROJESİ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2. ETAP KESİM 1 (KÖSEKÖY – VEZİRHAN) &amp; KESİM 2 (VEZİRHAN – İNÖNÜ)</a:t>
            </a:r>
          </a:p>
        </p:txBody>
      </p:sp>
      <p:pic>
        <p:nvPicPr>
          <p:cNvPr id="2051" name="Picture 2" descr="D:\CIB\Diğer\cengizinsaat_logo4.jpg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66100" y="6381750"/>
            <a:ext cx="509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9" descr="crcc logo.jpg"/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2"/>
          <a:stretch>
            <a:fillRect/>
          </a:stretch>
        </p:blipFill>
        <p:spPr bwMode="auto">
          <a:xfrm>
            <a:off x="6948488" y="6381750"/>
            <a:ext cx="695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cmc logo.jpg"/>
          <p:cNvPicPr>
            <a:picLocks noChangeAspect="1"/>
          </p:cNvPicPr>
          <p:nvPr userDrawn="1"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7625" y="6381750"/>
            <a:ext cx="487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" descr="F:\Ofis Laptop\Belgelerim\IHALELER\TCDD\TCDD Logo\tcddjpeg.jpg"/>
          <p:cNvPicPr>
            <a:picLocks noChangeAspect="1" noChangeArrowheads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0" y="6308725"/>
            <a:ext cx="585788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 descr="C:\Users\CIB04\Desktop\IC İçtaş Logo.jpg"/>
          <p:cNvPicPr>
            <a:picLocks noChangeAspect="1" noChangeArrowheads="1"/>
          </p:cNvPicPr>
          <p:nvPr userDrawn="1"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82038" y="6381750"/>
            <a:ext cx="446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 userDrawn="1"/>
        </p:nvCxnSpPr>
        <p:spPr>
          <a:xfrm>
            <a:off x="0" y="6308725"/>
            <a:ext cx="914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0" y="6350"/>
            <a:ext cx="9144000" cy="75882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8577263" y="549275"/>
            <a:ext cx="566737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800" dirty="0">
                <a:latin typeface="Tahoma" pitchFamily="34" charset="0"/>
                <a:ea typeface="Tahoma" pitchFamily="34" charset="0"/>
                <a:cs typeface="Tahoma" pitchFamily="34" charset="0"/>
                <a:hlinkClick r:id="rId11" action="ppaction://hlinksldjump"/>
              </a:rPr>
              <a:t>Gündem</a:t>
            </a:r>
            <a:endParaRPr lang="en-US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CAF-TCD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857250"/>
            <a:ext cx="8961437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82"/>
          <p:cNvGraphicFramePr>
            <a:graphicFrameLocks noChangeAspect="1"/>
          </p:cNvGraphicFramePr>
          <p:nvPr/>
        </p:nvGraphicFramePr>
        <p:xfrm>
          <a:off x="1331913" y="930275"/>
          <a:ext cx="7169150" cy="5151438"/>
        </p:xfrm>
        <a:graphic>
          <a:graphicData uri="http://schemas.openxmlformats.org/presentationml/2006/ole">
            <p:oleObj spid="_x0000_s1026" name="Picture" r:id="rId4" imgW="6492240" imgH="5742432" progId="Word.Picture.8">
              <p:embed/>
            </p:oleObj>
          </a:graphicData>
        </a:graphic>
      </p:graphicFrame>
      <p:sp>
        <p:nvSpPr>
          <p:cNvPr id="1027" name="Freeform 4"/>
          <p:cNvSpPr>
            <a:spLocks/>
          </p:cNvSpPr>
          <p:nvPr/>
        </p:nvSpPr>
        <p:spPr bwMode="auto">
          <a:xfrm>
            <a:off x="2471738" y="1211263"/>
            <a:ext cx="2524125" cy="333375"/>
          </a:xfrm>
          <a:custGeom>
            <a:avLst/>
            <a:gdLst>
              <a:gd name="T0" fmla="*/ 0 w 3519"/>
              <a:gd name="T1" fmla="*/ 2147483647 h 550"/>
              <a:gd name="T2" fmla="*/ 2147483647 w 3519"/>
              <a:gd name="T3" fmla="*/ 2147483647 h 550"/>
              <a:gd name="T4" fmla="*/ 2147483647 w 3519"/>
              <a:gd name="T5" fmla="*/ 2147483647 h 550"/>
              <a:gd name="T6" fmla="*/ 2147483647 w 3519"/>
              <a:gd name="T7" fmla="*/ 2147483647 h 550"/>
              <a:gd name="T8" fmla="*/ 2147483647 w 3519"/>
              <a:gd name="T9" fmla="*/ 2147483647 h 550"/>
              <a:gd name="T10" fmla="*/ 2147483647 w 3519"/>
              <a:gd name="T11" fmla="*/ 2147483647 h 550"/>
              <a:gd name="T12" fmla="*/ 2147483647 w 3519"/>
              <a:gd name="T13" fmla="*/ 2147483647 h 550"/>
              <a:gd name="T14" fmla="*/ 2147483647 w 3519"/>
              <a:gd name="T15" fmla="*/ 2147483647 h 550"/>
              <a:gd name="T16" fmla="*/ 2147483647 w 3519"/>
              <a:gd name="T17" fmla="*/ 2147483647 h 550"/>
              <a:gd name="T18" fmla="*/ 2147483647 w 3519"/>
              <a:gd name="T19" fmla="*/ 2147483647 h 550"/>
              <a:gd name="T20" fmla="*/ 2147483647 w 3519"/>
              <a:gd name="T21" fmla="*/ 2147483647 h 550"/>
              <a:gd name="T22" fmla="*/ 2147483647 w 3519"/>
              <a:gd name="T23" fmla="*/ 2147483647 h 550"/>
              <a:gd name="T24" fmla="*/ 2147483647 w 3519"/>
              <a:gd name="T25" fmla="*/ 2147483647 h 550"/>
              <a:gd name="T26" fmla="*/ 2147483647 w 3519"/>
              <a:gd name="T27" fmla="*/ 2147483647 h 550"/>
              <a:gd name="T28" fmla="*/ 2147483647 w 3519"/>
              <a:gd name="T29" fmla="*/ 2147483647 h 550"/>
              <a:gd name="T30" fmla="*/ 2147483647 w 3519"/>
              <a:gd name="T31" fmla="*/ 2147483647 h 550"/>
              <a:gd name="T32" fmla="*/ 2147483647 w 3519"/>
              <a:gd name="T33" fmla="*/ 2147483647 h 550"/>
              <a:gd name="T34" fmla="*/ 2147483647 w 3519"/>
              <a:gd name="T35" fmla="*/ 2147483647 h 550"/>
              <a:gd name="T36" fmla="*/ 2147483647 w 3519"/>
              <a:gd name="T37" fmla="*/ 2147483647 h 550"/>
              <a:gd name="T38" fmla="*/ 2147483647 w 3519"/>
              <a:gd name="T39" fmla="*/ 2147483647 h 550"/>
              <a:gd name="T40" fmla="*/ 2147483647 w 3519"/>
              <a:gd name="T41" fmla="*/ 2147483647 h 550"/>
              <a:gd name="T42" fmla="*/ 2147483647 w 3519"/>
              <a:gd name="T43" fmla="*/ 2147483647 h 550"/>
              <a:gd name="T44" fmla="*/ 2147483647 w 3519"/>
              <a:gd name="T45" fmla="*/ 2147483647 h 550"/>
              <a:gd name="T46" fmla="*/ 2147483647 w 3519"/>
              <a:gd name="T47" fmla="*/ 2147483647 h 550"/>
              <a:gd name="T48" fmla="*/ 2147483647 w 3519"/>
              <a:gd name="T49" fmla="*/ 2147483647 h 550"/>
              <a:gd name="T50" fmla="*/ 2147483647 w 3519"/>
              <a:gd name="T51" fmla="*/ 2147483647 h 550"/>
              <a:gd name="T52" fmla="*/ 2147483647 w 3519"/>
              <a:gd name="T53" fmla="*/ 2147483647 h 550"/>
              <a:gd name="T54" fmla="*/ 2147483647 w 3519"/>
              <a:gd name="T55" fmla="*/ 2147483647 h 550"/>
              <a:gd name="T56" fmla="*/ 2147483647 w 3519"/>
              <a:gd name="T57" fmla="*/ 2147483647 h 550"/>
              <a:gd name="T58" fmla="*/ 2147483647 w 3519"/>
              <a:gd name="T59" fmla="*/ 2147483647 h 550"/>
              <a:gd name="T60" fmla="*/ 2147483647 w 3519"/>
              <a:gd name="T61" fmla="*/ 2147483647 h 55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519"/>
              <a:gd name="T94" fmla="*/ 0 h 550"/>
              <a:gd name="T95" fmla="*/ 3519 w 3519"/>
              <a:gd name="T96" fmla="*/ 550 h 55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519" h="550">
                <a:moveTo>
                  <a:pt x="0" y="166"/>
                </a:moveTo>
                <a:cubicBezTo>
                  <a:pt x="33" y="156"/>
                  <a:pt x="139" y="123"/>
                  <a:pt x="200" y="105"/>
                </a:cubicBezTo>
                <a:cubicBezTo>
                  <a:pt x="261" y="87"/>
                  <a:pt x="319" y="72"/>
                  <a:pt x="367" y="55"/>
                </a:cubicBezTo>
                <a:cubicBezTo>
                  <a:pt x="415" y="38"/>
                  <a:pt x="457" y="10"/>
                  <a:pt x="489" y="5"/>
                </a:cubicBezTo>
                <a:cubicBezTo>
                  <a:pt x="521" y="0"/>
                  <a:pt x="538" y="13"/>
                  <a:pt x="561" y="27"/>
                </a:cubicBezTo>
                <a:cubicBezTo>
                  <a:pt x="584" y="41"/>
                  <a:pt x="611" y="73"/>
                  <a:pt x="628" y="89"/>
                </a:cubicBezTo>
                <a:cubicBezTo>
                  <a:pt x="645" y="105"/>
                  <a:pt x="641" y="108"/>
                  <a:pt x="661" y="122"/>
                </a:cubicBezTo>
                <a:cubicBezTo>
                  <a:pt x="681" y="136"/>
                  <a:pt x="726" y="158"/>
                  <a:pt x="750" y="172"/>
                </a:cubicBezTo>
                <a:cubicBezTo>
                  <a:pt x="774" y="186"/>
                  <a:pt x="785" y="193"/>
                  <a:pt x="806" y="205"/>
                </a:cubicBezTo>
                <a:cubicBezTo>
                  <a:pt x="827" y="217"/>
                  <a:pt x="855" y="238"/>
                  <a:pt x="878" y="244"/>
                </a:cubicBezTo>
                <a:cubicBezTo>
                  <a:pt x="901" y="250"/>
                  <a:pt x="927" y="249"/>
                  <a:pt x="945" y="244"/>
                </a:cubicBezTo>
                <a:cubicBezTo>
                  <a:pt x="963" y="239"/>
                  <a:pt x="969" y="216"/>
                  <a:pt x="984" y="211"/>
                </a:cubicBezTo>
                <a:cubicBezTo>
                  <a:pt x="999" y="206"/>
                  <a:pt x="1013" y="206"/>
                  <a:pt x="1034" y="211"/>
                </a:cubicBezTo>
                <a:cubicBezTo>
                  <a:pt x="1055" y="216"/>
                  <a:pt x="1082" y="233"/>
                  <a:pt x="1112" y="239"/>
                </a:cubicBezTo>
                <a:cubicBezTo>
                  <a:pt x="1142" y="245"/>
                  <a:pt x="1159" y="246"/>
                  <a:pt x="1212" y="250"/>
                </a:cubicBezTo>
                <a:cubicBezTo>
                  <a:pt x="1265" y="254"/>
                  <a:pt x="1365" y="256"/>
                  <a:pt x="1434" y="261"/>
                </a:cubicBezTo>
                <a:cubicBezTo>
                  <a:pt x="1503" y="266"/>
                  <a:pt x="1570" y="267"/>
                  <a:pt x="1629" y="278"/>
                </a:cubicBezTo>
                <a:cubicBezTo>
                  <a:pt x="1688" y="289"/>
                  <a:pt x="1748" y="315"/>
                  <a:pt x="1790" y="328"/>
                </a:cubicBezTo>
                <a:cubicBezTo>
                  <a:pt x="1832" y="341"/>
                  <a:pt x="1841" y="345"/>
                  <a:pt x="1879" y="355"/>
                </a:cubicBezTo>
                <a:cubicBezTo>
                  <a:pt x="1917" y="365"/>
                  <a:pt x="1957" y="377"/>
                  <a:pt x="2018" y="389"/>
                </a:cubicBezTo>
                <a:cubicBezTo>
                  <a:pt x="2079" y="401"/>
                  <a:pt x="2184" y="421"/>
                  <a:pt x="2246" y="428"/>
                </a:cubicBezTo>
                <a:cubicBezTo>
                  <a:pt x="2308" y="435"/>
                  <a:pt x="2352" y="433"/>
                  <a:pt x="2390" y="428"/>
                </a:cubicBezTo>
                <a:cubicBezTo>
                  <a:pt x="2428" y="423"/>
                  <a:pt x="2439" y="408"/>
                  <a:pt x="2474" y="400"/>
                </a:cubicBezTo>
                <a:cubicBezTo>
                  <a:pt x="2509" y="392"/>
                  <a:pt x="2558" y="380"/>
                  <a:pt x="2602" y="378"/>
                </a:cubicBezTo>
                <a:cubicBezTo>
                  <a:pt x="2646" y="376"/>
                  <a:pt x="2687" y="384"/>
                  <a:pt x="2741" y="389"/>
                </a:cubicBezTo>
                <a:cubicBezTo>
                  <a:pt x="2795" y="394"/>
                  <a:pt x="2861" y="398"/>
                  <a:pt x="2924" y="406"/>
                </a:cubicBezTo>
                <a:cubicBezTo>
                  <a:pt x="2987" y="414"/>
                  <a:pt x="3061" y="428"/>
                  <a:pt x="3119" y="439"/>
                </a:cubicBezTo>
                <a:cubicBezTo>
                  <a:pt x="3177" y="450"/>
                  <a:pt x="3229" y="462"/>
                  <a:pt x="3274" y="472"/>
                </a:cubicBezTo>
                <a:cubicBezTo>
                  <a:pt x="3319" y="482"/>
                  <a:pt x="3360" y="492"/>
                  <a:pt x="3391" y="500"/>
                </a:cubicBezTo>
                <a:cubicBezTo>
                  <a:pt x="3422" y="508"/>
                  <a:pt x="3442" y="514"/>
                  <a:pt x="3463" y="522"/>
                </a:cubicBezTo>
                <a:cubicBezTo>
                  <a:pt x="3484" y="530"/>
                  <a:pt x="3510" y="545"/>
                  <a:pt x="3519" y="550"/>
                </a:cubicBezTo>
              </a:path>
            </a:pathLst>
          </a:custGeom>
          <a:noFill/>
          <a:ln w="28575">
            <a:solidFill>
              <a:srgbClr val="FFB521"/>
            </a:solidFill>
            <a:round/>
            <a:headEnd/>
            <a:tailEnd/>
          </a:ln>
        </p:spPr>
        <p:txBody>
          <a:bodyPr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1028" name="Freeform 5"/>
          <p:cNvSpPr>
            <a:spLocks/>
          </p:cNvSpPr>
          <p:nvPr/>
        </p:nvSpPr>
        <p:spPr bwMode="auto">
          <a:xfrm>
            <a:off x="4575175" y="1457325"/>
            <a:ext cx="15875" cy="9525"/>
          </a:xfrm>
          <a:custGeom>
            <a:avLst/>
            <a:gdLst>
              <a:gd name="T0" fmla="*/ 0 w 22"/>
              <a:gd name="T1" fmla="*/ 0 h 23"/>
              <a:gd name="T2" fmla="*/ 2147483647 w 22"/>
              <a:gd name="T3" fmla="*/ 2147483647 h 23"/>
              <a:gd name="T4" fmla="*/ 0 w 22"/>
              <a:gd name="T5" fmla="*/ 0 h 23"/>
              <a:gd name="T6" fmla="*/ 0 60000 65536"/>
              <a:gd name="T7" fmla="*/ 0 60000 65536"/>
              <a:gd name="T8" fmla="*/ 0 60000 65536"/>
              <a:gd name="T9" fmla="*/ 0 w 22"/>
              <a:gd name="T10" fmla="*/ 0 h 23"/>
              <a:gd name="T11" fmla="*/ 22 w 22"/>
              <a:gd name="T12" fmla="*/ 23 h 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" h="23">
                <a:moveTo>
                  <a:pt x="0" y="0"/>
                </a:moveTo>
                <a:cubicBezTo>
                  <a:pt x="7" y="8"/>
                  <a:pt x="22" y="23"/>
                  <a:pt x="22" y="23"/>
                </a:cubicBezTo>
                <a:cubicBezTo>
                  <a:pt x="22" y="23"/>
                  <a:pt x="7" y="8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1029" name="Freeform 6"/>
          <p:cNvSpPr>
            <a:spLocks/>
          </p:cNvSpPr>
          <p:nvPr/>
        </p:nvSpPr>
        <p:spPr bwMode="auto">
          <a:xfrm>
            <a:off x="4533900" y="1489075"/>
            <a:ext cx="23813" cy="3175"/>
          </a:xfrm>
          <a:custGeom>
            <a:avLst/>
            <a:gdLst>
              <a:gd name="T0" fmla="*/ 0 w 32"/>
              <a:gd name="T1" fmla="*/ 0 h 11"/>
              <a:gd name="T2" fmla="*/ 2147483647 w 32"/>
              <a:gd name="T3" fmla="*/ 2147483647 h 11"/>
              <a:gd name="T4" fmla="*/ 0 w 32"/>
              <a:gd name="T5" fmla="*/ 0 h 11"/>
              <a:gd name="T6" fmla="*/ 0 60000 65536"/>
              <a:gd name="T7" fmla="*/ 0 60000 65536"/>
              <a:gd name="T8" fmla="*/ 0 60000 65536"/>
              <a:gd name="T9" fmla="*/ 0 w 32"/>
              <a:gd name="T10" fmla="*/ 0 h 11"/>
              <a:gd name="T11" fmla="*/ 32 w 3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" h="11">
                <a:moveTo>
                  <a:pt x="0" y="0"/>
                </a:moveTo>
                <a:cubicBezTo>
                  <a:pt x="11" y="4"/>
                  <a:pt x="32" y="11"/>
                  <a:pt x="32" y="11"/>
                </a:cubicBezTo>
                <a:cubicBezTo>
                  <a:pt x="32" y="11"/>
                  <a:pt x="11" y="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1030" name="Oval 7"/>
          <p:cNvSpPr>
            <a:spLocks noChangeArrowheads="1"/>
          </p:cNvSpPr>
          <p:nvPr/>
        </p:nvSpPr>
        <p:spPr bwMode="auto">
          <a:xfrm>
            <a:off x="5332413" y="2701925"/>
            <a:ext cx="1036637" cy="86042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3910013" y="982663"/>
            <a:ext cx="2603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4170363" y="2592388"/>
            <a:ext cx="10318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1033" name="Rectangle 10"/>
          <p:cNvSpPr>
            <a:spLocks noChangeArrowheads="1"/>
          </p:cNvSpPr>
          <p:nvPr/>
        </p:nvSpPr>
        <p:spPr bwMode="auto">
          <a:xfrm>
            <a:off x="4038600" y="2378075"/>
            <a:ext cx="258763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1034" name="AutoShape 11"/>
          <p:cNvSpPr>
            <a:spLocks noChangeArrowheads="1"/>
          </p:cNvSpPr>
          <p:nvPr/>
        </p:nvSpPr>
        <p:spPr bwMode="auto">
          <a:xfrm>
            <a:off x="3784600" y="5819775"/>
            <a:ext cx="125413" cy="1047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1035" name="Freeform 12"/>
          <p:cNvSpPr>
            <a:spLocks/>
          </p:cNvSpPr>
          <p:nvPr/>
        </p:nvSpPr>
        <p:spPr bwMode="auto">
          <a:xfrm>
            <a:off x="4792663" y="3952875"/>
            <a:ext cx="749300" cy="1660525"/>
          </a:xfrm>
          <a:custGeom>
            <a:avLst/>
            <a:gdLst>
              <a:gd name="T0" fmla="*/ 2147483647 w 1046"/>
              <a:gd name="T1" fmla="*/ 0 h 2786"/>
              <a:gd name="T2" fmla="*/ 2147483647 w 1046"/>
              <a:gd name="T3" fmla="*/ 2147483647 h 2786"/>
              <a:gd name="T4" fmla="*/ 2147483647 w 1046"/>
              <a:gd name="T5" fmla="*/ 2147483647 h 2786"/>
              <a:gd name="T6" fmla="*/ 2147483647 w 1046"/>
              <a:gd name="T7" fmla="*/ 2147483647 h 2786"/>
              <a:gd name="T8" fmla="*/ 2147483647 w 1046"/>
              <a:gd name="T9" fmla="*/ 2147483647 h 2786"/>
              <a:gd name="T10" fmla="*/ 2147483647 w 1046"/>
              <a:gd name="T11" fmla="*/ 2147483647 h 2786"/>
              <a:gd name="T12" fmla="*/ 2147483647 w 1046"/>
              <a:gd name="T13" fmla="*/ 2147483647 h 2786"/>
              <a:gd name="T14" fmla="*/ 2147483647 w 1046"/>
              <a:gd name="T15" fmla="*/ 2147483647 h 2786"/>
              <a:gd name="T16" fmla="*/ 2147483647 w 1046"/>
              <a:gd name="T17" fmla="*/ 2147483647 h 2786"/>
              <a:gd name="T18" fmla="*/ 2147483647 w 1046"/>
              <a:gd name="T19" fmla="*/ 2147483647 h 2786"/>
              <a:gd name="T20" fmla="*/ 2147483647 w 1046"/>
              <a:gd name="T21" fmla="*/ 2147483647 h 2786"/>
              <a:gd name="T22" fmla="*/ 2147483647 w 1046"/>
              <a:gd name="T23" fmla="*/ 2147483647 h 2786"/>
              <a:gd name="T24" fmla="*/ 2147483647 w 1046"/>
              <a:gd name="T25" fmla="*/ 2147483647 h 278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46"/>
              <a:gd name="T40" fmla="*/ 0 h 2786"/>
              <a:gd name="T41" fmla="*/ 1046 w 1046"/>
              <a:gd name="T42" fmla="*/ 2786 h 278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46" h="2786">
                <a:moveTo>
                  <a:pt x="135" y="0"/>
                </a:moveTo>
                <a:cubicBezTo>
                  <a:pt x="131" y="20"/>
                  <a:pt x="123" y="58"/>
                  <a:pt x="110" y="123"/>
                </a:cubicBezTo>
                <a:cubicBezTo>
                  <a:pt x="97" y="188"/>
                  <a:pt x="65" y="258"/>
                  <a:pt x="56" y="389"/>
                </a:cubicBezTo>
                <a:cubicBezTo>
                  <a:pt x="47" y="520"/>
                  <a:pt x="30" y="759"/>
                  <a:pt x="56" y="908"/>
                </a:cubicBezTo>
                <a:cubicBezTo>
                  <a:pt x="82" y="1057"/>
                  <a:pt x="186" y="1157"/>
                  <a:pt x="212" y="1283"/>
                </a:cubicBezTo>
                <a:cubicBezTo>
                  <a:pt x="238" y="1409"/>
                  <a:pt x="232" y="1557"/>
                  <a:pt x="212" y="1665"/>
                </a:cubicBezTo>
                <a:cubicBezTo>
                  <a:pt x="192" y="1773"/>
                  <a:pt x="124" y="1858"/>
                  <a:pt x="90" y="1932"/>
                </a:cubicBezTo>
                <a:cubicBezTo>
                  <a:pt x="56" y="2006"/>
                  <a:pt x="16" y="2050"/>
                  <a:pt x="8" y="2109"/>
                </a:cubicBezTo>
                <a:cubicBezTo>
                  <a:pt x="0" y="2168"/>
                  <a:pt x="8" y="2235"/>
                  <a:pt x="42" y="2286"/>
                </a:cubicBezTo>
                <a:cubicBezTo>
                  <a:pt x="76" y="2337"/>
                  <a:pt x="151" y="2371"/>
                  <a:pt x="212" y="2416"/>
                </a:cubicBezTo>
                <a:cubicBezTo>
                  <a:pt x="273" y="2461"/>
                  <a:pt x="314" y="2513"/>
                  <a:pt x="410" y="2559"/>
                </a:cubicBezTo>
                <a:cubicBezTo>
                  <a:pt x="506" y="2605"/>
                  <a:pt x="680" y="2651"/>
                  <a:pt x="786" y="2689"/>
                </a:cubicBezTo>
                <a:cubicBezTo>
                  <a:pt x="892" y="2727"/>
                  <a:pt x="992" y="2766"/>
                  <a:pt x="1046" y="2786"/>
                </a:cubicBezTo>
              </a:path>
            </a:pathLst>
          </a:custGeom>
          <a:noFill/>
          <a:ln w="1270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1036" name="Oval 13"/>
          <p:cNvSpPr>
            <a:spLocks noChangeArrowheads="1"/>
          </p:cNvSpPr>
          <p:nvPr/>
        </p:nvSpPr>
        <p:spPr bwMode="auto">
          <a:xfrm>
            <a:off x="5473700" y="5568950"/>
            <a:ext cx="74613" cy="66675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1037" name="Oval 16"/>
          <p:cNvSpPr>
            <a:spLocks noChangeArrowheads="1"/>
          </p:cNvSpPr>
          <p:nvPr/>
        </p:nvSpPr>
        <p:spPr bwMode="auto">
          <a:xfrm>
            <a:off x="4960938" y="1535113"/>
            <a:ext cx="80962" cy="66675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>
              <a:latin typeface="Calibri" pitchFamily="34" charset="0"/>
            </a:endParaRPr>
          </a:p>
        </p:txBody>
      </p:sp>
      <p:grpSp>
        <p:nvGrpSpPr>
          <p:cNvPr id="1038" name="Group 17"/>
          <p:cNvGrpSpPr>
            <a:grpSpLocks/>
          </p:cNvGrpSpPr>
          <p:nvPr/>
        </p:nvGrpSpPr>
        <p:grpSpPr bwMode="auto">
          <a:xfrm>
            <a:off x="4878388" y="1584325"/>
            <a:ext cx="1536700" cy="2368550"/>
            <a:chOff x="4337" y="2235"/>
            <a:chExt cx="514" cy="875"/>
          </a:xfrm>
        </p:grpSpPr>
        <p:sp>
          <p:nvSpPr>
            <p:cNvPr id="1064" name="Freeform 18"/>
            <p:cNvSpPr>
              <a:spLocks/>
            </p:cNvSpPr>
            <p:nvPr/>
          </p:nvSpPr>
          <p:spPr bwMode="auto">
            <a:xfrm>
              <a:off x="4337" y="2235"/>
              <a:ext cx="514" cy="662"/>
            </a:xfrm>
            <a:custGeom>
              <a:avLst/>
              <a:gdLst>
                <a:gd name="T0" fmla="*/ 0 w 2147"/>
                <a:gd name="T1" fmla="*/ 0 h 2995"/>
                <a:gd name="T2" fmla="*/ 0 w 2147"/>
                <a:gd name="T3" fmla="*/ 0 h 2995"/>
                <a:gd name="T4" fmla="*/ 0 w 2147"/>
                <a:gd name="T5" fmla="*/ 0 h 2995"/>
                <a:gd name="T6" fmla="*/ 1 w 2147"/>
                <a:gd name="T7" fmla="*/ 0 h 2995"/>
                <a:gd name="T8" fmla="*/ 1 w 2147"/>
                <a:gd name="T9" fmla="*/ 0 h 2995"/>
                <a:gd name="T10" fmla="*/ 1 w 2147"/>
                <a:gd name="T11" fmla="*/ 0 h 2995"/>
                <a:gd name="T12" fmla="*/ 1 w 2147"/>
                <a:gd name="T13" fmla="*/ 0 h 2995"/>
                <a:gd name="T14" fmla="*/ 1 w 2147"/>
                <a:gd name="T15" fmla="*/ 0 h 2995"/>
                <a:gd name="T16" fmla="*/ 2 w 2147"/>
                <a:gd name="T17" fmla="*/ 0 h 2995"/>
                <a:gd name="T18" fmla="*/ 2 w 2147"/>
                <a:gd name="T19" fmla="*/ 0 h 2995"/>
                <a:gd name="T20" fmla="*/ 2 w 2147"/>
                <a:gd name="T21" fmla="*/ 0 h 2995"/>
                <a:gd name="T22" fmla="*/ 2 w 2147"/>
                <a:gd name="T23" fmla="*/ 0 h 2995"/>
                <a:gd name="T24" fmla="*/ 1 w 2147"/>
                <a:gd name="T25" fmla="*/ 1 h 2995"/>
                <a:gd name="T26" fmla="*/ 1 w 2147"/>
                <a:gd name="T27" fmla="*/ 1 h 2995"/>
                <a:gd name="T28" fmla="*/ 1 w 2147"/>
                <a:gd name="T29" fmla="*/ 1 h 2995"/>
                <a:gd name="T30" fmla="*/ 1 w 2147"/>
                <a:gd name="T31" fmla="*/ 1 h 2995"/>
                <a:gd name="T32" fmla="*/ 1 w 2147"/>
                <a:gd name="T33" fmla="*/ 1 h 2995"/>
                <a:gd name="T34" fmla="*/ 1 w 2147"/>
                <a:gd name="T35" fmla="*/ 1 h 2995"/>
                <a:gd name="T36" fmla="*/ 1 w 2147"/>
                <a:gd name="T37" fmla="*/ 1 h 2995"/>
                <a:gd name="T38" fmla="*/ 0 w 2147"/>
                <a:gd name="T39" fmla="*/ 1 h 2995"/>
                <a:gd name="T40" fmla="*/ 0 w 2147"/>
                <a:gd name="T41" fmla="*/ 1 h 2995"/>
                <a:gd name="T42" fmla="*/ 0 w 2147"/>
                <a:gd name="T43" fmla="*/ 1 h 2995"/>
                <a:gd name="T44" fmla="*/ 0 w 2147"/>
                <a:gd name="T45" fmla="*/ 1 h 2995"/>
                <a:gd name="T46" fmla="*/ 0 w 2147"/>
                <a:gd name="T47" fmla="*/ 1 h 2995"/>
                <a:gd name="T48" fmla="*/ 0 w 2147"/>
                <a:gd name="T49" fmla="*/ 2 h 2995"/>
                <a:gd name="T50" fmla="*/ 0 w 2147"/>
                <a:gd name="T51" fmla="*/ 2 h 2995"/>
                <a:gd name="T52" fmla="*/ 0 w 2147"/>
                <a:gd name="T53" fmla="*/ 2 h 299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147"/>
                <a:gd name="T82" fmla="*/ 0 h 2995"/>
                <a:gd name="T83" fmla="*/ 2147 w 2147"/>
                <a:gd name="T84" fmla="*/ 2995 h 299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147" h="2995">
                  <a:moveTo>
                    <a:pt x="210" y="0"/>
                  </a:moveTo>
                  <a:cubicBezTo>
                    <a:pt x="241" y="25"/>
                    <a:pt x="328" y="109"/>
                    <a:pt x="401" y="150"/>
                  </a:cubicBezTo>
                  <a:cubicBezTo>
                    <a:pt x="474" y="191"/>
                    <a:pt x="561" y="217"/>
                    <a:pt x="646" y="246"/>
                  </a:cubicBezTo>
                  <a:cubicBezTo>
                    <a:pt x="731" y="275"/>
                    <a:pt x="811" y="312"/>
                    <a:pt x="910" y="325"/>
                  </a:cubicBezTo>
                  <a:cubicBezTo>
                    <a:pt x="1009" y="338"/>
                    <a:pt x="1152" y="309"/>
                    <a:pt x="1240" y="325"/>
                  </a:cubicBezTo>
                  <a:cubicBezTo>
                    <a:pt x="1328" y="341"/>
                    <a:pt x="1373" y="403"/>
                    <a:pt x="1438" y="423"/>
                  </a:cubicBezTo>
                  <a:cubicBezTo>
                    <a:pt x="1503" y="443"/>
                    <a:pt x="1560" y="455"/>
                    <a:pt x="1629" y="444"/>
                  </a:cubicBezTo>
                  <a:cubicBezTo>
                    <a:pt x="1698" y="433"/>
                    <a:pt x="1777" y="386"/>
                    <a:pt x="1854" y="355"/>
                  </a:cubicBezTo>
                  <a:cubicBezTo>
                    <a:pt x="1931" y="324"/>
                    <a:pt x="2040" y="239"/>
                    <a:pt x="2088" y="258"/>
                  </a:cubicBezTo>
                  <a:cubicBezTo>
                    <a:pt x="2136" y="277"/>
                    <a:pt x="2134" y="408"/>
                    <a:pt x="2140" y="468"/>
                  </a:cubicBezTo>
                  <a:cubicBezTo>
                    <a:pt x="2146" y="528"/>
                    <a:pt x="2147" y="556"/>
                    <a:pt x="2127" y="621"/>
                  </a:cubicBezTo>
                  <a:cubicBezTo>
                    <a:pt x="2107" y="686"/>
                    <a:pt x="2044" y="782"/>
                    <a:pt x="2018" y="860"/>
                  </a:cubicBezTo>
                  <a:cubicBezTo>
                    <a:pt x="1992" y="938"/>
                    <a:pt x="1990" y="1011"/>
                    <a:pt x="1970" y="1092"/>
                  </a:cubicBezTo>
                  <a:cubicBezTo>
                    <a:pt x="1950" y="1173"/>
                    <a:pt x="1923" y="1268"/>
                    <a:pt x="1895" y="1345"/>
                  </a:cubicBezTo>
                  <a:cubicBezTo>
                    <a:pt x="1867" y="1422"/>
                    <a:pt x="1832" y="1500"/>
                    <a:pt x="1800" y="1556"/>
                  </a:cubicBezTo>
                  <a:cubicBezTo>
                    <a:pt x="1768" y="1612"/>
                    <a:pt x="1749" y="1638"/>
                    <a:pt x="1704" y="1679"/>
                  </a:cubicBezTo>
                  <a:cubicBezTo>
                    <a:pt x="1659" y="1720"/>
                    <a:pt x="1603" y="1757"/>
                    <a:pt x="1527" y="1802"/>
                  </a:cubicBezTo>
                  <a:cubicBezTo>
                    <a:pt x="1451" y="1847"/>
                    <a:pt x="1348" y="1924"/>
                    <a:pt x="1247" y="1952"/>
                  </a:cubicBezTo>
                  <a:cubicBezTo>
                    <a:pt x="1146" y="1980"/>
                    <a:pt x="1020" y="1964"/>
                    <a:pt x="919" y="1972"/>
                  </a:cubicBezTo>
                  <a:cubicBezTo>
                    <a:pt x="818" y="1980"/>
                    <a:pt x="724" y="1983"/>
                    <a:pt x="640" y="2000"/>
                  </a:cubicBezTo>
                  <a:cubicBezTo>
                    <a:pt x="556" y="2017"/>
                    <a:pt x="477" y="2026"/>
                    <a:pt x="414" y="2075"/>
                  </a:cubicBezTo>
                  <a:cubicBezTo>
                    <a:pt x="351" y="2124"/>
                    <a:pt x="309" y="2223"/>
                    <a:pt x="264" y="2293"/>
                  </a:cubicBezTo>
                  <a:cubicBezTo>
                    <a:pt x="219" y="2363"/>
                    <a:pt x="170" y="2442"/>
                    <a:pt x="141" y="2498"/>
                  </a:cubicBezTo>
                  <a:cubicBezTo>
                    <a:pt x="112" y="2554"/>
                    <a:pt x="108" y="2588"/>
                    <a:pt x="87" y="2628"/>
                  </a:cubicBezTo>
                  <a:cubicBezTo>
                    <a:pt x="66" y="2668"/>
                    <a:pt x="24" y="2705"/>
                    <a:pt x="12" y="2737"/>
                  </a:cubicBezTo>
                  <a:cubicBezTo>
                    <a:pt x="0" y="2769"/>
                    <a:pt x="2" y="2776"/>
                    <a:pt x="12" y="2819"/>
                  </a:cubicBezTo>
                  <a:cubicBezTo>
                    <a:pt x="22" y="2862"/>
                    <a:pt x="60" y="2966"/>
                    <a:pt x="70" y="2995"/>
                  </a:cubicBezTo>
                </a:path>
              </a:pathLst>
            </a:custGeom>
            <a:noFill/>
            <a:ln w="1270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>
                <a:latin typeface="Calibri" pitchFamily="34" charset="0"/>
              </a:endParaRPr>
            </a:p>
          </p:txBody>
        </p:sp>
        <p:sp>
          <p:nvSpPr>
            <p:cNvPr id="1065" name="AutoShape 19"/>
            <p:cNvSpPr>
              <a:spLocks noChangeArrowheads="1"/>
            </p:cNvSpPr>
            <p:nvPr/>
          </p:nvSpPr>
          <p:spPr bwMode="auto">
            <a:xfrm>
              <a:off x="4489" y="2648"/>
              <a:ext cx="346" cy="3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84 w 21600"/>
                <a:gd name="T25" fmla="*/ 3192 h 21600"/>
                <a:gd name="T26" fmla="*/ 18416 w 21600"/>
                <a:gd name="T27" fmla="*/ 1840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noFill/>
            <a:ln w="127000">
              <a:noFill/>
              <a:round/>
              <a:headEnd/>
              <a:tailEnd/>
            </a:ln>
          </p:spPr>
          <p:txBody>
            <a:bodyPr/>
            <a:lstStyle/>
            <a:p>
              <a:endParaRPr lang="tr-TR">
                <a:latin typeface="Calibri" pitchFamily="34" charset="0"/>
              </a:endParaRPr>
            </a:p>
          </p:txBody>
        </p:sp>
        <p:sp>
          <p:nvSpPr>
            <p:cNvPr id="1066" name="Freeform 20"/>
            <p:cNvSpPr>
              <a:spLocks/>
            </p:cNvSpPr>
            <p:nvPr/>
          </p:nvSpPr>
          <p:spPr bwMode="auto">
            <a:xfrm>
              <a:off x="4341" y="2894"/>
              <a:ext cx="28" cy="216"/>
            </a:xfrm>
            <a:custGeom>
              <a:avLst/>
              <a:gdLst>
                <a:gd name="T0" fmla="*/ 0 w 117"/>
                <a:gd name="T1" fmla="*/ 0 h 973"/>
                <a:gd name="T2" fmla="*/ 0 w 117"/>
                <a:gd name="T3" fmla="*/ 0 h 973"/>
                <a:gd name="T4" fmla="*/ 0 w 117"/>
                <a:gd name="T5" fmla="*/ 0 h 973"/>
                <a:gd name="T6" fmla="*/ 0 w 117"/>
                <a:gd name="T7" fmla="*/ 0 h 973"/>
                <a:gd name="T8" fmla="*/ 0 w 117"/>
                <a:gd name="T9" fmla="*/ 0 h 9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973"/>
                <a:gd name="T17" fmla="*/ 117 w 117"/>
                <a:gd name="T18" fmla="*/ 973 h 9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973">
                  <a:moveTo>
                    <a:pt x="0" y="973"/>
                  </a:moveTo>
                  <a:cubicBezTo>
                    <a:pt x="7" y="922"/>
                    <a:pt x="25" y="749"/>
                    <a:pt x="39" y="667"/>
                  </a:cubicBezTo>
                  <a:cubicBezTo>
                    <a:pt x="53" y="585"/>
                    <a:pt x="72" y="545"/>
                    <a:pt x="84" y="478"/>
                  </a:cubicBezTo>
                  <a:cubicBezTo>
                    <a:pt x="96" y="411"/>
                    <a:pt x="117" y="347"/>
                    <a:pt x="112" y="267"/>
                  </a:cubicBezTo>
                  <a:cubicBezTo>
                    <a:pt x="107" y="187"/>
                    <a:pt x="61" y="44"/>
                    <a:pt x="51" y="0"/>
                  </a:cubicBezTo>
                </a:path>
              </a:pathLst>
            </a:custGeom>
            <a:noFill/>
            <a:ln w="1270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>
                <a:latin typeface="Calibri" pitchFamily="34" charset="0"/>
              </a:endParaRPr>
            </a:p>
          </p:txBody>
        </p:sp>
      </p:grpSp>
      <p:sp>
        <p:nvSpPr>
          <p:cNvPr id="1039" name="Oval 21"/>
          <p:cNvSpPr>
            <a:spLocks noChangeArrowheads="1"/>
          </p:cNvSpPr>
          <p:nvPr/>
        </p:nvSpPr>
        <p:spPr bwMode="auto">
          <a:xfrm>
            <a:off x="4818063" y="3856038"/>
            <a:ext cx="107950" cy="111125"/>
          </a:xfrm>
          <a:prstGeom prst="ellipse">
            <a:avLst/>
          </a:prstGeom>
          <a:solidFill>
            <a:srgbClr val="FF33CC"/>
          </a:solidFill>
          <a:ln w="254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1040" name="Text Box 23"/>
          <p:cNvSpPr txBox="1">
            <a:spLocks noChangeArrowheads="1"/>
          </p:cNvSpPr>
          <p:nvPr/>
        </p:nvSpPr>
        <p:spPr bwMode="auto">
          <a:xfrm>
            <a:off x="5080000" y="1460500"/>
            <a:ext cx="520700" cy="1254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63613" eaLnBrk="0" hangingPunct="0"/>
            <a:r>
              <a:rPr lang="tr-TR" sz="800" b="1">
                <a:solidFill>
                  <a:srgbClr val="FF0000"/>
                </a:solidFill>
              </a:rPr>
              <a:t>KÖSEKÖY</a:t>
            </a:r>
          </a:p>
        </p:txBody>
      </p:sp>
      <p:sp>
        <p:nvSpPr>
          <p:cNvPr id="1041" name="Text Box 33"/>
          <p:cNvSpPr txBox="1">
            <a:spLocks noChangeArrowheads="1"/>
          </p:cNvSpPr>
          <p:nvPr/>
        </p:nvSpPr>
        <p:spPr bwMode="auto">
          <a:xfrm>
            <a:off x="6464300" y="2132013"/>
            <a:ext cx="2036763" cy="28733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lIns="7582" tIns="7582" rIns="7582" bIns="7582"/>
          <a:lstStyle/>
          <a:p>
            <a:pPr defTabSz="963613" eaLnBrk="0" hangingPunct="0"/>
            <a:r>
              <a:rPr lang="tr-TR" sz="900" b="1">
                <a:solidFill>
                  <a:schemeClr val="bg1"/>
                </a:solidFill>
              </a:rPr>
              <a:t>KOSEKOY – VEZİRHAN</a:t>
            </a:r>
          </a:p>
          <a:p>
            <a:pPr defTabSz="963613" eaLnBrk="0" hangingPunct="0"/>
            <a:r>
              <a:rPr lang="tr-TR" sz="900" b="1">
                <a:solidFill>
                  <a:schemeClr val="bg1"/>
                </a:solidFill>
              </a:rPr>
              <a:t>104 KM</a:t>
            </a:r>
          </a:p>
        </p:txBody>
      </p:sp>
      <p:sp>
        <p:nvSpPr>
          <p:cNvPr id="1042" name="Text Box 34"/>
          <p:cNvSpPr txBox="1">
            <a:spLocks noChangeArrowheads="1"/>
          </p:cNvSpPr>
          <p:nvPr/>
        </p:nvSpPr>
        <p:spPr bwMode="auto">
          <a:xfrm>
            <a:off x="6380163" y="5033963"/>
            <a:ext cx="976312" cy="288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7582" tIns="7582" rIns="7582" bIns="7582"/>
          <a:lstStyle/>
          <a:p>
            <a:pPr defTabSz="963613" eaLnBrk="0" hangingPunct="0"/>
            <a:r>
              <a:rPr lang="tr-TR" sz="900" b="1">
                <a:solidFill>
                  <a:schemeClr val="bg1"/>
                </a:solidFill>
              </a:rPr>
              <a:t>VEZİRHAN-İNÖNÜ</a:t>
            </a:r>
          </a:p>
          <a:p>
            <a:pPr defTabSz="963613" eaLnBrk="0" hangingPunct="0"/>
            <a:r>
              <a:rPr lang="tr-TR" sz="900" b="1">
                <a:solidFill>
                  <a:schemeClr val="bg1"/>
                </a:solidFill>
              </a:rPr>
              <a:t>54 KM</a:t>
            </a:r>
          </a:p>
        </p:txBody>
      </p:sp>
      <p:sp>
        <p:nvSpPr>
          <p:cNvPr id="1043" name="Text Box 35"/>
          <p:cNvSpPr txBox="1">
            <a:spLocks noChangeArrowheads="1"/>
          </p:cNvSpPr>
          <p:nvPr/>
        </p:nvSpPr>
        <p:spPr bwMode="auto">
          <a:xfrm>
            <a:off x="4038600" y="3829050"/>
            <a:ext cx="585788" cy="1254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963613" eaLnBrk="0" hangingPunct="0"/>
            <a:r>
              <a:rPr lang="tr-TR" sz="800" b="1"/>
              <a:t>VEZİRHAN</a:t>
            </a:r>
          </a:p>
        </p:txBody>
      </p:sp>
      <p:sp>
        <p:nvSpPr>
          <p:cNvPr id="1044" name="Text Box 36"/>
          <p:cNvSpPr txBox="1">
            <a:spLocks noChangeArrowheads="1"/>
          </p:cNvSpPr>
          <p:nvPr/>
        </p:nvSpPr>
        <p:spPr bwMode="auto">
          <a:xfrm>
            <a:off x="5600700" y="5434013"/>
            <a:ext cx="646113" cy="112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963613" eaLnBrk="0" hangingPunct="0"/>
            <a:r>
              <a:rPr lang="tr-TR" sz="800" b="1"/>
              <a:t>İNÖNÜ</a:t>
            </a:r>
          </a:p>
        </p:txBody>
      </p:sp>
      <p:sp>
        <p:nvSpPr>
          <p:cNvPr id="100" name="Text Box 39"/>
          <p:cNvSpPr txBox="1">
            <a:spLocks noChangeArrowheads="1"/>
          </p:cNvSpPr>
          <p:nvPr/>
        </p:nvSpPr>
        <p:spPr bwMode="auto">
          <a:xfrm rot="20875780">
            <a:off x="5080000" y="1249363"/>
            <a:ext cx="454025" cy="133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963613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tr-TR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100+548</a:t>
            </a:r>
          </a:p>
        </p:txBody>
      </p:sp>
      <p:sp>
        <p:nvSpPr>
          <p:cNvPr id="103" name="Text Box 42"/>
          <p:cNvSpPr txBox="1">
            <a:spLocks noChangeArrowheads="1"/>
          </p:cNvSpPr>
          <p:nvPr/>
        </p:nvSpPr>
        <p:spPr bwMode="auto">
          <a:xfrm>
            <a:off x="4946650" y="3856038"/>
            <a:ext cx="457200" cy="133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963613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tr-TR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195+700</a:t>
            </a:r>
          </a:p>
        </p:txBody>
      </p:sp>
      <p:sp>
        <p:nvSpPr>
          <p:cNvPr id="104" name="Text Box 43"/>
          <p:cNvSpPr txBox="1">
            <a:spLocks noChangeArrowheads="1"/>
          </p:cNvSpPr>
          <p:nvPr/>
        </p:nvSpPr>
        <p:spPr bwMode="auto">
          <a:xfrm rot="19120983">
            <a:off x="5080000" y="5811838"/>
            <a:ext cx="454025" cy="133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963613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tr-TR" sz="10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249+850</a:t>
            </a:r>
          </a:p>
        </p:txBody>
      </p:sp>
      <p:sp>
        <p:nvSpPr>
          <p:cNvPr id="105" name="Text Box 46"/>
          <p:cNvSpPr txBox="1">
            <a:spLocks noChangeArrowheads="1"/>
          </p:cNvSpPr>
          <p:nvPr/>
        </p:nvSpPr>
        <p:spPr bwMode="auto">
          <a:xfrm>
            <a:off x="7554913" y="993775"/>
            <a:ext cx="9779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6284" tIns="48142" rIns="96284" bIns="48142">
            <a:spAutoFit/>
          </a:bodyPr>
          <a:lstStyle/>
          <a:p>
            <a:pPr defTabSz="963613" fontAlgn="auto">
              <a:spcBef>
                <a:spcPct val="50000"/>
              </a:spcBef>
              <a:spcAft>
                <a:spcPts val="0"/>
              </a:spcAft>
              <a:defRPr/>
            </a:pPr>
            <a:endParaRPr kumimoji="1" lang="tr-TR" sz="170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1049" name="Rectangle 91"/>
          <p:cNvSpPr>
            <a:spLocks noChangeArrowheads="1"/>
          </p:cNvSpPr>
          <p:nvPr/>
        </p:nvSpPr>
        <p:spPr bwMode="auto">
          <a:xfrm>
            <a:off x="6642100" y="2511425"/>
            <a:ext cx="12731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6284" tIns="48142" rIns="96284" bIns="48142">
            <a:spAutoFit/>
          </a:bodyPr>
          <a:lstStyle/>
          <a:p>
            <a:pPr defTabSz="963613"/>
            <a:r>
              <a:rPr lang="tr-TR" sz="2000" b="1">
                <a:solidFill>
                  <a:srgbClr val="0000FF"/>
                </a:solidFill>
              </a:rPr>
              <a:t>(KESİM-1)</a:t>
            </a:r>
          </a:p>
        </p:txBody>
      </p:sp>
      <p:sp>
        <p:nvSpPr>
          <p:cNvPr id="1050" name="Rectangle 93"/>
          <p:cNvSpPr>
            <a:spLocks noChangeArrowheads="1"/>
          </p:cNvSpPr>
          <p:nvPr/>
        </p:nvSpPr>
        <p:spPr bwMode="auto">
          <a:xfrm>
            <a:off x="5272088" y="4967288"/>
            <a:ext cx="1158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63613">
              <a:lnSpc>
                <a:spcPct val="125000"/>
              </a:lnSpc>
              <a:spcBef>
                <a:spcPct val="30000"/>
              </a:spcBef>
            </a:pPr>
            <a:r>
              <a:rPr lang="tr-TR" sz="2000" b="1">
                <a:solidFill>
                  <a:srgbClr val="FF3300"/>
                </a:solidFill>
              </a:rPr>
              <a:t>(KESİM-2)</a:t>
            </a:r>
          </a:p>
        </p:txBody>
      </p:sp>
      <p:pic>
        <p:nvPicPr>
          <p:cNvPr id="1051" name="Picture 9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86338" y="3230563"/>
            <a:ext cx="623887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2" name="Picture 9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94638" y="2638425"/>
            <a:ext cx="22225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3" name="Text Box 40"/>
          <p:cNvSpPr txBox="1">
            <a:spLocks noChangeArrowheads="1"/>
          </p:cNvSpPr>
          <p:nvPr/>
        </p:nvSpPr>
        <p:spPr bwMode="auto">
          <a:xfrm>
            <a:off x="5008563" y="3578225"/>
            <a:ext cx="512762" cy="9683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63613" eaLnBrk="0" hangingPunct="0"/>
            <a:r>
              <a:rPr lang="tr-TR" sz="800" b="1">
                <a:solidFill>
                  <a:srgbClr val="FF0000"/>
                </a:solidFill>
              </a:rPr>
              <a:t>BİLECİK</a:t>
            </a:r>
          </a:p>
        </p:txBody>
      </p:sp>
      <p:sp>
        <p:nvSpPr>
          <p:cNvPr id="113" name="112 Oval"/>
          <p:cNvSpPr/>
          <p:nvPr/>
        </p:nvSpPr>
        <p:spPr>
          <a:xfrm>
            <a:off x="4621213" y="3578225"/>
            <a:ext cx="581025" cy="814388"/>
          </a:xfrm>
          <a:prstGeom prst="ellipse">
            <a:avLst/>
          </a:prstGeom>
          <a:solidFill>
            <a:srgbClr val="FFFF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055" name="Text Box 33"/>
          <p:cNvSpPr txBox="1">
            <a:spLocks noChangeArrowheads="1"/>
          </p:cNvSpPr>
          <p:nvPr/>
        </p:nvSpPr>
        <p:spPr bwMode="auto">
          <a:xfrm>
            <a:off x="5978525" y="3890963"/>
            <a:ext cx="969963" cy="12541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7582" tIns="7582" rIns="7582" bIns="7582"/>
          <a:lstStyle/>
          <a:p>
            <a:pPr defTabSz="963613" eaLnBrk="0" hangingPunct="0"/>
            <a:r>
              <a:rPr lang="tr-TR" sz="900" b="1"/>
              <a:t>VEZİRHAN RİPAJI</a:t>
            </a:r>
          </a:p>
        </p:txBody>
      </p:sp>
      <p:sp>
        <p:nvSpPr>
          <p:cNvPr id="1056" name="Line 92"/>
          <p:cNvSpPr>
            <a:spLocks noChangeShapeType="1"/>
          </p:cNvSpPr>
          <p:nvPr/>
        </p:nvSpPr>
        <p:spPr bwMode="auto">
          <a:xfrm flipH="1">
            <a:off x="5202238" y="3954463"/>
            <a:ext cx="776287" cy="61912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19" name="118 Oval"/>
          <p:cNvSpPr/>
          <p:nvPr/>
        </p:nvSpPr>
        <p:spPr>
          <a:xfrm rot="18046840">
            <a:off x="4899819" y="5158581"/>
            <a:ext cx="495300" cy="623888"/>
          </a:xfrm>
          <a:prstGeom prst="ellipse">
            <a:avLst/>
          </a:prstGeom>
          <a:solidFill>
            <a:srgbClr val="FFFF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058" name="Line 92"/>
          <p:cNvSpPr>
            <a:spLocks noChangeShapeType="1"/>
          </p:cNvSpPr>
          <p:nvPr/>
        </p:nvSpPr>
        <p:spPr bwMode="auto">
          <a:xfrm flipV="1">
            <a:off x="4232275" y="5581650"/>
            <a:ext cx="517525" cy="61913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059" name="Text Box 33"/>
          <p:cNvSpPr txBox="1">
            <a:spLocks noChangeArrowheads="1"/>
          </p:cNvSpPr>
          <p:nvPr/>
        </p:nvSpPr>
        <p:spPr bwMode="auto">
          <a:xfrm>
            <a:off x="3198813" y="5581650"/>
            <a:ext cx="969962" cy="1254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7582" tIns="7582" rIns="7582" bIns="7582"/>
          <a:lstStyle/>
          <a:p>
            <a:pPr defTabSz="963613" eaLnBrk="0" hangingPunct="0"/>
            <a:r>
              <a:rPr lang="tr-TR" sz="900" b="1">
                <a:solidFill>
                  <a:schemeClr val="bg1"/>
                </a:solidFill>
              </a:rPr>
              <a:t>BOZÜYÜK RİPAJI</a:t>
            </a:r>
          </a:p>
        </p:txBody>
      </p:sp>
      <p:sp>
        <p:nvSpPr>
          <p:cNvPr id="122" name="121 Oval"/>
          <p:cNvSpPr/>
          <p:nvPr/>
        </p:nvSpPr>
        <p:spPr>
          <a:xfrm>
            <a:off x="4814888" y="4767263"/>
            <a:ext cx="193675" cy="376237"/>
          </a:xfrm>
          <a:prstGeom prst="ellipse">
            <a:avLst/>
          </a:prstGeom>
          <a:solidFill>
            <a:srgbClr val="FFFF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061" name="Line 92"/>
          <p:cNvSpPr>
            <a:spLocks noChangeShapeType="1"/>
          </p:cNvSpPr>
          <p:nvPr/>
        </p:nvSpPr>
        <p:spPr bwMode="auto">
          <a:xfrm flipV="1">
            <a:off x="4232275" y="4956175"/>
            <a:ext cx="517525" cy="61913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062" name="Text Box 33"/>
          <p:cNvSpPr txBox="1">
            <a:spLocks noChangeArrowheads="1"/>
          </p:cNvSpPr>
          <p:nvPr/>
        </p:nvSpPr>
        <p:spPr bwMode="auto">
          <a:xfrm>
            <a:off x="3262313" y="4956175"/>
            <a:ext cx="969962" cy="1238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7582" tIns="7582" rIns="7582" bIns="7582"/>
          <a:lstStyle/>
          <a:p>
            <a:pPr defTabSz="963613" eaLnBrk="0" hangingPunct="0"/>
            <a:r>
              <a:rPr lang="tr-TR" sz="900" b="1">
                <a:solidFill>
                  <a:schemeClr val="bg1"/>
                </a:solidFill>
              </a:rPr>
              <a:t>DT 26 RİPAJI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0" y="159023"/>
            <a:ext cx="9144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PROJENİN KESİMLERİ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5 Metin kutusu"/>
          <p:cNvSpPr txBox="1">
            <a:spLocks noChangeArrowheads="1"/>
          </p:cNvSpPr>
          <p:nvPr/>
        </p:nvSpPr>
        <p:spPr bwMode="auto">
          <a:xfrm>
            <a:off x="539750" y="1143000"/>
            <a:ext cx="8143875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tr-TR" b="1"/>
              <a:t>Toplam 11.342 m uzunluğunda 7 adet delme tünel,</a:t>
            </a:r>
          </a:p>
          <a:p>
            <a:pPr>
              <a:lnSpc>
                <a:spcPct val="200000"/>
              </a:lnSpc>
            </a:pPr>
            <a:r>
              <a:rPr lang="tr-TR" b="1"/>
              <a:t>En uzun tünel, 3.870 m</a:t>
            </a:r>
          </a:p>
          <a:p>
            <a:pPr>
              <a:lnSpc>
                <a:spcPct val="200000"/>
              </a:lnSpc>
            </a:pPr>
            <a:r>
              <a:rPr lang="tr-TR" b="1"/>
              <a:t>Toplam 4.395 m uzunluğunda 11 adet viyadük/köprü</a:t>
            </a:r>
          </a:p>
          <a:p>
            <a:pPr>
              <a:lnSpc>
                <a:spcPct val="200000"/>
              </a:lnSpc>
            </a:pPr>
            <a:r>
              <a:rPr lang="tr-TR" b="1"/>
              <a:t>En uzun viyadük/köprü 1.581 m</a:t>
            </a:r>
          </a:p>
          <a:p>
            <a:pPr>
              <a:lnSpc>
                <a:spcPct val="200000"/>
              </a:lnSpc>
            </a:pPr>
            <a:r>
              <a:rPr lang="tr-TR" b="1"/>
              <a:t>Toplam kazı miktarı 3.643.030 m3</a:t>
            </a:r>
          </a:p>
          <a:p>
            <a:pPr>
              <a:lnSpc>
                <a:spcPct val="200000"/>
              </a:lnSpc>
            </a:pPr>
            <a:r>
              <a:rPr lang="tr-TR" b="1"/>
              <a:t>1 adet istasyon binası</a:t>
            </a:r>
          </a:p>
          <a:p>
            <a:pPr>
              <a:lnSpc>
                <a:spcPct val="200000"/>
              </a:lnSpc>
            </a:pPr>
            <a:r>
              <a:rPr lang="tr-TR" b="1"/>
              <a:t>Altgeçitler, üstgeçitler, menfezler ve altyapı deplasmanları</a:t>
            </a:r>
          </a:p>
          <a:p>
            <a:pPr>
              <a:lnSpc>
                <a:spcPct val="200000"/>
              </a:lnSpc>
            </a:pPr>
            <a:endParaRPr lang="tr-TR" b="1">
              <a:solidFill>
                <a:srgbClr val="E46C0A"/>
              </a:solidFill>
            </a:endParaRPr>
          </a:p>
          <a:p>
            <a:pPr>
              <a:lnSpc>
                <a:spcPct val="200000"/>
              </a:lnSpc>
            </a:pPr>
            <a:r>
              <a:rPr lang="tr-TR"/>
              <a:t/>
            </a:r>
            <a:br>
              <a:rPr lang="tr-TR"/>
            </a:br>
            <a:endParaRPr lang="tr-TR"/>
          </a:p>
          <a:p>
            <a:pPr>
              <a:lnSpc>
                <a:spcPct val="200000"/>
              </a:lnSpc>
            </a:pPr>
            <a:endParaRPr lang="tr-TR" b="1">
              <a:solidFill>
                <a:srgbClr val="E46C0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8640"/>
            <a:ext cx="9144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PROJENİN TEKNİK BİLGİLERİ KESİM 1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5 Metin kutusu"/>
          <p:cNvSpPr txBox="1">
            <a:spLocks noChangeArrowheads="1"/>
          </p:cNvSpPr>
          <p:nvPr/>
        </p:nvSpPr>
        <p:spPr bwMode="auto">
          <a:xfrm>
            <a:off x="642938" y="928688"/>
            <a:ext cx="7604125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tr-TR" b="1">
                <a:latin typeface="Tahoma" pitchFamily="34" charset="0"/>
                <a:cs typeface="Tahoma" pitchFamily="34" charset="0"/>
              </a:rPr>
              <a:t>Toplam 29.145 m uzunluğunda 19 adet delme tünel, </a:t>
            </a:r>
          </a:p>
          <a:p>
            <a:pPr>
              <a:lnSpc>
                <a:spcPct val="200000"/>
              </a:lnSpc>
            </a:pPr>
            <a:r>
              <a:rPr lang="tr-TR" b="1">
                <a:latin typeface="Tahoma" pitchFamily="34" charset="0"/>
                <a:cs typeface="Tahoma" pitchFamily="34" charset="0"/>
              </a:rPr>
              <a:t>2 adet aç kapa tünel</a:t>
            </a:r>
          </a:p>
          <a:p>
            <a:pPr>
              <a:lnSpc>
                <a:spcPct val="200000"/>
              </a:lnSpc>
            </a:pPr>
            <a:r>
              <a:rPr lang="tr-TR" b="1">
                <a:latin typeface="Tahoma" pitchFamily="34" charset="0"/>
                <a:cs typeface="Tahoma" pitchFamily="34" charset="0"/>
              </a:rPr>
              <a:t>En uzun tünel, 6.100 m</a:t>
            </a:r>
          </a:p>
          <a:p>
            <a:pPr>
              <a:lnSpc>
                <a:spcPct val="200000"/>
              </a:lnSpc>
            </a:pPr>
            <a:r>
              <a:rPr lang="tr-TR" b="1">
                <a:latin typeface="Tahoma" pitchFamily="34" charset="0"/>
                <a:cs typeface="Tahoma" pitchFamily="34" charset="0"/>
              </a:rPr>
              <a:t>Toplam 6.295 m uzunluğunda 10 adet viyadük/köprü</a:t>
            </a:r>
          </a:p>
          <a:p>
            <a:pPr>
              <a:lnSpc>
                <a:spcPct val="200000"/>
              </a:lnSpc>
            </a:pPr>
            <a:r>
              <a:rPr lang="tr-TR" b="1">
                <a:latin typeface="Tahoma" pitchFamily="34" charset="0"/>
                <a:cs typeface="Tahoma" pitchFamily="34" charset="0"/>
              </a:rPr>
              <a:t>En uzun viyadük/köprü 1.961 m</a:t>
            </a:r>
          </a:p>
          <a:p>
            <a:pPr>
              <a:lnSpc>
                <a:spcPct val="200000"/>
              </a:lnSpc>
            </a:pPr>
            <a:r>
              <a:rPr lang="tr-TR" b="1">
                <a:latin typeface="Tahoma" pitchFamily="34" charset="0"/>
                <a:cs typeface="Tahoma" pitchFamily="34" charset="0"/>
              </a:rPr>
              <a:t>Toplam kazı miktarı 5.000.000 m3</a:t>
            </a:r>
          </a:p>
          <a:p>
            <a:pPr>
              <a:lnSpc>
                <a:spcPct val="200000"/>
              </a:lnSpc>
            </a:pPr>
            <a:r>
              <a:rPr lang="tr-TR" b="1">
                <a:latin typeface="Tahoma" pitchFamily="34" charset="0"/>
                <a:cs typeface="Tahoma" pitchFamily="34" charset="0"/>
              </a:rPr>
              <a:t>2 adet istasyon binası</a:t>
            </a:r>
          </a:p>
          <a:p>
            <a:pPr>
              <a:lnSpc>
                <a:spcPct val="200000"/>
              </a:lnSpc>
            </a:pPr>
            <a:r>
              <a:rPr lang="tr-TR" b="1">
                <a:latin typeface="Tahoma" pitchFamily="34" charset="0"/>
                <a:cs typeface="Tahoma" pitchFamily="34" charset="0"/>
              </a:rPr>
              <a:t>Altgeçitler, üstgeçitler, menfezler ve altyapı deplasmanları</a:t>
            </a:r>
          </a:p>
          <a:p>
            <a:pPr>
              <a:lnSpc>
                <a:spcPct val="200000"/>
              </a:lnSpc>
            </a:pPr>
            <a:endParaRPr lang="tr-TR" b="1">
              <a:solidFill>
                <a:srgbClr val="E46C0A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tr-TR">
                <a:latin typeface="Tahoma" pitchFamily="34" charset="0"/>
                <a:cs typeface="Tahoma" pitchFamily="34" charset="0"/>
              </a:rPr>
              <a:t/>
            </a:r>
            <a:br>
              <a:rPr lang="tr-TR">
                <a:latin typeface="Tahoma" pitchFamily="34" charset="0"/>
                <a:cs typeface="Tahoma" pitchFamily="34" charset="0"/>
              </a:rPr>
            </a:br>
            <a:endParaRPr lang="tr-TR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endParaRPr lang="tr-TR" b="1">
              <a:solidFill>
                <a:srgbClr val="E46C0A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8640"/>
            <a:ext cx="9144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PROJENİN TEKNİK BİLGİLERİ KESİM 2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59023"/>
            <a:ext cx="9144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İMALAT FOTOĞRAFLARI – GÜZERGAH ÇALIŞMALARI</a:t>
            </a:r>
          </a:p>
        </p:txBody>
      </p:sp>
      <p:pic>
        <p:nvPicPr>
          <p:cNvPr id="21507" name="Picture 1" descr="C:\Documents and Settings\tolga.gunhan\Desktop\LOW KB\IMG_9192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838200"/>
            <a:ext cx="8991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1600200" y="152400"/>
            <a:ext cx="62484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İMALAT FOTOĞRAFLARI – GÜZERGAH ÇALIŞMALARI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>
            <a:off x="1143000" y="228600"/>
            <a:ext cx="65532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İMALAT FOTOĞRAFLARI – GÜZERGAH ÇALIŞMALARI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>
            <a:off x="1447800" y="152400"/>
            <a:ext cx="62484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İMALAT FOTOĞRAFLARI – GÜZERGAH ÇALIŞMALARI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>
            <a:off x="1066800" y="76200"/>
            <a:ext cx="64008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İMALAT FOTOĞRAFLARI – GÜZERGAH ÇALIŞMALARI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tolga.gunhan\Desktop\LOW KB\IMG_8033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>
            <a:off x="1143000" y="76200"/>
            <a:ext cx="67818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İMALAT FOTOĞRAFLARI – GÜZERGAH ÇALIŞMALARI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tolga.gunhan\Desktop\LOW KB\IMG_8042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556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>
            <a:off x="1219200" y="0"/>
            <a:ext cx="65532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İMALAT FOTOĞRAFLARI – GÜZERGAH ÇALIŞMALARI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6 Metin kutusu"/>
          <p:cNvSpPr txBox="1">
            <a:spLocks noChangeArrowheads="1"/>
          </p:cNvSpPr>
          <p:nvPr/>
        </p:nvSpPr>
        <p:spPr bwMode="auto">
          <a:xfrm>
            <a:off x="395288" y="1546225"/>
            <a:ext cx="8501062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tr-TR">
                <a:latin typeface="Tahoma" pitchFamily="34" charset="0"/>
                <a:cs typeface="Tahoma" pitchFamily="34" charset="0"/>
              </a:rPr>
              <a:t>Ankara ve İstanbul arasında çift hatlı, elektrikli, sinyalli, 250 km hıza uygun hızlı demiryolu inşa edilerek hızlı, konforlu, güvenli bir ulaşım imkânı yaratmak.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ü"/>
            </a:pPr>
            <a:endParaRPr lang="tr-TR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tr-TR">
                <a:latin typeface="Tahoma" pitchFamily="34" charset="0"/>
                <a:cs typeface="Tahoma" pitchFamily="34" charset="0"/>
              </a:rPr>
              <a:t>Ankara-İstanbul arasındaki seyahat süresinin azaltmak.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endParaRPr lang="tr-TR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tr-TR">
                <a:latin typeface="Tahoma" pitchFamily="34" charset="0"/>
                <a:cs typeface="Tahoma" pitchFamily="34" charset="0"/>
              </a:rPr>
              <a:t>Karayolu, demiryolu ve havayolu trafiği açısından en yoğun yolcu ve yük aksı olan Ankara- İstanbul hattında demiryolunun rekabet şansını arttırmak.</a:t>
            </a:r>
            <a:endParaRPr lang="tr-TR" b="1">
              <a:solidFill>
                <a:srgbClr val="E46C0A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8640"/>
            <a:ext cx="9144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PROJENİN AMACI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59023"/>
            <a:ext cx="9144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İMALAT FOTOĞRAFLARI – TÜNELLER</a:t>
            </a:r>
          </a:p>
        </p:txBody>
      </p:sp>
      <p:pic>
        <p:nvPicPr>
          <p:cNvPr id="28675" name="Picture 3" descr="C:\Documents and Settings\tolga.gunhan\Desktop\FOTOĞRAFLAR\IMG_79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209800" y="228600"/>
            <a:ext cx="4483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İMALAT FOTOĞRAFLARI – TÜNELLER</a:t>
            </a: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556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59023"/>
            <a:ext cx="9144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İMALAT FOTOĞRAFLARI – TÜNELLER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548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>
            <a:off x="2133600" y="228600"/>
            <a:ext cx="48768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İMALAT FOTOĞRAFLARI – TÜNELLER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tolga.gunhan\Desktop\LOW KB\IMG_9020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548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>
            <a:off x="1981200" y="228600"/>
            <a:ext cx="4483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İMALAT FOTOĞRAFLARI – TÜNELLER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539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>
            <a:off x="1828800" y="228600"/>
            <a:ext cx="4483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İMALAT FOTOĞRAFLARI – TÜNELLER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>
            <a:off x="2209800" y="228600"/>
            <a:ext cx="4483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İMALAT FOTOĞRAFLARI – TÜNELLER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>
            <a:off x="2133600" y="228600"/>
            <a:ext cx="4483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İMALAT FOTOĞRAFLARI – TÜNELLER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>
            <a:off x="1828800" y="152400"/>
            <a:ext cx="4483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İMALAT FOTOĞRAFLARI – TÜNELLER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59023"/>
            <a:ext cx="9144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İMALAT FOTOĞRAFLARI – VİYADÜKLER</a:t>
            </a:r>
          </a:p>
        </p:txBody>
      </p:sp>
      <p:pic>
        <p:nvPicPr>
          <p:cNvPr id="37891" name="Picture 2" descr="D:\CIB\Fotoğraflar\Ongun\19.02.2010\DSCN18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8138"/>
            <a:ext cx="9151938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6 Metin kutusu"/>
          <p:cNvSpPr txBox="1">
            <a:spLocks noChangeArrowheads="1"/>
          </p:cNvSpPr>
          <p:nvPr/>
        </p:nvSpPr>
        <p:spPr bwMode="auto">
          <a:xfrm>
            <a:off x="468313" y="836613"/>
            <a:ext cx="8501062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>
                <a:latin typeface="Tahoma" pitchFamily="34" charset="0"/>
                <a:cs typeface="Tahoma" pitchFamily="34" charset="0"/>
              </a:rPr>
              <a:t>Proje 10 ayrı bölümden oluşmaktadır.</a:t>
            </a:r>
          </a:p>
          <a:p>
            <a:endParaRPr lang="tr-TR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tr-TR">
                <a:latin typeface="Tahoma" pitchFamily="34" charset="0"/>
                <a:cs typeface="Tahoma" pitchFamily="34" charset="0"/>
              </a:rPr>
              <a:t>•  Ankara-Hızlı Tren Garı </a:t>
            </a:r>
            <a:br>
              <a:rPr lang="tr-TR">
                <a:latin typeface="Tahoma" pitchFamily="34" charset="0"/>
                <a:cs typeface="Tahoma" pitchFamily="34" charset="0"/>
              </a:rPr>
            </a:br>
            <a:r>
              <a:rPr lang="tr-TR">
                <a:latin typeface="Tahoma" pitchFamily="34" charset="0"/>
                <a:cs typeface="Tahoma" pitchFamily="34" charset="0"/>
              </a:rPr>
              <a:t>•  Ankara-Sincan 			: 24 Km </a:t>
            </a:r>
            <a:br>
              <a:rPr lang="tr-TR">
                <a:latin typeface="Tahoma" pitchFamily="34" charset="0"/>
                <a:cs typeface="Tahoma" pitchFamily="34" charset="0"/>
              </a:rPr>
            </a:br>
            <a:r>
              <a:rPr lang="tr-TR">
                <a:latin typeface="Tahoma" pitchFamily="34" charset="0"/>
                <a:cs typeface="Tahoma" pitchFamily="34" charset="0"/>
              </a:rPr>
              <a:t>•  Sincan-Esenkent 		: 15 Km</a:t>
            </a:r>
            <a:br>
              <a:rPr lang="tr-TR">
                <a:latin typeface="Tahoma" pitchFamily="34" charset="0"/>
                <a:cs typeface="Tahoma" pitchFamily="34" charset="0"/>
              </a:rPr>
            </a:br>
            <a:r>
              <a:rPr lang="tr-TR">
                <a:latin typeface="Tahoma" pitchFamily="34" charset="0"/>
                <a:cs typeface="Tahoma" pitchFamily="34" charset="0"/>
              </a:rPr>
              <a:t>•  Esenkent-Eskişehir 		: 206 Km		</a:t>
            </a:r>
            <a:r>
              <a:rPr lang="tr-TR" b="1">
                <a:latin typeface="Tahoma" pitchFamily="34" charset="0"/>
                <a:cs typeface="Tahoma" pitchFamily="34" charset="0"/>
              </a:rPr>
              <a:t>I.ETAP</a:t>
            </a:r>
            <a:r>
              <a:rPr lang="tr-TR">
                <a:latin typeface="Tahoma" pitchFamily="34" charset="0"/>
                <a:cs typeface="Tahoma" pitchFamily="34" charset="0"/>
              </a:rPr>
              <a:t/>
            </a:r>
            <a:br>
              <a:rPr lang="tr-TR">
                <a:latin typeface="Tahoma" pitchFamily="34" charset="0"/>
                <a:cs typeface="Tahoma" pitchFamily="34" charset="0"/>
              </a:rPr>
            </a:br>
            <a:r>
              <a:rPr lang="tr-TR">
                <a:latin typeface="Tahoma" pitchFamily="34" charset="0"/>
                <a:cs typeface="Tahoma" pitchFamily="34" charset="0"/>
              </a:rPr>
              <a:t>•  Eskişehir Gar geçişi		: 3,6 Km</a:t>
            </a:r>
            <a:br>
              <a:rPr lang="tr-TR">
                <a:latin typeface="Tahoma" pitchFamily="34" charset="0"/>
                <a:cs typeface="Tahoma" pitchFamily="34" charset="0"/>
              </a:rPr>
            </a:br>
            <a:r>
              <a:rPr lang="tr-TR">
                <a:latin typeface="Tahoma" pitchFamily="34" charset="0"/>
                <a:cs typeface="Tahoma" pitchFamily="34" charset="0"/>
              </a:rPr>
              <a:t>•  Eskişehir-İnönü 		: 30 Km</a:t>
            </a:r>
            <a:br>
              <a:rPr lang="tr-TR">
                <a:latin typeface="Tahoma" pitchFamily="34" charset="0"/>
                <a:cs typeface="Tahoma" pitchFamily="34" charset="0"/>
              </a:rPr>
            </a:br>
            <a:r>
              <a:rPr lang="tr-TR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•  İnönü-Vezirhan 		: 54 Km</a:t>
            </a:r>
            <a:br>
              <a:rPr lang="tr-TR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</a:br>
            <a:r>
              <a:rPr lang="tr-TR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•  Vezirhan-Köseköy 		: 104 Km		</a:t>
            </a:r>
            <a:r>
              <a:rPr lang="tr-TR" b="1">
                <a:latin typeface="Tahoma" pitchFamily="34" charset="0"/>
                <a:cs typeface="Tahoma" pitchFamily="34" charset="0"/>
              </a:rPr>
              <a:t>II.ETAP</a:t>
            </a:r>
            <a:r>
              <a:rPr lang="tr-TR">
                <a:latin typeface="Tahoma" pitchFamily="34" charset="0"/>
                <a:cs typeface="Tahoma" pitchFamily="34" charset="0"/>
              </a:rPr>
              <a:t/>
            </a:r>
            <a:br>
              <a:rPr lang="tr-TR">
                <a:latin typeface="Tahoma" pitchFamily="34" charset="0"/>
                <a:cs typeface="Tahoma" pitchFamily="34" charset="0"/>
              </a:rPr>
            </a:br>
            <a:r>
              <a:rPr lang="tr-TR">
                <a:latin typeface="Tahoma" pitchFamily="34" charset="0"/>
                <a:cs typeface="Tahoma" pitchFamily="34" charset="0"/>
              </a:rPr>
              <a:t>•  Köseköy-Gebze 		: 56 Km</a:t>
            </a:r>
            <a:br>
              <a:rPr lang="tr-TR">
                <a:latin typeface="Tahoma" pitchFamily="34" charset="0"/>
                <a:cs typeface="Tahoma" pitchFamily="34" charset="0"/>
              </a:rPr>
            </a:br>
            <a:r>
              <a:rPr lang="tr-TR">
                <a:latin typeface="Tahoma" pitchFamily="34" charset="0"/>
                <a:cs typeface="Tahoma" pitchFamily="34" charset="0"/>
              </a:rPr>
              <a:t>•  Gebze-Haydarpaşa 		: 44 Km ( MARMARAY )</a:t>
            </a:r>
          </a:p>
          <a:p>
            <a:endParaRPr lang="tr-TR">
              <a:latin typeface="Tahoma" pitchFamily="34" charset="0"/>
              <a:cs typeface="Tahoma" pitchFamily="34" charset="0"/>
            </a:endParaRPr>
          </a:p>
          <a:p>
            <a:r>
              <a:rPr lang="tr-TR" sz="1400">
                <a:latin typeface="Tahoma" pitchFamily="34" charset="0"/>
                <a:cs typeface="Tahoma" pitchFamily="34" charset="0"/>
              </a:rPr>
              <a:t>44 km ' lik Gebze-Haydarpaşa kesimi Marmaray projesi ile yüzeysel metroya dönüşeceğinden Marmaray Projesi kapsamında yapılacaktır.</a:t>
            </a:r>
          </a:p>
          <a:p>
            <a:pPr>
              <a:lnSpc>
                <a:spcPct val="200000"/>
              </a:lnSpc>
            </a:pPr>
            <a:r>
              <a:rPr lang="tr-TR">
                <a:latin typeface="Tahoma" pitchFamily="34" charset="0"/>
                <a:cs typeface="Tahoma" pitchFamily="34" charset="0"/>
              </a:rPr>
              <a:t/>
            </a:r>
            <a:br>
              <a:rPr lang="tr-TR">
                <a:latin typeface="Tahoma" pitchFamily="34" charset="0"/>
                <a:cs typeface="Tahoma" pitchFamily="34" charset="0"/>
              </a:rPr>
            </a:br>
            <a:endParaRPr lang="tr-TR" b="1">
              <a:solidFill>
                <a:srgbClr val="E46C0A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8640"/>
            <a:ext cx="9144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PROJENİN BÖLÜMLERİ</a:t>
            </a:r>
          </a:p>
        </p:txBody>
      </p:sp>
      <p:sp>
        <p:nvSpPr>
          <p:cNvPr id="5" name="4 Sağ Ayraç"/>
          <p:cNvSpPr/>
          <p:nvPr/>
        </p:nvSpPr>
        <p:spPr>
          <a:xfrm>
            <a:off x="5214938" y="1928813"/>
            <a:ext cx="928687" cy="15001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7" name="6 Sağ Ayraç"/>
          <p:cNvSpPr/>
          <p:nvPr/>
        </p:nvSpPr>
        <p:spPr>
          <a:xfrm>
            <a:off x="5214938" y="3643313"/>
            <a:ext cx="1000125" cy="13573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59023"/>
            <a:ext cx="9144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İMALAT FOTOĞRAFLARI – VİYADÜKLER</a:t>
            </a:r>
          </a:p>
        </p:txBody>
      </p:sp>
      <p:pic>
        <p:nvPicPr>
          <p:cNvPr id="38915" name="Picture 2" descr="C:\Documents and Settings\tolga.gunhan\Desktop\LOW KB\IMG_8615a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BF09FEE1-F7FF-4E8B-A176-83FA94AE60D2}" type="slidenum">
              <a:rPr lang="tr-TR" smtClean="0">
                <a:latin typeface="Arial" charset="0"/>
                <a:cs typeface="Arial" charset="0"/>
              </a:rPr>
              <a:pPr/>
              <a:t>31</a:t>
            </a:fld>
            <a:endParaRPr lang="tr-TR" smtClean="0">
              <a:latin typeface="Arial" charset="0"/>
              <a:cs typeface="Arial" charset="0"/>
            </a:endParaRPr>
          </a:p>
        </p:txBody>
      </p:sp>
      <p:pic>
        <p:nvPicPr>
          <p:cNvPr id="39939" name="Picture 2" descr="C:\Documents and Settings\tolga.gunhan\Desktop\LOW KB\IMG_8861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554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Dikdörtgen"/>
          <p:cNvSpPr/>
          <p:nvPr/>
        </p:nvSpPr>
        <p:spPr>
          <a:xfrm>
            <a:off x="1981200" y="228600"/>
            <a:ext cx="59436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İMALAT FOTOĞRAFLARI – VİYADÜKLER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F406EF6D-DD62-4DFA-81C6-8142F8865466}" type="slidenum">
              <a:rPr lang="tr-TR" smtClean="0">
                <a:latin typeface="Arial" charset="0"/>
                <a:cs typeface="Arial" charset="0"/>
              </a:rPr>
              <a:pPr/>
              <a:t>32</a:t>
            </a:fld>
            <a:endParaRPr lang="tr-TR" smtClean="0">
              <a:latin typeface="Arial" charset="0"/>
              <a:cs typeface="Arial" charset="0"/>
            </a:endParaRPr>
          </a:p>
        </p:txBody>
      </p:sp>
      <p:pic>
        <p:nvPicPr>
          <p:cNvPr id="40963" name="Picture 2" descr="C:\Documents and Settings\tolga.gunhan\Desktop\LOW KB\IMG_8913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Dikdörtgen"/>
          <p:cNvSpPr/>
          <p:nvPr/>
        </p:nvSpPr>
        <p:spPr>
          <a:xfrm>
            <a:off x="1905000" y="76200"/>
            <a:ext cx="58674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İMALAT FOTOĞRAFLARI – VİYADÜKLER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3851275" y="4005263"/>
            <a:ext cx="3400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400" b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TEŞEKKÜR EDERİZ…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92" descr="C:\Users\ONGUN\Desktop\Yeni Resim (2)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25" y="1084263"/>
            <a:ext cx="84137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000125"/>
            <a:ext cx="8385175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188640"/>
            <a:ext cx="9144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PROJENİN BÖLÜMLERİ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6 Metin kutusu"/>
          <p:cNvSpPr txBox="1">
            <a:spLocks noChangeArrowheads="1"/>
          </p:cNvSpPr>
          <p:nvPr/>
        </p:nvSpPr>
        <p:spPr bwMode="auto">
          <a:xfrm>
            <a:off x="428625" y="928688"/>
            <a:ext cx="821531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tr-TR">
                <a:latin typeface="Tahoma" pitchFamily="34" charset="0"/>
                <a:cs typeface="Tahoma" pitchFamily="34" charset="0"/>
              </a:rPr>
              <a:t>•  Hat Sayısı :		 Çift hat, elektrikli, sinyalli</a:t>
            </a:r>
            <a:br>
              <a:rPr lang="tr-TR">
                <a:latin typeface="Tahoma" pitchFamily="34" charset="0"/>
                <a:cs typeface="Tahoma" pitchFamily="34" charset="0"/>
              </a:rPr>
            </a:br>
            <a:r>
              <a:rPr lang="tr-TR">
                <a:latin typeface="Tahoma" pitchFamily="34" charset="0"/>
                <a:cs typeface="Tahoma" pitchFamily="34" charset="0"/>
              </a:rPr>
              <a:t>•  Hız :			 250 km/h</a:t>
            </a:r>
            <a:br>
              <a:rPr lang="tr-TR">
                <a:latin typeface="Tahoma" pitchFamily="34" charset="0"/>
                <a:cs typeface="Tahoma" pitchFamily="34" charset="0"/>
              </a:rPr>
            </a:br>
            <a:r>
              <a:rPr lang="tr-TR">
                <a:latin typeface="Tahoma" pitchFamily="34" charset="0"/>
                <a:cs typeface="Tahoma" pitchFamily="34" charset="0"/>
              </a:rPr>
              <a:t>•  Dingil Yükü :		 22,5 ton</a:t>
            </a:r>
            <a:br>
              <a:rPr lang="tr-TR">
                <a:latin typeface="Tahoma" pitchFamily="34" charset="0"/>
                <a:cs typeface="Tahoma" pitchFamily="34" charset="0"/>
              </a:rPr>
            </a:br>
            <a:r>
              <a:rPr lang="tr-TR">
                <a:latin typeface="Tahoma" pitchFamily="34" charset="0"/>
                <a:cs typeface="Tahoma" pitchFamily="34" charset="0"/>
              </a:rPr>
              <a:t>•  Min. Kurp Yarıçapı :	 3.500 m.</a:t>
            </a:r>
            <a:br>
              <a:rPr lang="tr-TR">
                <a:latin typeface="Tahoma" pitchFamily="34" charset="0"/>
                <a:cs typeface="Tahoma" pitchFamily="34" charset="0"/>
              </a:rPr>
            </a:br>
            <a:r>
              <a:rPr lang="tr-TR">
                <a:latin typeface="Tahoma" pitchFamily="34" charset="0"/>
                <a:cs typeface="Tahoma" pitchFamily="34" charset="0"/>
              </a:rPr>
              <a:t>•  Maksimum Eğim :	 Kesim 1, ‰ 16	; Kesim 2, ‰ 22,5</a:t>
            </a:r>
            <a:br>
              <a:rPr lang="tr-TR">
                <a:latin typeface="Tahoma" pitchFamily="34" charset="0"/>
                <a:cs typeface="Tahoma" pitchFamily="34" charset="0"/>
              </a:rPr>
            </a:br>
            <a:r>
              <a:rPr lang="tr-TR">
                <a:latin typeface="Tahoma" pitchFamily="34" charset="0"/>
                <a:cs typeface="Tahoma" pitchFamily="34" charset="0"/>
              </a:rPr>
              <a:t>•  Ray tipi :		 UIC-60 E1</a:t>
            </a:r>
            <a:br>
              <a:rPr lang="tr-TR">
                <a:latin typeface="Tahoma" pitchFamily="34" charset="0"/>
                <a:cs typeface="Tahoma" pitchFamily="34" charset="0"/>
              </a:rPr>
            </a:br>
            <a:r>
              <a:rPr lang="tr-TR">
                <a:latin typeface="Tahoma" pitchFamily="34" charset="0"/>
                <a:cs typeface="Tahoma" pitchFamily="34" charset="0"/>
              </a:rPr>
              <a:t>•  Ray Boyu :		 Sürekli kaynak</a:t>
            </a:r>
            <a:br>
              <a:rPr lang="tr-TR">
                <a:latin typeface="Tahoma" pitchFamily="34" charset="0"/>
                <a:cs typeface="Tahoma" pitchFamily="34" charset="0"/>
              </a:rPr>
            </a:br>
            <a:r>
              <a:rPr lang="tr-TR">
                <a:latin typeface="Tahoma" pitchFamily="34" charset="0"/>
                <a:cs typeface="Tahoma" pitchFamily="34" charset="0"/>
              </a:rPr>
              <a:t>•  Ray Kalitesi :		 900 A</a:t>
            </a:r>
            <a:br>
              <a:rPr lang="tr-TR">
                <a:latin typeface="Tahoma" pitchFamily="34" charset="0"/>
                <a:cs typeface="Tahoma" pitchFamily="34" charset="0"/>
              </a:rPr>
            </a:br>
            <a:r>
              <a:rPr lang="tr-TR">
                <a:latin typeface="Tahoma" pitchFamily="34" charset="0"/>
                <a:cs typeface="Tahoma" pitchFamily="34" charset="0"/>
              </a:rPr>
              <a:t>•  Traversler :		 Ön-germeli, monoblok B70 tipi beton traversler</a:t>
            </a:r>
          </a:p>
          <a:p>
            <a:pPr>
              <a:lnSpc>
                <a:spcPct val="200000"/>
              </a:lnSpc>
            </a:pPr>
            <a:endParaRPr lang="tr-TR" b="1">
              <a:solidFill>
                <a:srgbClr val="E46C0A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8640"/>
            <a:ext cx="9144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PROJENİN DİZAYN KRİTERLERİ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5 Tablo"/>
          <p:cNvGraphicFramePr>
            <a:graphicFrameLocks noGrp="1"/>
          </p:cNvGraphicFramePr>
          <p:nvPr/>
        </p:nvGraphicFramePr>
        <p:xfrm>
          <a:off x="309563" y="1125538"/>
          <a:ext cx="8583612" cy="2163447"/>
        </p:xfrm>
        <a:graphic>
          <a:graphicData uri="http://schemas.openxmlformats.org/drawingml/2006/table">
            <a:tbl>
              <a:tblPr/>
              <a:tblGrid>
                <a:gridCol w="1254125"/>
                <a:gridCol w="1981200"/>
                <a:gridCol w="1635125"/>
                <a:gridCol w="3713162"/>
              </a:tblGrid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İŞ DAĞILIMI</a:t>
                      </a: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SÖZLEŞMEDEKİ HİSSESİ</a:t>
                      </a: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HİSSE KARŞILIĞI TUTAR</a:t>
                      </a: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CRCC</a:t>
                      </a: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A5, B1, B2, B3</a:t>
                      </a: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32%</a:t>
                      </a: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0" marR="0" lvl="2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USD 406,400,040.730</a:t>
                      </a: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CMC</a:t>
                      </a: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B1, B2, B3</a:t>
                      </a: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8%</a:t>
                      </a: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0" marR="0" lvl="2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USD 101,600,010.182</a:t>
                      </a: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CENGIZ</a:t>
                      </a: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A1, A2, A3, A4, A6, A7</a:t>
                      </a: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30%</a:t>
                      </a: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0" marR="0" lvl="2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USD 381,000,038.184</a:t>
                      </a: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IC ICTAS</a:t>
                      </a: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A1, A2, A3, A4, A6, A7</a:t>
                      </a: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30%</a:t>
                      </a: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0" marR="0" lvl="2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USD 381,000,038.184</a:t>
                      </a: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TO</a:t>
                      </a: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PLAM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100%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0" marR="0" lvl="2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USD 1,270,000,127.280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27" name="Rectangle 1"/>
          <p:cNvSpPr>
            <a:spLocks noChangeArrowheads="1"/>
          </p:cNvSpPr>
          <p:nvPr/>
        </p:nvSpPr>
        <p:spPr bwMode="auto">
          <a:xfrm>
            <a:off x="393700" y="3571875"/>
            <a:ext cx="26590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tr-TR" altLang="zh-CN" sz="1400">
                <a:latin typeface="Tahoma" pitchFamily="34" charset="0"/>
                <a:cs typeface="Tahoma" pitchFamily="34" charset="0"/>
              </a:rPr>
              <a:t>   </a:t>
            </a:r>
            <a:r>
              <a:rPr lang="en-US" altLang="zh-CN" sz="1400">
                <a:latin typeface="Tahoma" pitchFamily="34" charset="0"/>
                <a:cs typeface="Tahoma" pitchFamily="34" charset="0"/>
              </a:rPr>
              <a:t>A1</a:t>
            </a:r>
            <a:r>
              <a:rPr lang="tr-TR" altLang="zh-CN" sz="1400">
                <a:latin typeface="Tahoma" pitchFamily="34" charset="0"/>
                <a:cs typeface="Tahoma" pitchFamily="34" charset="0"/>
              </a:rPr>
              <a:t> </a:t>
            </a:r>
            <a:r>
              <a:rPr lang="en-US" altLang="zh-CN" sz="1400">
                <a:latin typeface="Tahoma" pitchFamily="34" charset="0"/>
                <a:cs typeface="Tahoma" pitchFamily="34" charset="0"/>
              </a:rPr>
              <a:t>–</a:t>
            </a:r>
            <a:r>
              <a:rPr lang="tr-TR" altLang="zh-CN" sz="1400">
                <a:latin typeface="Tahoma" pitchFamily="34" charset="0"/>
                <a:cs typeface="Tahoma" pitchFamily="34" charset="0"/>
              </a:rPr>
              <a:t> Güzergah Altyapı İşleri</a:t>
            </a:r>
          </a:p>
          <a:p>
            <a:pPr algn="just">
              <a:buFont typeface="Arial" charset="0"/>
              <a:buChar char="•"/>
            </a:pPr>
            <a:r>
              <a:rPr lang="en-US" altLang="zh-CN" sz="1400">
                <a:latin typeface="Tahoma" pitchFamily="34" charset="0"/>
                <a:cs typeface="Tahoma" pitchFamily="34" charset="0"/>
              </a:rPr>
              <a:t> </a:t>
            </a:r>
            <a:r>
              <a:rPr lang="tr-TR" altLang="zh-CN" sz="1400">
                <a:latin typeface="Tahoma" pitchFamily="34" charset="0"/>
                <a:cs typeface="Tahoma" pitchFamily="34" charset="0"/>
              </a:rPr>
              <a:t>  </a:t>
            </a:r>
            <a:r>
              <a:rPr lang="en-US" altLang="zh-CN" sz="1400">
                <a:latin typeface="Tahoma" pitchFamily="34" charset="0"/>
                <a:cs typeface="Tahoma" pitchFamily="34" charset="0"/>
              </a:rPr>
              <a:t>A2</a:t>
            </a:r>
            <a:r>
              <a:rPr lang="tr-TR" altLang="zh-CN" sz="1400">
                <a:latin typeface="Tahoma" pitchFamily="34" charset="0"/>
                <a:cs typeface="Tahoma" pitchFamily="34" charset="0"/>
              </a:rPr>
              <a:t> </a:t>
            </a:r>
            <a:r>
              <a:rPr lang="en-US" altLang="zh-CN" sz="1400">
                <a:latin typeface="Tahoma" pitchFamily="34" charset="0"/>
                <a:cs typeface="Tahoma" pitchFamily="34" charset="0"/>
              </a:rPr>
              <a:t>-</a:t>
            </a:r>
            <a:r>
              <a:rPr lang="tr-TR" altLang="zh-CN" sz="1400">
                <a:latin typeface="Tahoma" pitchFamily="34" charset="0"/>
                <a:cs typeface="Tahoma" pitchFamily="34" charset="0"/>
              </a:rPr>
              <a:t> Tüneller</a:t>
            </a:r>
          </a:p>
          <a:p>
            <a:pPr algn="just">
              <a:buFont typeface="Arial" charset="0"/>
              <a:buChar char="•"/>
            </a:pPr>
            <a:r>
              <a:rPr lang="en-US" altLang="zh-CN" sz="1400">
                <a:latin typeface="Tahoma" pitchFamily="34" charset="0"/>
                <a:cs typeface="Tahoma" pitchFamily="34" charset="0"/>
              </a:rPr>
              <a:t> </a:t>
            </a:r>
            <a:r>
              <a:rPr lang="tr-TR" altLang="zh-CN" sz="1400">
                <a:latin typeface="Tahoma" pitchFamily="34" charset="0"/>
                <a:cs typeface="Tahoma" pitchFamily="34" charset="0"/>
              </a:rPr>
              <a:t>  </a:t>
            </a:r>
            <a:r>
              <a:rPr lang="en-US" altLang="zh-CN" sz="1400">
                <a:latin typeface="Tahoma" pitchFamily="34" charset="0"/>
                <a:cs typeface="Tahoma" pitchFamily="34" charset="0"/>
              </a:rPr>
              <a:t>A3</a:t>
            </a:r>
            <a:r>
              <a:rPr lang="tr-TR" altLang="zh-CN" sz="1400">
                <a:latin typeface="Tahoma" pitchFamily="34" charset="0"/>
                <a:cs typeface="Tahoma" pitchFamily="34" charset="0"/>
              </a:rPr>
              <a:t> </a:t>
            </a:r>
            <a:r>
              <a:rPr lang="en-US" altLang="zh-CN" sz="1400">
                <a:latin typeface="Tahoma" pitchFamily="34" charset="0"/>
                <a:cs typeface="Tahoma" pitchFamily="34" charset="0"/>
              </a:rPr>
              <a:t>–</a:t>
            </a:r>
            <a:r>
              <a:rPr lang="tr-TR" altLang="zh-CN" sz="1400">
                <a:latin typeface="Tahoma" pitchFamily="34" charset="0"/>
                <a:cs typeface="Tahoma" pitchFamily="34" charset="0"/>
              </a:rPr>
              <a:t> Viyadükler / Köprüler</a:t>
            </a:r>
          </a:p>
          <a:p>
            <a:pPr algn="just">
              <a:buFont typeface="Arial" charset="0"/>
              <a:buChar char="•"/>
            </a:pPr>
            <a:r>
              <a:rPr lang="en-US" altLang="zh-CN" sz="1400">
                <a:latin typeface="Tahoma" pitchFamily="34" charset="0"/>
                <a:cs typeface="Tahoma" pitchFamily="34" charset="0"/>
              </a:rPr>
              <a:t> </a:t>
            </a:r>
            <a:r>
              <a:rPr lang="tr-TR" altLang="zh-CN" sz="1400">
                <a:latin typeface="Tahoma" pitchFamily="34" charset="0"/>
                <a:cs typeface="Tahoma" pitchFamily="34" charset="0"/>
              </a:rPr>
              <a:t>  </a:t>
            </a:r>
            <a:r>
              <a:rPr lang="en-US" altLang="zh-CN" sz="1400">
                <a:latin typeface="Tahoma" pitchFamily="34" charset="0"/>
                <a:cs typeface="Tahoma" pitchFamily="34" charset="0"/>
              </a:rPr>
              <a:t>A4</a:t>
            </a:r>
            <a:r>
              <a:rPr lang="tr-TR" altLang="zh-CN" sz="1400">
                <a:latin typeface="Tahoma" pitchFamily="34" charset="0"/>
                <a:cs typeface="Tahoma" pitchFamily="34" charset="0"/>
              </a:rPr>
              <a:t> </a:t>
            </a:r>
            <a:r>
              <a:rPr lang="en-US" altLang="zh-CN" sz="1400">
                <a:latin typeface="Tahoma" pitchFamily="34" charset="0"/>
                <a:cs typeface="Tahoma" pitchFamily="34" charset="0"/>
              </a:rPr>
              <a:t>–</a:t>
            </a:r>
            <a:r>
              <a:rPr lang="tr-TR" altLang="zh-CN" sz="1400">
                <a:latin typeface="Tahoma" pitchFamily="34" charset="0"/>
                <a:cs typeface="Tahoma" pitchFamily="34" charset="0"/>
              </a:rPr>
              <a:t> Alt ve Üst Geçitler</a:t>
            </a:r>
          </a:p>
          <a:p>
            <a:pPr algn="just">
              <a:buFont typeface="Arial" charset="0"/>
              <a:buChar char="•"/>
            </a:pPr>
            <a:r>
              <a:rPr lang="en-US" altLang="zh-CN" sz="1400">
                <a:latin typeface="Tahoma" pitchFamily="34" charset="0"/>
                <a:cs typeface="Tahoma" pitchFamily="34" charset="0"/>
              </a:rPr>
              <a:t> </a:t>
            </a:r>
            <a:r>
              <a:rPr lang="tr-TR" altLang="zh-CN" sz="1400">
                <a:latin typeface="Tahoma" pitchFamily="34" charset="0"/>
                <a:cs typeface="Tahoma" pitchFamily="34" charset="0"/>
              </a:rPr>
              <a:t>  </a:t>
            </a:r>
            <a:r>
              <a:rPr lang="en-US" altLang="zh-CN" sz="1400">
                <a:latin typeface="Tahoma" pitchFamily="34" charset="0"/>
                <a:cs typeface="Tahoma" pitchFamily="34" charset="0"/>
              </a:rPr>
              <a:t>A5</a:t>
            </a:r>
            <a:r>
              <a:rPr lang="tr-TR" altLang="zh-CN" sz="1400">
                <a:latin typeface="Tahoma" pitchFamily="34" charset="0"/>
                <a:cs typeface="Tahoma" pitchFamily="34" charset="0"/>
              </a:rPr>
              <a:t> </a:t>
            </a:r>
            <a:r>
              <a:rPr lang="en-US" altLang="zh-CN" sz="1400">
                <a:latin typeface="Tahoma" pitchFamily="34" charset="0"/>
                <a:cs typeface="Tahoma" pitchFamily="34" charset="0"/>
              </a:rPr>
              <a:t>–</a:t>
            </a:r>
            <a:r>
              <a:rPr lang="tr-TR" altLang="zh-CN" sz="1400">
                <a:latin typeface="Tahoma" pitchFamily="34" charset="0"/>
                <a:cs typeface="Tahoma" pitchFamily="34" charset="0"/>
              </a:rPr>
              <a:t> Güzergah Üstyapı İşleri</a:t>
            </a:r>
          </a:p>
          <a:p>
            <a:pPr algn="just">
              <a:buFont typeface="Arial" charset="0"/>
              <a:buChar char="•"/>
            </a:pPr>
            <a:r>
              <a:rPr lang="en-US" altLang="zh-CN" sz="1400">
                <a:latin typeface="Tahoma" pitchFamily="34" charset="0"/>
                <a:cs typeface="Tahoma" pitchFamily="34" charset="0"/>
              </a:rPr>
              <a:t> </a:t>
            </a:r>
            <a:r>
              <a:rPr lang="tr-TR" altLang="zh-CN" sz="1400">
                <a:latin typeface="Tahoma" pitchFamily="34" charset="0"/>
                <a:cs typeface="Tahoma" pitchFamily="34" charset="0"/>
              </a:rPr>
              <a:t>  </a:t>
            </a:r>
            <a:r>
              <a:rPr lang="en-US" altLang="zh-CN" sz="1400">
                <a:latin typeface="Tahoma" pitchFamily="34" charset="0"/>
                <a:cs typeface="Tahoma" pitchFamily="34" charset="0"/>
              </a:rPr>
              <a:t>A6</a:t>
            </a:r>
            <a:r>
              <a:rPr lang="tr-TR" altLang="zh-CN" sz="1400">
                <a:latin typeface="Tahoma" pitchFamily="34" charset="0"/>
                <a:cs typeface="Tahoma" pitchFamily="34" charset="0"/>
              </a:rPr>
              <a:t> </a:t>
            </a:r>
            <a:r>
              <a:rPr lang="en-US" altLang="zh-CN" sz="1400">
                <a:latin typeface="Tahoma" pitchFamily="34" charset="0"/>
                <a:cs typeface="Tahoma" pitchFamily="34" charset="0"/>
              </a:rPr>
              <a:t>-</a:t>
            </a:r>
            <a:r>
              <a:rPr lang="tr-TR" altLang="zh-CN" sz="1400">
                <a:latin typeface="Tahoma" pitchFamily="34" charset="0"/>
                <a:cs typeface="Tahoma" pitchFamily="34" charset="0"/>
              </a:rPr>
              <a:t> İstasyonlar</a:t>
            </a:r>
          </a:p>
          <a:p>
            <a:pPr algn="just">
              <a:buFont typeface="Arial" charset="0"/>
              <a:buChar char="•"/>
            </a:pPr>
            <a:r>
              <a:rPr lang="en-US" altLang="zh-CN" sz="1400">
                <a:latin typeface="Tahoma" pitchFamily="34" charset="0"/>
                <a:cs typeface="Tahoma" pitchFamily="34" charset="0"/>
              </a:rPr>
              <a:t> </a:t>
            </a:r>
            <a:r>
              <a:rPr lang="tr-TR" altLang="zh-CN" sz="1400">
                <a:latin typeface="Tahoma" pitchFamily="34" charset="0"/>
                <a:cs typeface="Tahoma" pitchFamily="34" charset="0"/>
              </a:rPr>
              <a:t>  </a:t>
            </a:r>
            <a:r>
              <a:rPr lang="en-US" altLang="zh-CN" sz="1400">
                <a:latin typeface="Tahoma" pitchFamily="34" charset="0"/>
                <a:cs typeface="Tahoma" pitchFamily="34" charset="0"/>
              </a:rPr>
              <a:t>A7</a:t>
            </a:r>
            <a:r>
              <a:rPr lang="tr-TR" altLang="zh-CN" sz="1400">
                <a:latin typeface="Tahoma" pitchFamily="34" charset="0"/>
                <a:cs typeface="Tahoma" pitchFamily="34" charset="0"/>
              </a:rPr>
              <a:t> </a:t>
            </a:r>
            <a:r>
              <a:rPr lang="en-US" altLang="zh-CN" sz="1400">
                <a:latin typeface="Tahoma" pitchFamily="34" charset="0"/>
                <a:cs typeface="Tahoma" pitchFamily="34" charset="0"/>
              </a:rPr>
              <a:t>–</a:t>
            </a:r>
            <a:r>
              <a:rPr lang="tr-TR" altLang="zh-CN" sz="1400">
                <a:latin typeface="Tahoma" pitchFamily="34" charset="0"/>
                <a:cs typeface="Tahoma" pitchFamily="34" charset="0"/>
              </a:rPr>
              <a:t> Altyapı Aktarımları</a:t>
            </a:r>
            <a:endParaRPr lang="en-US" altLang="zh-CN" sz="1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328" name="Rectangle 1"/>
          <p:cNvSpPr>
            <a:spLocks noChangeArrowheads="1"/>
          </p:cNvSpPr>
          <p:nvPr/>
        </p:nvSpPr>
        <p:spPr bwMode="auto">
          <a:xfrm>
            <a:off x="363538" y="5214938"/>
            <a:ext cx="27193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n-US" altLang="zh-CN" sz="1400">
                <a:latin typeface="Tahoma" pitchFamily="34" charset="0"/>
                <a:cs typeface="Tahoma" pitchFamily="34" charset="0"/>
              </a:rPr>
              <a:t> </a:t>
            </a:r>
            <a:r>
              <a:rPr lang="tr-TR" altLang="zh-CN" sz="1400">
                <a:latin typeface="Tahoma" pitchFamily="34" charset="0"/>
                <a:cs typeface="Tahoma" pitchFamily="34" charset="0"/>
              </a:rPr>
              <a:t>  </a:t>
            </a:r>
            <a:r>
              <a:rPr lang="en-US" altLang="zh-CN" sz="1400">
                <a:latin typeface="Tahoma" pitchFamily="34" charset="0"/>
                <a:cs typeface="Tahoma" pitchFamily="34" charset="0"/>
              </a:rPr>
              <a:t>B1</a:t>
            </a:r>
            <a:r>
              <a:rPr lang="tr-TR" altLang="zh-CN" sz="1400">
                <a:latin typeface="Tahoma" pitchFamily="34" charset="0"/>
                <a:cs typeface="Tahoma" pitchFamily="34" charset="0"/>
              </a:rPr>
              <a:t> </a:t>
            </a:r>
            <a:r>
              <a:rPr lang="en-US" altLang="zh-CN" sz="1400">
                <a:latin typeface="Tahoma" pitchFamily="34" charset="0"/>
                <a:cs typeface="Tahoma" pitchFamily="34" charset="0"/>
              </a:rPr>
              <a:t>–</a:t>
            </a:r>
            <a:r>
              <a:rPr lang="tr-TR" altLang="zh-CN" sz="1400">
                <a:latin typeface="Tahoma" pitchFamily="34" charset="0"/>
                <a:cs typeface="Tahoma" pitchFamily="34" charset="0"/>
              </a:rPr>
              <a:t> Elektrifikasyon İşleri</a:t>
            </a:r>
          </a:p>
          <a:p>
            <a:pPr algn="just">
              <a:buFont typeface="Arial" charset="0"/>
              <a:buChar char="•"/>
            </a:pPr>
            <a:r>
              <a:rPr lang="en-US" altLang="zh-CN" sz="1400">
                <a:latin typeface="Tahoma" pitchFamily="34" charset="0"/>
                <a:cs typeface="Tahoma" pitchFamily="34" charset="0"/>
              </a:rPr>
              <a:t> </a:t>
            </a:r>
            <a:r>
              <a:rPr lang="tr-TR" altLang="zh-CN" sz="1400">
                <a:latin typeface="Tahoma" pitchFamily="34" charset="0"/>
                <a:cs typeface="Tahoma" pitchFamily="34" charset="0"/>
              </a:rPr>
              <a:t>  </a:t>
            </a:r>
            <a:r>
              <a:rPr lang="en-US" altLang="zh-CN" sz="1400">
                <a:latin typeface="Tahoma" pitchFamily="34" charset="0"/>
                <a:cs typeface="Tahoma" pitchFamily="34" charset="0"/>
              </a:rPr>
              <a:t>B2</a:t>
            </a:r>
            <a:r>
              <a:rPr lang="tr-TR" altLang="zh-CN" sz="1400">
                <a:latin typeface="Tahoma" pitchFamily="34" charset="0"/>
                <a:cs typeface="Tahoma" pitchFamily="34" charset="0"/>
              </a:rPr>
              <a:t> </a:t>
            </a:r>
            <a:r>
              <a:rPr lang="en-US" altLang="zh-CN" sz="1400">
                <a:latin typeface="Tahoma" pitchFamily="34" charset="0"/>
                <a:cs typeface="Tahoma" pitchFamily="34" charset="0"/>
              </a:rPr>
              <a:t>–</a:t>
            </a:r>
            <a:r>
              <a:rPr lang="tr-TR" altLang="zh-CN" sz="1400">
                <a:latin typeface="Tahoma" pitchFamily="34" charset="0"/>
                <a:cs typeface="Tahoma" pitchFamily="34" charset="0"/>
              </a:rPr>
              <a:t> Sinyalizasyon İşleri</a:t>
            </a:r>
          </a:p>
          <a:p>
            <a:pPr algn="just">
              <a:buFont typeface="Arial" charset="0"/>
              <a:buChar char="•"/>
            </a:pPr>
            <a:r>
              <a:rPr lang="en-US" altLang="zh-CN" sz="1400">
                <a:latin typeface="Tahoma" pitchFamily="34" charset="0"/>
                <a:cs typeface="Tahoma" pitchFamily="34" charset="0"/>
              </a:rPr>
              <a:t> </a:t>
            </a:r>
            <a:r>
              <a:rPr lang="tr-TR" altLang="zh-CN" sz="1400">
                <a:latin typeface="Tahoma" pitchFamily="34" charset="0"/>
                <a:cs typeface="Tahoma" pitchFamily="34" charset="0"/>
              </a:rPr>
              <a:t>  </a:t>
            </a:r>
            <a:r>
              <a:rPr lang="en-US" altLang="zh-CN" sz="1400">
                <a:latin typeface="Tahoma" pitchFamily="34" charset="0"/>
                <a:cs typeface="Tahoma" pitchFamily="34" charset="0"/>
              </a:rPr>
              <a:t>B3</a:t>
            </a:r>
            <a:r>
              <a:rPr lang="tr-TR" altLang="zh-CN" sz="1400">
                <a:latin typeface="Tahoma" pitchFamily="34" charset="0"/>
                <a:cs typeface="Tahoma" pitchFamily="34" charset="0"/>
              </a:rPr>
              <a:t> </a:t>
            </a:r>
            <a:r>
              <a:rPr lang="en-US" altLang="zh-CN" sz="1400">
                <a:latin typeface="Tahoma" pitchFamily="34" charset="0"/>
                <a:cs typeface="Tahoma" pitchFamily="34" charset="0"/>
              </a:rPr>
              <a:t>–</a:t>
            </a:r>
            <a:r>
              <a:rPr lang="tr-TR" altLang="zh-CN" sz="1400">
                <a:latin typeface="Tahoma" pitchFamily="34" charset="0"/>
                <a:cs typeface="Tahoma" pitchFamily="34" charset="0"/>
              </a:rPr>
              <a:t> Telekomunikasyon İşleri</a:t>
            </a:r>
            <a:endParaRPr lang="en-US" altLang="zh-CN" sz="1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88640"/>
            <a:ext cx="9144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SÖZLEŞMENİN DAĞILIMI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3"/>
          <p:cNvGraphicFramePr>
            <a:graphicFrameLocks noChangeAspect="1"/>
          </p:cNvGraphicFramePr>
          <p:nvPr/>
        </p:nvGraphicFramePr>
        <p:xfrm>
          <a:off x="251520" y="908720"/>
          <a:ext cx="8679811" cy="5187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188640"/>
            <a:ext cx="9144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KONSORSİYUM ORGANİZASYON YAPISI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285750" y="1335088"/>
            <a:ext cx="84296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400">
                <a:solidFill>
                  <a:srgbClr val="4A452A"/>
                </a:solidFill>
                <a:latin typeface="Tahoma" pitchFamily="34" charset="0"/>
                <a:cs typeface="Tahoma" pitchFamily="34" charset="0"/>
              </a:rPr>
              <a:t>PROJE TOPLAM BEDELİ: </a:t>
            </a:r>
            <a:r>
              <a:rPr lang="tr-TR" sz="2400" b="1">
                <a:solidFill>
                  <a:srgbClr val="4A452A"/>
                </a:solidFill>
                <a:latin typeface="Tahoma" pitchFamily="34" charset="0"/>
                <a:cs typeface="Tahoma" pitchFamily="34" charset="0"/>
              </a:rPr>
              <a:t>1.761.658.948 USD  </a:t>
            </a:r>
            <a:r>
              <a:rPr lang="tr-TR" sz="2400">
                <a:solidFill>
                  <a:srgbClr val="4A452A"/>
                </a:solidFill>
                <a:latin typeface="Tahoma" pitchFamily="34" charset="0"/>
                <a:cs typeface="Tahoma" pitchFamily="34" charset="0"/>
              </a:rPr>
              <a:t>’ dir. </a:t>
            </a:r>
          </a:p>
          <a:p>
            <a:endParaRPr lang="tr-TR" sz="2400">
              <a:solidFill>
                <a:srgbClr val="4A452A"/>
              </a:solidFill>
              <a:latin typeface="Tahoma" pitchFamily="34" charset="0"/>
              <a:cs typeface="Tahoma" pitchFamily="34" charset="0"/>
            </a:endParaRPr>
          </a:p>
          <a:p>
            <a:endParaRPr lang="tr-TR" sz="2400">
              <a:solidFill>
                <a:srgbClr val="4A452A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tr-TR" sz="2400">
                <a:solidFill>
                  <a:srgbClr val="4A452A"/>
                </a:solidFill>
                <a:latin typeface="Tahoma" pitchFamily="34" charset="0"/>
                <a:cs typeface="Tahoma" pitchFamily="34" charset="0"/>
              </a:rPr>
              <a:t>Kesim 1 ve Kesim 2’de 30.04.2012 İtibariyle Toplam Finansal Gerçekleşme : </a:t>
            </a:r>
            <a:r>
              <a:rPr lang="tr-TR" sz="2400" b="1">
                <a:solidFill>
                  <a:srgbClr val="4A452A"/>
                </a:solidFill>
                <a:latin typeface="Tahoma" pitchFamily="34" charset="0"/>
                <a:cs typeface="Tahoma" pitchFamily="34" charset="0"/>
              </a:rPr>
              <a:t>982.330.090,65 USD</a:t>
            </a:r>
          </a:p>
          <a:p>
            <a:endParaRPr lang="tr-TR" sz="2400" b="1">
              <a:solidFill>
                <a:srgbClr val="4A452A"/>
              </a:solidFill>
              <a:latin typeface="Tahoma" pitchFamily="34" charset="0"/>
              <a:cs typeface="Tahoma" pitchFamily="34" charset="0"/>
            </a:endParaRPr>
          </a:p>
          <a:p>
            <a:endParaRPr lang="tr-TR" sz="2400">
              <a:solidFill>
                <a:srgbClr val="4A452A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tr-TR" sz="2400">
                <a:solidFill>
                  <a:srgbClr val="4A452A"/>
                </a:solidFill>
                <a:latin typeface="Tahoma" pitchFamily="34" charset="0"/>
                <a:cs typeface="Tahoma" pitchFamily="34" charset="0"/>
              </a:rPr>
              <a:t>Altyapı İçerisinde </a:t>
            </a:r>
            <a:r>
              <a:rPr lang="tr-TR">
                <a:solidFill>
                  <a:srgbClr val="4A452A"/>
                </a:solidFill>
              </a:rPr>
              <a:t>Finansal</a:t>
            </a:r>
            <a:r>
              <a:rPr lang="tr-TR" sz="2400">
                <a:solidFill>
                  <a:srgbClr val="4A452A"/>
                </a:solidFill>
                <a:latin typeface="Tahoma" pitchFamily="34" charset="0"/>
                <a:cs typeface="Tahoma" pitchFamily="34" charset="0"/>
              </a:rPr>
              <a:t> Gerçekleşme</a:t>
            </a:r>
            <a:r>
              <a:rPr lang="tr-TR" sz="2400" b="1">
                <a:solidFill>
                  <a:srgbClr val="4A452A"/>
                </a:solidFill>
                <a:latin typeface="Tahoma" pitchFamily="34" charset="0"/>
                <a:cs typeface="Tahoma" pitchFamily="34" charset="0"/>
              </a:rPr>
              <a:t>: %78,60 </a:t>
            </a:r>
            <a:r>
              <a:rPr lang="tr-TR" sz="2400">
                <a:solidFill>
                  <a:srgbClr val="4A452A"/>
                </a:solidFill>
                <a:latin typeface="Tahoma" pitchFamily="34" charset="0"/>
                <a:cs typeface="Tahoma" pitchFamily="34" charset="0"/>
              </a:rPr>
              <a:t>Olmuştur.</a:t>
            </a:r>
          </a:p>
          <a:p>
            <a:endParaRPr lang="tr-TR" sz="2400">
              <a:solidFill>
                <a:srgbClr val="4A452A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8640"/>
            <a:ext cx="9144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PROJENİN FİNANSAL YAPISI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lnSpc>
            <a:spcPct val="200000"/>
          </a:lnSpc>
          <a:defRPr b="1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2674</TotalTime>
  <Words>482</Words>
  <Application>Microsoft Office PowerPoint</Application>
  <PresentationFormat>Ekran Gösterisi (4:3)</PresentationFormat>
  <Paragraphs>130</Paragraphs>
  <Slides>33</Slides>
  <Notes>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40" baseType="lpstr">
      <vt:lpstr>Arial</vt:lpstr>
      <vt:lpstr>Calibri</vt:lpstr>
      <vt:lpstr>Tahoma</vt:lpstr>
      <vt:lpstr>Wingdings</vt:lpstr>
      <vt:lpstr>宋体</vt:lpstr>
      <vt:lpstr>Ofis Teması</vt:lpstr>
      <vt:lpstr>Picture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ANKARA-İSTANBUL YHT 2.ETAP KÖSEKÖY-VEZİRHAN ( KESİM-1) VEZİRHAN-İNÖNÜ HATTI</dc:title>
  <dc:creator>cip</dc:creator>
  <cp:lastModifiedBy>Aşkın GICIR</cp:lastModifiedBy>
  <cp:revision>378</cp:revision>
  <dcterms:created xsi:type="dcterms:W3CDTF">2009-06-09T07:15:02Z</dcterms:created>
  <dcterms:modified xsi:type="dcterms:W3CDTF">2013-06-20T11:31:35Z</dcterms:modified>
</cp:coreProperties>
</file>