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handoutMasterIdLst>
    <p:handoutMasterId r:id="rId35"/>
  </p:handoutMasterIdLst>
  <p:sldIdLst>
    <p:sldId id="1015" r:id="rId2"/>
    <p:sldId id="1065" r:id="rId3"/>
    <p:sldId id="1101" r:id="rId4"/>
    <p:sldId id="1102" r:id="rId5"/>
    <p:sldId id="1103" r:id="rId6"/>
    <p:sldId id="1104" r:id="rId7"/>
    <p:sldId id="1132" r:id="rId8"/>
    <p:sldId id="1133" r:id="rId9"/>
    <p:sldId id="1134" r:id="rId10"/>
    <p:sldId id="1135" r:id="rId11"/>
    <p:sldId id="1088" r:id="rId12"/>
    <p:sldId id="1130" r:id="rId13"/>
    <p:sldId id="1131" r:id="rId14"/>
    <p:sldId id="1090" r:id="rId15"/>
    <p:sldId id="1126" r:id="rId16"/>
    <p:sldId id="1127" r:id="rId17"/>
    <p:sldId id="1128" r:id="rId18"/>
    <p:sldId id="1129" r:id="rId19"/>
    <p:sldId id="1124" r:id="rId20"/>
    <p:sldId id="1110" r:id="rId21"/>
    <p:sldId id="1143" r:id="rId22"/>
    <p:sldId id="1125" r:id="rId23"/>
    <p:sldId id="1108" r:id="rId24"/>
    <p:sldId id="1112" r:id="rId25"/>
    <p:sldId id="1136" r:id="rId26"/>
    <p:sldId id="1137" r:id="rId27"/>
    <p:sldId id="1138" r:id="rId28"/>
    <p:sldId id="1139" r:id="rId29"/>
    <p:sldId id="1140" r:id="rId30"/>
    <p:sldId id="1141" r:id="rId31"/>
    <p:sldId id="1142" r:id="rId32"/>
    <p:sldId id="1068"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5" autoAdjust="0"/>
    <p:restoredTop sz="93609" autoAdjust="0"/>
  </p:normalViewPr>
  <p:slideViewPr>
    <p:cSldViewPr>
      <p:cViewPr>
        <p:scale>
          <a:sx n="75" d="100"/>
          <a:sy n="75" d="100"/>
        </p:scale>
        <p:origin x="-3066" y="-8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92"/>
    </p:cViewPr>
  </p:sorterViewPr>
  <p:notesViewPr>
    <p:cSldViewPr>
      <p:cViewPr varScale="1">
        <p:scale>
          <a:sx n="64" d="100"/>
          <a:sy n="64" d="100"/>
        </p:scale>
        <p:origin x="-344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771E7-7441-49E1-B172-D377690D5E7E}"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tr-TR"/>
        </a:p>
      </dgm:t>
    </dgm:pt>
    <dgm:pt modelId="{009C7E7F-3232-4755-AAFA-9E805DF3B040}">
      <dgm:prSet phldrT="[Metin]" custT="1"/>
      <dgm:spPr/>
      <dgm:t>
        <a:bodyPr/>
        <a:lstStyle/>
        <a:p>
          <a:endParaRPr lang="tr-TR" sz="1400" b="1" dirty="0" smtClean="0"/>
        </a:p>
        <a:p>
          <a:r>
            <a:rPr lang="tr-TR" sz="1400" b="1" dirty="0" smtClean="0"/>
            <a:t>Soner OLGUN</a:t>
          </a:r>
        </a:p>
        <a:p>
          <a:r>
            <a:rPr lang="tr-TR" sz="1400" b="1" dirty="0" smtClean="0"/>
            <a:t>Daire Başkanı</a:t>
          </a:r>
        </a:p>
        <a:p>
          <a:endParaRPr lang="tr-TR" sz="900" b="1" dirty="0" smtClean="0"/>
        </a:p>
      </dgm:t>
    </dgm:pt>
    <dgm:pt modelId="{D88D62E8-97CC-41C0-AB4B-F04EAD01C0ED}" type="parTrans" cxnId="{DACFA77E-03DA-412D-874C-3411BF52F40C}">
      <dgm:prSet/>
      <dgm:spPr/>
      <dgm:t>
        <a:bodyPr/>
        <a:lstStyle/>
        <a:p>
          <a:endParaRPr lang="tr-TR"/>
        </a:p>
      </dgm:t>
    </dgm:pt>
    <dgm:pt modelId="{E1919456-657E-4A2C-B0C0-6B0A6FC5FFB8}" type="sibTrans" cxnId="{DACFA77E-03DA-412D-874C-3411BF52F40C}">
      <dgm:prSet/>
      <dgm:spPr/>
      <dgm:t>
        <a:bodyPr/>
        <a:lstStyle/>
        <a:p>
          <a:endParaRPr lang="tr-TR"/>
        </a:p>
      </dgm:t>
    </dgm:pt>
    <dgm:pt modelId="{44B6E15D-2E71-4EE0-9F28-3475BBC36163}">
      <dgm:prSet phldrT="[Metin]" custT="1"/>
      <dgm:spPr/>
      <dgm:t>
        <a:bodyPr/>
        <a:lstStyle/>
        <a:p>
          <a:pPr>
            <a:lnSpc>
              <a:spcPct val="100000"/>
            </a:lnSpc>
            <a:spcAft>
              <a:spcPts val="0"/>
            </a:spcAft>
          </a:pPr>
          <a:r>
            <a:rPr lang="tr-TR" sz="1200" b="0" dirty="0" smtClean="0"/>
            <a:t>Su ve Toprak Kirliliği İzleme Şube Müdürü</a:t>
          </a:r>
        </a:p>
        <a:p>
          <a:pPr>
            <a:lnSpc>
              <a:spcPct val="90000"/>
            </a:lnSpc>
            <a:spcAft>
              <a:spcPct val="35000"/>
            </a:spcAft>
          </a:pPr>
          <a:endParaRPr lang="tr-TR" sz="900" b="1" dirty="0"/>
        </a:p>
      </dgm:t>
    </dgm:pt>
    <dgm:pt modelId="{7570F59A-070E-45EF-83B7-A26C03702C58}" type="parTrans" cxnId="{E7AD3514-E94F-4737-9097-DED2D211F0EE}">
      <dgm:prSet/>
      <dgm:spPr/>
      <dgm:t>
        <a:bodyPr/>
        <a:lstStyle/>
        <a:p>
          <a:endParaRPr lang="tr-TR"/>
        </a:p>
      </dgm:t>
    </dgm:pt>
    <dgm:pt modelId="{A76557E4-D2A7-4CDE-8BA4-572839BD3FC5}" type="sibTrans" cxnId="{E7AD3514-E94F-4737-9097-DED2D211F0EE}">
      <dgm:prSet/>
      <dgm:spPr/>
      <dgm:t>
        <a:bodyPr/>
        <a:lstStyle/>
        <a:p>
          <a:endParaRPr lang="tr-TR"/>
        </a:p>
      </dgm:t>
    </dgm:pt>
    <dgm:pt modelId="{146837BE-85D7-4B89-85E8-CFFE16B1CA04}">
      <dgm:prSet custT="1"/>
      <dgm:spPr/>
      <dgm:t>
        <a:bodyPr/>
        <a:lstStyle/>
        <a:p>
          <a:r>
            <a:rPr lang="tr-TR" sz="1300" b="0" dirty="0" smtClean="0"/>
            <a:t>Çevre Referans Laboratuvarı Şube Müdürü V.</a:t>
          </a:r>
        </a:p>
      </dgm:t>
    </dgm:pt>
    <dgm:pt modelId="{5F2DE03E-77D0-4246-BE9B-92BF572CDA64}" type="parTrans" cxnId="{14A8D876-282F-4F35-94FD-736272B4C553}">
      <dgm:prSet/>
      <dgm:spPr/>
      <dgm:t>
        <a:bodyPr/>
        <a:lstStyle/>
        <a:p>
          <a:endParaRPr lang="tr-TR"/>
        </a:p>
      </dgm:t>
    </dgm:pt>
    <dgm:pt modelId="{D178A517-7201-48C1-B8E1-12FF9242F60D}" type="sibTrans" cxnId="{14A8D876-282F-4F35-94FD-736272B4C553}">
      <dgm:prSet/>
      <dgm:spPr/>
      <dgm:t>
        <a:bodyPr/>
        <a:lstStyle/>
        <a:p>
          <a:endParaRPr lang="tr-TR"/>
        </a:p>
      </dgm:t>
    </dgm:pt>
    <dgm:pt modelId="{B85E7C5D-AF27-4233-BE84-2945181FA3F0}">
      <dgm:prSet/>
      <dgm:spPr/>
      <dgm:t>
        <a:bodyPr/>
        <a:lstStyle/>
        <a:p>
          <a:r>
            <a:rPr lang="tr-TR" b="0" dirty="0" smtClean="0"/>
            <a:t>Yeterlik ve Kalite Şube Müdürü V.</a:t>
          </a:r>
        </a:p>
      </dgm:t>
    </dgm:pt>
    <dgm:pt modelId="{17121D6F-FE05-4ED8-8E53-F265D69403E0}" type="parTrans" cxnId="{4E787FF2-0121-4DD7-8CE3-0FDFB9E886DA}">
      <dgm:prSet/>
      <dgm:spPr/>
      <dgm:t>
        <a:bodyPr/>
        <a:lstStyle/>
        <a:p>
          <a:endParaRPr lang="tr-TR"/>
        </a:p>
      </dgm:t>
    </dgm:pt>
    <dgm:pt modelId="{138966CE-310C-4958-857A-DE5234CD0699}" type="sibTrans" cxnId="{4E787FF2-0121-4DD7-8CE3-0FDFB9E886DA}">
      <dgm:prSet/>
      <dgm:spPr/>
      <dgm:t>
        <a:bodyPr/>
        <a:lstStyle/>
        <a:p>
          <a:endParaRPr lang="tr-TR"/>
        </a:p>
      </dgm:t>
    </dgm:pt>
    <dgm:pt modelId="{BE2DB94C-1A91-4E7C-8B24-C3458803509C}">
      <dgm:prSet/>
      <dgm:spPr/>
      <dgm:t>
        <a:bodyPr/>
        <a:lstStyle/>
        <a:p>
          <a:r>
            <a:rPr lang="tr-TR" b="0" dirty="0" smtClean="0"/>
            <a:t>Hava Kalitesi İzleme Şube Müdürü V.</a:t>
          </a:r>
        </a:p>
      </dgm:t>
    </dgm:pt>
    <dgm:pt modelId="{57BD3C31-4664-46E5-B932-63150B02D0AC}" type="parTrans" cxnId="{A2A556B8-8E00-4163-8C9D-662248913ABA}">
      <dgm:prSet/>
      <dgm:spPr/>
      <dgm:t>
        <a:bodyPr/>
        <a:lstStyle/>
        <a:p>
          <a:endParaRPr lang="tr-TR"/>
        </a:p>
      </dgm:t>
    </dgm:pt>
    <dgm:pt modelId="{6E19845E-50FC-4FB7-811F-2F77C98A36BC}" type="sibTrans" cxnId="{A2A556B8-8E00-4163-8C9D-662248913ABA}">
      <dgm:prSet/>
      <dgm:spPr/>
      <dgm:t>
        <a:bodyPr/>
        <a:lstStyle/>
        <a:p>
          <a:endParaRPr lang="tr-TR"/>
        </a:p>
      </dgm:t>
    </dgm:pt>
    <dgm:pt modelId="{2B1A2D74-453F-4145-84DE-51C80B027700}">
      <dgm:prSet phldrT="[Metin]" custT="1"/>
      <dgm:spPr/>
      <dgm:t>
        <a:bodyPr/>
        <a:lstStyle/>
        <a:p>
          <a:endParaRPr lang="tr-TR" sz="900" b="1" dirty="0" smtClean="0"/>
        </a:p>
        <a:p>
          <a:endParaRPr lang="tr-TR" sz="900" b="1" dirty="0" smtClean="0"/>
        </a:p>
        <a:p>
          <a:endParaRPr lang="tr-TR" sz="900" b="1" dirty="0" smtClean="0"/>
        </a:p>
        <a:p>
          <a:endParaRPr lang="tr-TR" sz="1200" b="1" dirty="0" smtClean="0"/>
        </a:p>
        <a:p>
          <a:r>
            <a:rPr lang="tr-TR" sz="1300" b="0" dirty="0" smtClean="0"/>
            <a:t>Endüstriyel  Kirlilik İzleme Şube Müdürü V. </a:t>
          </a:r>
        </a:p>
        <a:p>
          <a:endParaRPr lang="tr-TR" sz="900" b="1" dirty="0" smtClean="0"/>
        </a:p>
        <a:p>
          <a:r>
            <a:rPr lang="tr-TR" sz="900" b="1" dirty="0" smtClean="0"/>
            <a:t> </a:t>
          </a:r>
        </a:p>
        <a:p>
          <a:endParaRPr lang="tr-TR" sz="900" dirty="0" smtClean="0"/>
        </a:p>
        <a:p>
          <a:endParaRPr lang="tr-TR" sz="900" dirty="0"/>
        </a:p>
      </dgm:t>
    </dgm:pt>
    <dgm:pt modelId="{ED1711CE-8BA9-4001-ADC2-8BEEED4E626B}" type="sibTrans" cxnId="{ECEE81A1-D660-4D49-94B3-8610623B6724}">
      <dgm:prSet/>
      <dgm:spPr/>
      <dgm:t>
        <a:bodyPr/>
        <a:lstStyle/>
        <a:p>
          <a:endParaRPr lang="tr-TR"/>
        </a:p>
      </dgm:t>
    </dgm:pt>
    <dgm:pt modelId="{A1D065D5-9616-4F71-9838-8BE16F64855E}" type="parTrans" cxnId="{ECEE81A1-D660-4D49-94B3-8610623B6724}">
      <dgm:prSet/>
      <dgm:spPr/>
      <dgm:t>
        <a:bodyPr/>
        <a:lstStyle/>
        <a:p>
          <a:endParaRPr lang="tr-TR"/>
        </a:p>
      </dgm:t>
    </dgm:pt>
    <dgm:pt modelId="{F68D1457-A0A5-467B-8E0F-852E272AFAB4}" type="pres">
      <dgm:prSet presAssocID="{56E771E7-7441-49E1-B172-D377690D5E7E}" presName="hierChild1" presStyleCnt="0">
        <dgm:presLayoutVars>
          <dgm:chPref val="1"/>
          <dgm:dir/>
          <dgm:animOne val="branch"/>
          <dgm:animLvl val="lvl"/>
          <dgm:resizeHandles/>
        </dgm:presLayoutVars>
      </dgm:prSet>
      <dgm:spPr/>
      <dgm:t>
        <a:bodyPr/>
        <a:lstStyle/>
        <a:p>
          <a:endParaRPr lang="tr-TR"/>
        </a:p>
      </dgm:t>
    </dgm:pt>
    <dgm:pt modelId="{12D3B241-FA9B-49C9-951E-54044FD796A1}" type="pres">
      <dgm:prSet presAssocID="{009C7E7F-3232-4755-AAFA-9E805DF3B040}" presName="hierRoot1" presStyleCnt="0"/>
      <dgm:spPr/>
      <dgm:t>
        <a:bodyPr/>
        <a:lstStyle/>
        <a:p>
          <a:endParaRPr lang="tr-TR"/>
        </a:p>
      </dgm:t>
    </dgm:pt>
    <dgm:pt modelId="{EBEA1D41-6826-4673-87B5-1264DFF3C924}" type="pres">
      <dgm:prSet presAssocID="{009C7E7F-3232-4755-AAFA-9E805DF3B040}" presName="composite" presStyleCnt="0"/>
      <dgm:spPr/>
      <dgm:t>
        <a:bodyPr/>
        <a:lstStyle/>
        <a:p>
          <a:endParaRPr lang="tr-TR"/>
        </a:p>
      </dgm:t>
    </dgm:pt>
    <dgm:pt modelId="{BD3BC413-3CA5-4688-8C30-EC52DC93BB9F}" type="pres">
      <dgm:prSet presAssocID="{009C7E7F-3232-4755-AAFA-9E805DF3B040}" presName="background" presStyleLbl="node0" presStyleIdx="0" presStyleCnt="1"/>
      <dgm:spPr>
        <a:solidFill>
          <a:schemeClr val="accent1">
            <a:lumMod val="50000"/>
          </a:schemeClr>
        </a:solidFill>
      </dgm:spPr>
      <dgm:t>
        <a:bodyPr/>
        <a:lstStyle/>
        <a:p>
          <a:endParaRPr lang="tr-TR"/>
        </a:p>
      </dgm:t>
    </dgm:pt>
    <dgm:pt modelId="{55648C8A-DCAE-4DFF-9E1C-CAE23888E047}" type="pres">
      <dgm:prSet presAssocID="{009C7E7F-3232-4755-AAFA-9E805DF3B040}" presName="text" presStyleLbl="fgAcc0" presStyleIdx="0" presStyleCnt="1" custScaleX="222918" custLinFactNeighborX="-7410" custLinFactNeighborY="-86138">
        <dgm:presLayoutVars>
          <dgm:chPref val="3"/>
        </dgm:presLayoutVars>
      </dgm:prSet>
      <dgm:spPr/>
      <dgm:t>
        <a:bodyPr/>
        <a:lstStyle/>
        <a:p>
          <a:endParaRPr lang="tr-TR"/>
        </a:p>
      </dgm:t>
    </dgm:pt>
    <dgm:pt modelId="{7BB6753F-96D4-4FE3-95C9-F15DD1298D8F}" type="pres">
      <dgm:prSet presAssocID="{009C7E7F-3232-4755-AAFA-9E805DF3B040}" presName="hierChild2" presStyleCnt="0"/>
      <dgm:spPr/>
      <dgm:t>
        <a:bodyPr/>
        <a:lstStyle/>
        <a:p>
          <a:endParaRPr lang="tr-TR"/>
        </a:p>
      </dgm:t>
    </dgm:pt>
    <dgm:pt modelId="{C3FBDDAC-F8E1-412A-AAF3-60535849B979}" type="pres">
      <dgm:prSet presAssocID="{5F2DE03E-77D0-4246-BE9B-92BF572CDA64}" presName="Name10" presStyleLbl="parChTrans1D2" presStyleIdx="0" presStyleCnt="5"/>
      <dgm:spPr/>
      <dgm:t>
        <a:bodyPr/>
        <a:lstStyle/>
        <a:p>
          <a:endParaRPr lang="tr-TR"/>
        </a:p>
      </dgm:t>
    </dgm:pt>
    <dgm:pt modelId="{AD6855E0-C902-4110-88D3-F9A864EB3E99}" type="pres">
      <dgm:prSet presAssocID="{146837BE-85D7-4B89-85E8-CFFE16B1CA04}" presName="hierRoot2" presStyleCnt="0"/>
      <dgm:spPr/>
      <dgm:t>
        <a:bodyPr/>
        <a:lstStyle/>
        <a:p>
          <a:endParaRPr lang="tr-TR"/>
        </a:p>
      </dgm:t>
    </dgm:pt>
    <dgm:pt modelId="{5B45EB7E-61E1-4492-AFDF-61808B76DF59}" type="pres">
      <dgm:prSet presAssocID="{146837BE-85D7-4B89-85E8-CFFE16B1CA04}" presName="composite2" presStyleCnt="0"/>
      <dgm:spPr/>
      <dgm:t>
        <a:bodyPr/>
        <a:lstStyle/>
        <a:p>
          <a:endParaRPr lang="tr-TR"/>
        </a:p>
      </dgm:t>
    </dgm:pt>
    <dgm:pt modelId="{F955DAA1-9504-45BB-863F-5F19F06F9C4C}" type="pres">
      <dgm:prSet presAssocID="{146837BE-85D7-4B89-85E8-CFFE16B1CA04}" presName="background2" presStyleLbl="node2" presStyleIdx="0" presStyleCnt="5"/>
      <dgm:spPr>
        <a:solidFill>
          <a:schemeClr val="accent1">
            <a:lumMod val="50000"/>
          </a:schemeClr>
        </a:solidFill>
      </dgm:spPr>
      <dgm:t>
        <a:bodyPr/>
        <a:lstStyle/>
        <a:p>
          <a:endParaRPr lang="tr-TR"/>
        </a:p>
      </dgm:t>
    </dgm:pt>
    <dgm:pt modelId="{F3948AA3-E430-4296-A69C-CC1D3247FAB7}" type="pres">
      <dgm:prSet presAssocID="{146837BE-85D7-4B89-85E8-CFFE16B1CA04}" presName="text2" presStyleLbl="fgAcc2" presStyleIdx="0" presStyleCnt="5">
        <dgm:presLayoutVars>
          <dgm:chPref val="3"/>
        </dgm:presLayoutVars>
      </dgm:prSet>
      <dgm:spPr/>
      <dgm:t>
        <a:bodyPr/>
        <a:lstStyle/>
        <a:p>
          <a:endParaRPr lang="tr-TR"/>
        </a:p>
      </dgm:t>
    </dgm:pt>
    <dgm:pt modelId="{728566FE-D4AF-422D-AF5D-AEB52A2C0958}" type="pres">
      <dgm:prSet presAssocID="{146837BE-85D7-4B89-85E8-CFFE16B1CA04}" presName="hierChild3" presStyleCnt="0"/>
      <dgm:spPr/>
      <dgm:t>
        <a:bodyPr/>
        <a:lstStyle/>
        <a:p>
          <a:endParaRPr lang="tr-TR"/>
        </a:p>
      </dgm:t>
    </dgm:pt>
    <dgm:pt modelId="{3C283A29-AA68-468F-A676-D2266079F52F}" type="pres">
      <dgm:prSet presAssocID="{17121D6F-FE05-4ED8-8E53-F265D69403E0}" presName="Name10" presStyleLbl="parChTrans1D2" presStyleIdx="1" presStyleCnt="5"/>
      <dgm:spPr/>
      <dgm:t>
        <a:bodyPr/>
        <a:lstStyle/>
        <a:p>
          <a:endParaRPr lang="tr-TR"/>
        </a:p>
      </dgm:t>
    </dgm:pt>
    <dgm:pt modelId="{C50797A4-2B09-41B4-995D-49F88C3CF352}" type="pres">
      <dgm:prSet presAssocID="{B85E7C5D-AF27-4233-BE84-2945181FA3F0}" presName="hierRoot2" presStyleCnt="0"/>
      <dgm:spPr/>
      <dgm:t>
        <a:bodyPr/>
        <a:lstStyle/>
        <a:p>
          <a:endParaRPr lang="tr-TR"/>
        </a:p>
      </dgm:t>
    </dgm:pt>
    <dgm:pt modelId="{45E5DC4C-1E5C-476D-B421-C6A63465E1EF}" type="pres">
      <dgm:prSet presAssocID="{B85E7C5D-AF27-4233-BE84-2945181FA3F0}" presName="composite2" presStyleCnt="0"/>
      <dgm:spPr/>
      <dgm:t>
        <a:bodyPr/>
        <a:lstStyle/>
        <a:p>
          <a:endParaRPr lang="tr-TR"/>
        </a:p>
      </dgm:t>
    </dgm:pt>
    <dgm:pt modelId="{ADAE0C43-7798-4E69-B5E3-AEE3EEAD8C8A}" type="pres">
      <dgm:prSet presAssocID="{B85E7C5D-AF27-4233-BE84-2945181FA3F0}" presName="background2" presStyleLbl="node2" presStyleIdx="1" presStyleCnt="5"/>
      <dgm:spPr>
        <a:solidFill>
          <a:schemeClr val="accent1">
            <a:lumMod val="50000"/>
          </a:schemeClr>
        </a:solidFill>
      </dgm:spPr>
      <dgm:t>
        <a:bodyPr/>
        <a:lstStyle/>
        <a:p>
          <a:endParaRPr lang="tr-TR"/>
        </a:p>
      </dgm:t>
    </dgm:pt>
    <dgm:pt modelId="{A4C823E7-72B6-4997-81FA-C2289BAC5CFD}" type="pres">
      <dgm:prSet presAssocID="{B85E7C5D-AF27-4233-BE84-2945181FA3F0}" presName="text2" presStyleLbl="fgAcc2" presStyleIdx="1" presStyleCnt="5">
        <dgm:presLayoutVars>
          <dgm:chPref val="3"/>
        </dgm:presLayoutVars>
      </dgm:prSet>
      <dgm:spPr/>
      <dgm:t>
        <a:bodyPr/>
        <a:lstStyle/>
        <a:p>
          <a:endParaRPr lang="tr-TR"/>
        </a:p>
      </dgm:t>
    </dgm:pt>
    <dgm:pt modelId="{D4E3D9F7-B664-4A7F-919E-EF04B0A4BC51}" type="pres">
      <dgm:prSet presAssocID="{B85E7C5D-AF27-4233-BE84-2945181FA3F0}" presName="hierChild3" presStyleCnt="0"/>
      <dgm:spPr/>
      <dgm:t>
        <a:bodyPr/>
        <a:lstStyle/>
        <a:p>
          <a:endParaRPr lang="tr-TR"/>
        </a:p>
      </dgm:t>
    </dgm:pt>
    <dgm:pt modelId="{536D0AAF-1060-492C-B377-07BEDF016663}" type="pres">
      <dgm:prSet presAssocID="{57BD3C31-4664-46E5-B932-63150B02D0AC}" presName="Name10" presStyleLbl="parChTrans1D2" presStyleIdx="2" presStyleCnt="5"/>
      <dgm:spPr/>
      <dgm:t>
        <a:bodyPr/>
        <a:lstStyle/>
        <a:p>
          <a:endParaRPr lang="tr-TR"/>
        </a:p>
      </dgm:t>
    </dgm:pt>
    <dgm:pt modelId="{074DC1AA-9543-4A2B-9B92-C510C8018E98}" type="pres">
      <dgm:prSet presAssocID="{BE2DB94C-1A91-4E7C-8B24-C3458803509C}" presName="hierRoot2" presStyleCnt="0"/>
      <dgm:spPr/>
      <dgm:t>
        <a:bodyPr/>
        <a:lstStyle/>
        <a:p>
          <a:endParaRPr lang="tr-TR"/>
        </a:p>
      </dgm:t>
    </dgm:pt>
    <dgm:pt modelId="{751B816F-FACA-42C9-8FE2-2EF5EEA30D2B}" type="pres">
      <dgm:prSet presAssocID="{BE2DB94C-1A91-4E7C-8B24-C3458803509C}" presName="composite2" presStyleCnt="0"/>
      <dgm:spPr/>
      <dgm:t>
        <a:bodyPr/>
        <a:lstStyle/>
        <a:p>
          <a:endParaRPr lang="tr-TR"/>
        </a:p>
      </dgm:t>
    </dgm:pt>
    <dgm:pt modelId="{23426761-6D43-4504-8060-B04E16F18304}" type="pres">
      <dgm:prSet presAssocID="{BE2DB94C-1A91-4E7C-8B24-C3458803509C}" presName="background2" presStyleLbl="node2" presStyleIdx="2" presStyleCnt="5"/>
      <dgm:spPr>
        <a:solidFill>
          <a:schemeClr val="accent1">
            <a:lumMod val="50000"/>
          </a:schemeClr>
        </a:solidFill>
      </dgm:spPr>
      <dgm:t>
        <a:bodyPr/>
        <a:lstStyle/>
        <a:p>
          <a:endParaRPr lang="tr-TR"/>
        </a:p>
      </dgm:t>
    </dgm:pt>
    <dgm:pt modelId="{EDB54C02-F3C5-4622-BC9D-351C28638153}" type="pres">
      <dgm:prSet presAssocID="{BE2DB94C-1A91-4E7C-8B24-C3458803509C}" presName="text2" presStyleLbl="fgAcc2" presStyleIdx="2" presStyleCnt="5">
        <dgm:presLayoutVars>
          <dgm:chPref val="3"/>
        </dgm:presLayoutVars>
      </dgm:prSet>
      <dgm:spPr/>
      <dgm:t>
        <a:bodyPr/>
        <a:lstStyle/>
        <a:p>
          <a:endParaRPr lang="tr-TR"/>
        </a:p>
      </dgm:t>
    </dgm:pt>
    <dgm:pt modelId="{77073C19-973F-4369-8723-93C862687BBB}" type="pres">
      <dgm:prSet presAssocID="{BE2DB94C-1A91-4E7C-8B24-C3458803509C}" presName="hierChild3" presStyleCnt="0"/>
      <dgm:spPr/>
      <dgm:t>
        <a:bodyPr/>
        <a:lstStyle/>
        <a:p>
          <a:endParaRPr lang="tr-TR"/>
        </a:p>
      </dgm:t>
    </dgm:pt>
    <dgm:pt modelId="{21E61387-F777-4010-97AE-8BBC261DDB86}" type="pres">
      <dgm:prSet presAssocID="{7570F59A-070E-45EF-83B7-A26C03702C58}" presName="Name10" presStyleLbl="parChTrans1D2" presStyleIdx="3" presStyleCnt="5"/>
      <dgm:spPr/>
      <dgm:t>
        <a:bodyPr/>
        <a:lstStyle/>
        <a:p>
          <a:endParaRPr lang="tr-TR"/>
        </a:p>
      </dgm:t>
    </dgm:pt>
    <dgm:pt modelId="{E15275FC-4632-4DDA-82B3-09BEDCB615F5}" type="pres">
      <dgm:prSet presAssocID="{44B6E15D-2E71-4EE0-9F28-3475BBC36163}" presName="hierRoot2" presStyleCnt="0"/>
      <dgm:spPr/>
      <dgm:t>
        <a:bodyPr/>
        <a:lstStyle/>
        <a:p>
          <a:endParaRPr lang="tr-TR"/>
        </a:p>
      </dgm:t>
    </dgm:pt>
    <dgm:pt modelId="{B5D9C604-D539-45AA-AC75-9F8B14540AD5}" type="pres">
      <dgm:prSet presAssocID="{44B6E15D-2E71-4EE0-9F28-3475BBC36163}" presName="composite2" presStyleCnt="0"/>
      <dgm:spPr/>
      <dgm:t>
        <a:bodyPr/>
        <a:lstStyle/>
        <a:p>
          <a:endParaRPr lang="tr-TR"/>
        </a:p>
      </dgm:t>
    </dgm:pt>
    <dgm:pt modelId="{0082C5A5-618E-4C9A-92F6-94E87EF7ABA0}" type="pres">
      <dgm:prSet presAssocID="{44B6E15D-2E71-4EE0-9F28-3475BBC36163}" presName="background2" presStyleLbl="node2" presStyleIdx="3" presStyleCnt="5"/>
      <dgm:spPr>
        <a:solidFill>
          <a:schemeClr val="accent1">
            <a:lumMod val="50000"/>
          </a:schemeClr>
        </a:solidFill>
      </dgm:spPr>
      <dgm:t>
        <a:bodyPr/>
        <a:lstStyle/>
        <a:p>
          <a:endParaRPr lang="tr-TR"/>
        </a:p>
      </dgm:t>
    </dgm:pt>
    <dgm:pt modelId="{CEB0772F-BCF6-4323-8C3A-5CBBB6CADB45}" type="pres">
      <dgm:prSet presAssocID="{44B6E15D-2E71-4EE0-9F28-3475BBC36163}" presName="text2" presStyleLbl="fgAcc2" presStyleIdx="3" presStyleCnt="5" custScaleX="103544" custScaleY="108082">
        <dgm:presLayoutVars>
          <dgm:chPref val="3"/>
        </dgm:presLayoutVars>
      </dgm:prSet>
      <dgm:spPr/>
      <dgm:t>
        <a:bodyPr/>
        <a:lstStyle/>
        <a:p>
          <a:endParaRPr lang="tr-TR"/>
        </a:p>
      </dgm:t>
    </dgm:pt>
    <dgm:pt modelId="{98AE92B8-A1EB-4E34-9C6C-CAED2BFB9263}" type="pres">
      <dgm:prSet presAssocID="{44B6E15D-2E71-4EE0-9F28-3475BBC36163}" presName="hierChild3" presStyleCnt="0"/>
      <dgm:spPr/>
      <dgm:t>
        <a:bodyPr/>
        <a:lstStyle/>
        <a:p>
          <a:endParaRPr lang="tr-TR"/>
        </a:p>
      </dgm:t>
    </dgm:pt>
    <dgm:pt modelId="{4501E892-AAA3-41AE-8A02-155184C5230C}" type="pres">
      <dgm:prSet presAssocID="{A1D065D5-9616-4F71-9838-8BE16F64855E}" presName="Name10" presStyleLbl="parChTrans1D2" presStyleIdx="4" presStyleCnt="5"/>
      <dgm:spPr/>
      <dgm:t>
        <a:bodyPr/>
        <a:lstStyle/>
        <a:p>
          <a:endParaRPr lang="tr-TR"/>
        </a:p>
      </dgm:t>
    </dgm:pt>
    <dgm:pt modelId="{773533E8-8D51-4D64-995C-0D3405FCD7B8}" type="pres">
      <dgm:prSet presAssocID="{2B1A2D74-453F-4145-84DE-51C80B027700}" presName="hierRoot2" presStyleCnt="0"/>
      <dgm:spPr/>
      <dgm:t>
        <a:bodyPr/>
        <a:lstStyle/>
        <a:p>
          <a:endParaRPr lang="tr-TR"/>
        </a:p>
      </dgm:t>
    </dgm:pt>
    <dgm:pt modelId="{D5921241-D757-4D63-9CF9-D467CBE53CAE}" type="pres">
      <dgm:prSet presAssocID="{2B1A2D74-453F-4145-84DE-51C80B027700}" presName="composite2" presStyleCnt="0"/>
      <dgm:spPr/>
      <dgm:t>
        <a:bodyPr/>
        <a:lstStyle/>
        <a:p>
          <a:endParaRPr lang="tr-TR"/>
        </a:p>
      </dgm:t>
    </dgm:pt>
    <dgm:pt modelId="{EA707D33-8D78-4E28-95DE-F6E50E2B4CB4}" type="pres">
      <dgm:prSet presAssocID="{2B1A2D74-453F-4145-84DE-51C80B027700}" presName="background2" presStyleLbl="node2" presStyleIdx="4" presStyleCnt="5"/>
      <dgm:spPr>
        <a:solidFill>
          <a:schemeClr val="accent1">
            <a:lumMod val="50000"/>
          </a:schemeClr>
        </a:solidFill>
      </dgm:spPr>
      <dgm:t>
        <a:bodyPr/>
        <a:lstStyle/>
        <a:p>
          <a:endParaRPr lang="tr-TR"/>
        </a:p>
      </dgm:t>
    </dgm:pt>
    <dgm:pt modelId="{FAE2A3A2-3A31-410D-92E0-6DC13E2ABD0E}" type="pres">
      <dgm:prSet presAssocID="{2B1A2D74-453F-4145-84DE-51C80B027700}" presName="text2" presStyleLbl="fgAcc2" presStyleIdx="4" presStyleCnt="5">
        <dgm:presLayoutVars>
          <dgm:chPref val="3"/>
        </dgm:presLayoutVars>
      </dgm:prSet>
      <dgm:spPr/>
      <dgm:t>
        <a:bodyPr/>
        <a:lstStyle/>
        <a:p>
          <a:endParaRPr lang="tr-TR"/>
        </a:p>
      </dgm:t>
    </dgm:pt>
    <dgm:pt modelId="{05D8C7DC-80DA-4BBA-939D-86ABCFEDF9E9}" type="pres">
      <dgm:prSet presAssocID="{2B1A2D74-453F-4145-84DE-51C80B027700}" presName="hierChild3" presStyleCnt="0"/>
      <dgm:spPr/>
      <dgm:t>
        <a:bodyPr/>
        <a:lstStyle/>
        <a:p>
          <a:endParaRPr lang="tr-TR"/>
        </a:p>
      </dgm:t>
    </dgm:pt>
  </dgm:ptLst>
  <dgm:cxnLst>
    <dgm:cxn modelId="{F534AB85-5F83-4C57-B449-09433FA63849}" type="presOf" srcId="{17121D6F-FE05-4ED8-8E53-F265D69403E0}" destId="{3C283A29-AA68-468F-A676-D2266079F52F}" srcOrd="0" destOrd="0" presId="urn:microsoft.com/office/officeart/2005/8/layout/hierarchy1"/>
    <dgm:cxn modelId="{B441A9B2-0F39-44C9-89F4-0211E636DDCF}" type="presOf" srcId="{2B1A2D74-453F-4145-84DE-51C80B027700}" destId="{FAE2A3A2-3A31-410D-92E0-6DC13E2ABD0E}" srcOrd="0" destOrd="0" presId="urn:microsoft.com/office/officeart/2005/8/layout/hierarchy1"/>
    <dgm:cxn modelId="{DACFA77E-03DA-412D-874C-3411BF52F40C}" srcId="{56E771E7-7441-49E1-B172-D377690D5E7E}" destId="{009C7E7F-3232-4755-AAFA-9E805DF3B040}" srcOrd="0" destOrd="0" parTransId="{D88D62E8-97CC-41C0-AB4B-F04EAD01C0ED}" sibTransId="{E1919456-657E-4A2C-B0C0-6B0A6FC5FFB8}"/>
    <dgm:cxn modelId="{4E787FF2-0121-4DD7-8CE3-0FDFB9E886DA}" srcId="{009C7E7F-3232-4755-AAFA-9E805DF3B040}" destId="{B85E7C5D-AF27-4233-BE84-2945181FA3F0}" srcOrd="1" destOrd="0" parTransId="{17121D6F-FE05-4ED8-8E53-F265D69403E0}" sibTransId="{138966CE-310C-4958-857A-DE5234CD0699}"/>
    <dgm:cxn modelId="{A2A556B8-8E00-4163-8C9D-662248913ABA}" srcId="{009C7E7F-3232-4755-AAFA-9E805DF3B040}" destId="{BE2DB94C-1A91-4E7C-8B24-C3458803509C}" srcOrd="2" destOrd="0" parTransId="{57BD3C31-4664-46E5-B932-63150B02D0AC}" sibTransId="{6E19845E-50FC-4FB7-811F-2F77C98A36BC}"/>
    <dgm:cxn modelId="{50A0FEB6-E5EE-4BCD-92CA-EBC241B32B86}" type="presOf" srcId="{5F2DE03E-77D0-4246-BE9B-92BF572CDA64}" destId="{C3FBDDAC-F8E1-412A-AAF3-60535849B979}" srcOrd="0" destOrd="0" presId="urn:microsoft.com/office/officeart/2005/8/layout/hierarchy1"/>
    <dgm:cxn modelId="{01894009-B381-4E89-B0AC-69FD5C9626EF}" type="presOf" srcId="{146837BE-85D7-4B89-85E8-CFFE16B1CA04}" destId="{F3948AA3-E430-4296-A69C-CC1D3247FAB7}" srcOrd="0" destOrd="0" presId="urn:microsoft.com/office/officeart/2005/8/layout/hierarchy1"/>
    <dgm:cxn modelId="{3935B2C9-FB43-4D24-8A6B-C7C60EE3FD5B}" type="presOf" srcId="{44B6E15D-2E71-4EE0-9F28-3475BBC36163}" destId="{CEB0772F-BCF6-4323-8C3A-5CBBB6CADB45}" srcOrd="0" destOrd="0" presId="urn:microsoft.com/office/officeart/2005/8/layout/hierarchy1"/>
    <dgm:cxn modelId="{A82E0F21-3422-4AB6-9C63-CCD9B3D9F741}" type="presOf" srcId="{BE2DB94C-1A91-4E7C-8B24-C3458803509C}" destId="{EDB54C02-F3C5-4622-BC9D-351C28638153}" srcOrd="0" destOrd="0" presId="urn:microsoft.com/office/officeart/2005/8/layout/hierarchy1"/>
    <dgm:cxn modelId="{FFD5FC88-0122-4346-AACE-1700FDB6BBFE}" type="presOf" srcId="{57BD3C31-4664-46E5-B932-63150B02D0AC}" destId="{536D0AAF-1060-492C-B377-07BEDF016663}" srcOrd="0" destOrd="0" presId="urn:microsoft.com/office/officeart/2005/8/layout/hierarchy1"/>
    <dgm:cxn modelId="{14A8D876-282F-4F35-94FD-736272B4C553}" srcId="{009C7E7F-3232-4755-AAFA-9E805DF3B040}" destId="{146837BE-85D7-4B89-85E8-CFFE16B1CA04}" srcOrd="0" destOrd="0" parTransId="{5F2DE03E-77D0-4246-BE9B-92BF572CDA64}" sibTransId="{D178A517-7201-48C1-B8E1-12FF9242F60D}"/>
    <dgm:cxn modelId="{E7AD3514-E94F-4737-9097-DED2D211F0EE}" srcId="{009C7E7F-3232-4755-AAFA-9E805DF3B040}" destId="{44B6E15D-2E71-4EE0-9F28-3475BBC36163}" srcOrd="3" destOrd="0" parTransId="{7570F59A-070E-45EF-83B7-A26C03702C58}" sibTransId="{A76557E4-D2A7-4CDE-8BA4-572839BD3FC5}"/>
    <dgm:cxn modelId="{ED31F62C-A1AA-4722-B543-892A90DE55DB}" type="presOf" srcId="{7570F59A-070E-45EF-83B7-A26C03702C58}" destId="{21E61387-F777-4010-97AE-8BBC261DDB86}" srcOrd="0" destOrd="0" presId="urn:microsoft.com/office/officeart/2005/8/layout/hierarchy1"/>
    <dgm:cxn modelId="{EE851866-5C92-4D4C-B444-CA3205782E33}" type="presOf" srcId="{B85E7C5D-AF27-4233-BE84-2945181FA3F0}" destId="{A4C823E7-72B6-4997-81FA-C2289BAC5CFD}" srcOrd="0" destOrd="0" presId="urn:microsoft.com/office/officeart/2005/8/layout/hierarchy1"/>
    <dgm:cxn modelId="{861FB386-A833-46D8-B77B-63AC5F47FAF4}" type="presOf" srcId="{A1D065D5-9616-4F71-9838-8BE16F64855E}" destId="{4501E892-AAA3-41AE-8A02-155184C5230C}" srcOrd="0" destOrd="0" presId="urn:microsoft.com/office/officeart/2005/8/layout/hierarchy1"/>
    <dgm:cxn modelId="{00C990CC-61C3-4D63-95FE-8DECF8D2AD99}" type="presOf" srcId="{56E771E7-7441-49E1-B172-D377690D5E7E}" destId="{F68D1457-A0A5-467B-8E0F-852E272AFAB4}" srcOrd="0" destOrd="0" presId="urn:microsoft.com/office/officeart/2005/8/layout/hierarchy1"/>
    <dgm:cxn modelId="{ECEE81A1-D660-4D49-94B3-8610623B6724}" srcId="{009C7E7F-3232-4755-AAFA-9E805DF3B040}" destId="{2B1A2D74-453F-4145-84DE-51C80B027700}" srcOrd="4" destOrd="0" parTransId="{A1D065D5-9616-4F71-9838-8BE16F64855E}" sibTransId="{ED1711CE-8BA9-4001-ADC2-8BEEED4E626B}"/>
    <dgm:cxn modelId="{1ED88427-0A6A-4228-AB2B-94F72387269B}" type="presOf" srcId="{009C7E7F-3232-4755-AAFA-9E805DF3B040}" destId="{55648C8A-DCAE-4DFF-9E1C-CAE23888E047}" srcOrd="0" destOrd="0" presId="urn:microsoft.com/office/officeart/2005/8/layout/hierarchy1"/>
    <dgm:cxn modelId="{AA1A6C4D-35C2-4528-BEBB-5C7C5428D055}" type="presParOf" srcId="{F68D1457-A0A5-467B-8E0F-852E272AFAB4}" destId="{12D3B241-FA9B-49C9-951E-54044FD796A1}" srcOrd="0" destOrd="0" presId="urn:microsoft.com/office/officeart/2005/8/layout/hierarchy1"/>
    <dgm:cxn modelId="{773F4725-E322-4DE4-BA4B-4119B99F7B5D}" type="presParOf" srcId="{12D3B241-FA9B-49C9-951E-54044FD796A1}" destId="{EBEA1D41-6826-4673-87B5-1264DFF3C924}" srcOrd="0" destOrd="0" presId="urn:microsoft.com/office/officeart/2005/8/layout/hierarchy1"/>
    <dgm:cxn modelId="{C27E3492-30EA-4DCA-86F3-55A6813654E3}" type="presParOf" srcId="{EBEA1D41-6826-4673-87B5-1264DFF3C924}" destId="{BD3BC413-3CA5-4688-8C30-EC52DC93BB9F}" srcOrd="0" destOrd="0" presId="urn:microsoft.com/office/officeart/2005/8/layout/hierarchy1"/>
    <dgm:cxn modelId="{D1FC1ABF-9A13-44BC-A6E4-1EE6C28A1494}" type="presParOf" srcId="{EBEA1D41-6826-4673-87B5-1264DFF3C924}" destId="{55648C8A-DCAE-4DFF-9E1C-CAE23888E047}" srcOrd="1" destOrd="0" presId="urn:microsoft.com/office/officeart/2005/8/layout/hierarchy1"/>
    <dgm:cxn modelId="{B5D3E4B2-651A-44C7-AD42-FCF3A93CBB5C}" type="presParOf" srcId="{12D3B241-FA9B-49C9-951E-54044FD796A1}" destId="{7BB6753F-96D4-4FE3-95C9-F15DD1298D8F}" srcOrd="1" destOrd="0" presId="urn:microsoft.com/office/officeart/2005/8/layout/hierarchy1"/>
    <dgm:cxn modelId="{5DEB3EC1-BCFE-40EA-BDE8-97A3058ADA01}" type="presParOf" srcId="{7BB6753F-96D4-4FE3-95C9-F15DD1298D8F}" destId="{C3FBDDAC-F8E1-412A-AAF3-60535849B979}" srcOrd="0" destOrd="0" presId="urn:microsoft.com/office/officeart/2005/8/layout/hierarchy1"/>
    <dgm:cxn modelId="{69FF5EDE-BF9F-4998-85F6-DA719780C337}" type="presParOf" srcId="{7BB6753F-96D4-4FE3-95C9-F15DD1298D8F}" destId="{AD6855E0-C902-4110-88D3-F9A864EB3E99}" srcOrd="1" destOrd="0" presId="urn:microsoft.com/office/officeart/2005/8/layout/hierarchy1"/>
    <dgm:cxn modelId="{AF608C10-0BA3-4BCA-A1C2-BC796821D053}" type="presParOf" srcId="{AD6855E0-C902-4110-88D3-F9A864EB3E99}" destId="{5B45EB7E-61E1-4492-AFDF-61808B76DF59}" srcOrd="0" destOrd="0" presId="urn:microsoft.com/office/officeart/2005/8/layout/hierarchy1"/>
    <dgm:cxn modelId="{385F9486-B0D7-42AA-932F-416651041BDB}" type="presParOf" srcId="{5B45EB7E-61E1-4492-AFDF-61808B76DF59}" destId="{F955DAA1-9504-45BB-863F-5F19F06F9C4C}" srcOrd="0" destOrd="0" presId="urn:microsoft.com/office/officeart/2005/8/layout/hierarchy1"/>
    <dgm:cxn modelId="{99537C67-D34B-4950-A834-B4403DAB4E9F}" type="presParOf" srcId="{5B45EB7E-61E1-4492-AFDF-61808B76DF59}" destId="{F3948AA3-E430-4296-A69C-CC1D3247FAB7}" srcOrd="1" destOrd="0" presId="urn:microsoft.com/office/officeart/2005/8/layout/hierarchy1"/>
    <dgm:cxn modelId="{6FA9958A-65CB-4EE5-81EF-D5C5A37A0E46}" type="presParOf" srcId="{AD6855E0-C902-4110-88D3-F9A864EB3E99}" destId="{728566FE-D4AF-422D-AF5D-AEB52A2C0958}" srcOrd="1" destOrd="0" presId="urn:microsoft.com/office/officeart/2005/8/layout/hierarchy1"/>
    <dgm:cxn modelId="{7C18EC14-D3F4-4CDB-A770-CD4B688338C3}" type="presParOf" srcId="{7BB6753F-96D4-4FE3-95C9-F15DD1298D8F}" destId="{3C283A29-AA68-468F-A676-D2266079F52F}" srcOrd="2" destOrd="0" presId="urn:microsoft.com/office/officeart/2005/8/layout/hierarchy1"/>
    <dgm:cxn modelId="{1B8EE121-60AD-44D8-ADF3-E3B7240450EF}" type="presParOf" srcId="{7BB6753F-96D4-4FE3-95C9-F15DD1298D8F}" destId="{C50797A4-2B09-41B4-995D-49F88C3CF352}" srcOrd="3" destOrd="0" presId="urn:microsoft.com/office/officeart/2005/8/layout/hierarchy1"/>
    <dgm:cxn modelId="{847F0098-66D9-4E77-A90C-CD250261E3E7}" type="presParOf" srcId="{C50797A4-2B09-41B4-995D-49F88C3CF352}" destId="{45E5DC4C-1E5C-476D-B421-C6A63465E1EF}" srcOrd="0" destOrd="0" presId="urn:microsoft.com/office/officeart/2005/8/layout/hierarchy1"/>
    <dgm:cxn modelId="{6ADC383D-DD06-4304-96BB-C56D64CB35FE}" type="presParOf" srcId="{45E5DC4C-1E5C-476D-B421-C6A63465E1EF}" destId="{ADAE0C43-7798-4E69-B5E3-AEE3EEAD8C8A}" srcOrd="0" destOrd="0" presId="urn:microsoft.com/office/officeart/2005/8/layout/hierarchy1"/>
    <dgm:cxn modelId="{FE73847B-F3E1-4F9B-85AE-9066598CDAC2}" type="presParOf" srcId="{45E5DC4C-1E5C-476D-B421-C6A63465E1EF}" destId="{A4C823E7-72B6-4997-81FA-C2289BAC5CFD}" srcOrd="1" destOrd="0" presId="urn:microsoft.com/office/officeart/2005/8/layout/hierarchy1"/>
    <dgm:cxn modelId="{624AD88D-8466-4105-ABCA-DCA83A6BE49E}" type="presParOf" srcId="{C50797A4-2B09-41B4-995D-49F88C3CF352}" destId="{D4E3D9F7-B664-4A7F-919E-EF04B0A4BC51}" srcOrd="1" destOrd="0" presId="urn:microsoft.com/office/officeart/2005/8/layout/hierarchy1"/>
    <dgm:cxn modelId="{B1910A26-F7F2-4220-96F3-DC406201BB5E}" type="presParOf" srcId="{7BB6753F-96D4-4FE3-95C9-F15DD1298D8F}" destId="{536D0AAF-1060-492C-B377-07BEDF016663}" srcOrd="4" destOrd="0" presId="urn:microsoft.com/office/officeart/2005/8/layout/hierarchy1"/>
    <dgm:cxn modelId="{01358B73-0D56-4B63-BF86-67D0C4A60E14}" type="presParOf" srcId="{7BB6753F-96D4-4FE3-95C9-F15DD1298D8F}" destId="{074DC1AA-9543-4A2B-9B92-C510C8018E98}" srcOrd="5" destOrd="0" presId="urn:microsoft.com/office/officeart/2005/8/layout/hierarchy1"/>
    <dgm:cxn modelId="{6CAC4F7F-4166-4B74-82CE-07AC0951F0E0}" type="presParOf" srcId="{074DC1AA-9543-4A2B-9B92-C510C8018E98}" destId="{751B816F-FACA-42C9-8FE2-2EF5EEA30D2B}" srcOrd="0" destOrd="0" presId="urn:microsoft.com/office/officeart/2005/8/layout/hierarchy1"/>
    <dgm:cxn modelId="{BC279460-E0BD-485E-A8CD-DDA67E19AEB2}" type="presParOf" srcId="{751B816F-FACA-42C9-8FE2-2EF5EEA30D2B}" destId="{23426761-6D43-4504-8060-B04E16F18304}" srcOrd="0" destOrd="0" presId="urn:microsoft.com/office/officeart/2005/8/layout/hierarchy1"/>
    <dgm:cxn modelId="{EDAE4D0E-4CAC-4801-BC3F-6D30F2149B78}" type="presParOf" srcId="{751B816F-FACA-42C9-8FE2-2EF5EEA30D2B}" destId="{EDB54C02-F3C5-4622-BC9D-351C28638153}" srcOrd="1" destOrd="0" presId="urn:microsoft.com/office/officeart/2005/8/layout/hierarchy1"/>
    <dgm:cxn modelId="{10700CA7-C7A3-4E1F-8355-D949B5D0A666}" type="presParOf" srcId="{074DC1AA-9543-4A2B-9B92-C510C8018E98}" destId="{77073C19-973F-4369-8723-93C862687BBB}" srcOrd="1" destOrd="0" presId="urn:microsoft.com/office/officeart/2005/8/layout/hierarchy1"/>
    <dgm:cxn modelId="{AA31AFEC-F91C-4C1E-9960-8872E51FBFB5}" type="presParOf" srcId="{7BB6753F-96D4-4FE3-95C9-F15DD1298D8F}" destId="{21E61387-F777-4010-97AE-8BBC261DDB86}" srcOrd="6" destOrd="0" presId="urn:microsoft.com/office/officeart/2005/8/layout/hierarchy1"/>
    <dgm:cxn modelId="{EA4D9FCA-24D1-450D-AECB-DCC47034B4AE}" type="presParOf" srcId="{7BB6753F-96D4-4FE3-95C9-F15DD1298D8F}" destId="{E15275FC-4632-4DDA-82B3-09BEDCB615F5}" srcOrd="7" destOrd="0" presId="urn:microsoft.com/office/officeart/2005/8/layout/hierarchy1"/>
    <dgm:cxn modelId="{B6753715-E53B-4EA7-9253-B06251EEE534}" type="presParOf" srcId="{E15275FC-4632-4DDA-82B3-09BEDCB615F5}" destId="{B5D9C604-D539-45AA-AC75-9F8B14540AD5}" srcOrd="0" destOrd="0" presId="urn:microsoft.com/office/officeart/2005/8/layout/hierarchy1"/>
    <dgm:cxn modelId="{228A5DDD-7089-4E23-A31C-F424494DA22D}" type="presParOf" srcId="{B5D9C604-D539-45AA-AC75-9F8B14540AD5}" destId="{0082C5A5-618E-4C9A-92F6-94E87EF7ABA0}" srcOrd="0" destOrd="0" presId="urn:microsoft.com/office/officeart/2005/8/layout/hierarchy1"/>
    <dgm:cxn modelId="{9C564BD7-9762-4DD5-ACCC-30563769A1FB}" type="presParOf" srcId="{B5D9C604-D539-45AA-AC75-9F8B14540AD5}" destId="{CEB0772F-BCF6-4323-8C3A-5CBBB6CADB45}" srcOrd="1" destOrd="0" presId="urn:microsoft.com/office/officeart/2005/8/layout/hierarchy1"/>
    <dgm:cxn modelId="{87A4497F-45D4-47C2-8866-5817991532C9}" type="presParOf" srcId="{E15275FC-4632-4DDA-82B3-09BEDCB615F5}" destId="{98AE92B8-A1EB-4E34-9C6C-CAED2BFB9263}" srcOrd="1" destOrd="0" presId="urn:microsoft.com/office/officeart/2005/8/layout/hierarchy1"/>
    <dgm:cxn modelId="{48C2A9B1-A08C-473A-8729-6690126DB247}" type="presParOf" srcId="{7BB6753F-96D4-4FE3-95C9-F15DD1298D8F}" destId="{4501E892-AAA3-41AE-8A02-155184C5230C}" srcOrd="8" destOrd="0" presId="urn:microsoft.com/office/officeart/2005/8/layout/hierarchy1"/>
    <dgm:cxn modelId="{8CB75FE4-200D-4E6C-9C32-5C998A0BFCB2}" type="presParOf" srcId="{7BB6753F-96D4-4FE3-95C9-F15DD1298D8F}" destId="{773533E8-8D51-4D64-995C-0D3405FCD7B8}" srcOrd="9" destOrd="0" presId="urn:microsoft.com/office/officeart/2005/8/layout/hierarchy1"/>
    <dgm:cxn modelId="{3AD5871E-99DC-4CDF-99C5-37905310FC01}" type="presParOf" srcId="{773533E8-8D51-4D64-995C-0D3405FCD7B8}" destId="{D5921241-D757-4D63-9CF9-D467CBE53CAE}" srcOrd="0" destOrd="0" presId="urn:microsoft.com/office/officeart/2005/8/layout/hierarchy1"/>
    <dgm:cxn modelId="{1F2173A9-A998-4864-8B21-62960F81184D}" type="presParOf" srcId="{D5921241-D757-4D63-9CF9-D467CBE53CAE}" destId="{EA707D33-8D78-4E28-95DE-F6E50E2B4CB4}" srcOrd="0" destOrd="0" presId="urn:microsoft.com/office/officeart/2005/8/layout/hierarchy1"/>
    <dgm:cxn modelId="{1B5ACFBD-FB4D-41CB-97DC-94843D350AF7}" type="presParOf" srcId="{D5921241-D757-4D63-9CF9-D467CBE53CAE}" destId="{FAE2A3A2-3A31-410D-92E0-6DC13E2ABD0E}" srcOrd="1" destOrd="0" presId="urn:microsoft.com/office/officeart/2005/8/layout/hierarchy1"/>
    <dgm:cxn modelId="{9C2C0DEE-B60A-4043-8015-637B0ED20C3A}" type="presParOf" srcId="{773533E8-8D51-4D64-995C-0D3405FCD7B8}" destId="{05D8C7DC-80DA-4BBA-939D-86ABCFEDF9E9}"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6EF95-308D-4D52-B7C6-7E647D0DA387}" type="doc">
      <dgm:prSet loTypeId="urn:microsoft.com/office/officeart/2005/8/layout/hList7" loCatId="list" qsTypeId="urn:microsoft.com/office/officeart/2005/8/quickstyle/simple1#2" qsCatId="simple" csTypeId="urn:microsoft.com/office/officeart/2005/8/colors/accent1_3" csCatId="accent1" phldr="1"/>
      <dgm:spPr/>
    </dgm:pt>
    <dgm:pt modelId="{0AA615F2-79B8-46EA-A794-7ABC5F47D7FD}">
      <dgm:prSet phldrT="[Metin]"/>
      <dgm:spPr/>
      <dgm:t>
        <a:bodyPr/>
        <a:lstStyle/>
        <a:p>
          <a:r>
            <a:rPr lang="tr-TR" dirty="0" smtClean="0"/>
            <a:t>Haberli denetim</a:t>
          </a:r>
          <a:endParaRPr lang="tr-TR" dirty="0"/>
        </a:p>
      </dgm:t>
    </dgm:pt>
    <dgm:pt modelId="{0269DDCD-A034-4D71-914D-25DEDBB11358}" type="parTrans" cxnId="{D9DD3651-158C-464E-B31C-5149208E1E59}">
      <dgm:prSet/>
      <dgm:spPr/>
      <dgm:t>
        <a:bodyPr/>
        <a:lstStyle/>
        <a:p>
          <a:endParaRPr lang="tr-TR"/>
        </a:p>
      </dgm:t>
    </dgm:pt>
    <dgm:pt modelId="{61EC3AE4-9CFD-4FD9-9B20-9FFCB35B5CD7}" type="sibTrans" cxnId="{D9DD3651-158C-464E-B31C-5149208E1E59}">
      <dgm:prSet/>
      <dgm:spPr/>
      <dgm:t>
        <a:bodyPr/>
        <a:lstStyle/>
        <a:p>
          <a:endParaRPr lang="tr-TR"/>
        </a:p>
      </dgm:t>
    </dgm:pt>
    <dgm:pt modelId="{8873E839-BD6A-44F1-AE15-BB3522EF3CB7}">
      <dgm:prSet phldrT="[Metin]"/>
      <dgm:spPr/>
      <dgm:t>
        <a:bodyPr/>
        <a:lstStyle/>
        <a:p>
          <a:r>
            <a:rPr lang="tr-TR" dirty="0" smtClean="0"/>
            <a:t>Habersiz (Ani) denetim</a:t>
          </a:r>
          <a:endParaRPr lang="tr-TR" dirty="0"/>
        </a:p>
      </dgm:t>
    </dgm:pt>
    <dgm:pt modelId="{0B9B885E-A7F6-4030-AA86-ED42F52E7221}" type="parTrans" cxnId="{EE861BF8-ECF7-4709-B122-B5F1D8E5E5B1}">
      <dgm:prSet/>
      <dgm:spPr/>
      <dgm:t>
        <a:bodyPr/>
        <a:lstStyle/>
        <a:p>
          <a:endParaRPr lang="tr-TR"/>
        </a:p>
      </dgm:t>
    </dgm:pt>
    <dgm:pt modelId="{2477F97B-7204-47DB-BE24-54E927456E7D}" type="sibTrans" cxnId="{EE861BF8-ECF7-4709-B122-B5F1D8E5E5B1}">
      <dgm:prSet/>
      <dgm:spPr/>
      <dgm:t>
        <a:bodyPr/>
        <a:lstStyle/>
        <a:p>
          <a:endParaRPr lang="tr-TR"/>
        </a:p>
      </dgm:t>
    </dgm:pt>
    <dgm:pt modelId="{5F966A07-650B-4940-8E9B-2BE6B506554D}">
      <dgm:prSet phldrT="[Metin]"/>
      <dgm:spPr/>
      <dgm:t>
        <a:bodyPr/>
        <a:lstStyle/>
        <a:p>
          <a:r>
            <a:rPr lang="tr-TR" dirty="0" smtClean="0"/>
            <a:t>Uzaktan denetim</a:t>
          </a:r>
          <a:endParaRPr lang="tr-TR" dirty="0"/>
        </a:p>
      </dgm:t>
    </dgm:pt>
    <dgm:pt modelId="{7D7730E5-BE34-4594-BE2A-4E47F5431394}" type="parTrans" cxnId="{79E93717-A52D-4DCC-858F-4359C73DEDCF}">
      <dgm:prSet/>
      <dgm:spPr/>
      <dgm:t>
        <a:bodyPr/>
        <a:lstStyle/>
        <a:p>
          <a:endParaRPr lang="tr-TR"/>
        </a:p>
      </dgm:t>
    </dgm:pt>
    <dgm:pt modelId="{5C3AA64A-E74C-423A-A88B-CC1C435417D3}" type="sibTrans" cxnId="{79E93717-A52D-4DCC-858F-4359C73DEDCF}">
      <dgm:prSet/>
      <dgm:spPr/>
      <dgm:t>
        <a:bodyPr/>
        <a:lstStyle/>
        <a:p>
          <a:endParaRPr lang="tr-TR"/>
        </a:p>
      </dgm:t>
    </dgm:pt>
    <dgm:pt modelId="{C2B3984C-9121-4A66-BAD2-AA7065D0EAFE}" type="pres">
      <dgm:prSet presAssocID="{2DB6EF95-308D-4D52-B7C6-7E647D0DA387}" presName="Name0" presStyleCnt="0">
        <dgm:presLayoutVars>
          <dgm:dir/>
          <dgm:resizeHandles val="exact"/>
        </dgm:presLayoutVars>
      </dgm:prSet>
      <dgm:spPr/>
    </dgm:pt>
    <dgm:pt modelId="{719E6528-BA6F-411D-B41C-5F968BE80E00}" type="pres">
      <dgm:prSet presAssocID="{2DB6EF95-308D-4D52-B7C6-7E647D0DA387}" presName="fgShape" presStyleLbl="fgShp" presStyleIdx="0" presStyleCnt="1"/>
      <dgm:spPr/>
    </dgm:pt>
    <dgm:pt modelId="{63FEAFE5-12D2-4814-9501-A011AC36234B}" type="pres">
      <dgm:prSet presAssocID="{2DB6EF95-308D-4D52-B7C6-7E647D0DA387}" presName="linComp" presStyleCnt="0"/>
      <dgm:spPr/>
    </dgm:pt>
    <dgm:pt modelId="{8A699C11-24A0-492A-A1C6-D2B62537886E}" type="pres">
      <dgm:prSet presAssocID="{0AA615F2-79B8-46EA-A794-7ABC5F47D7FD}" presName="compNode" presStyleCnt="0"/>
      <dgm:spPr/>
    </dgm:pt>
    <dgm:pt modelId="{8A93426F-9C73-4D45-8926-26519B641B15}" type="pres">
      <dgm:prSet presAssocID="{0AA615F2-79B8-46EA-A794-7ABC5F47D7FD}" presName="bkgdShape" presStyleLbl="node1" presStyleIdx="0" presStyleCnt="3" custLinFactNeighborX="-28681" custLinFactNeighborY="3459"/>
      <dgm:spPr/>
      <dgm:t>
        <a:bodyPr/>
        <a:lstStyle/>
        <a:p>
          <a:endParaRPr lang="tr-TR"/>
        </a:p>
      </dgm:t>
    </dgm:pt>
    <dgm:pt modelId="{8BB6FD83-BB53-4197-9073-16046986EC49}" type="pres">
      <dgm:prSet presAssocID="{0AA615F2-79B8-46EA-A794-7ABC5F47D7FD}" presName="nodeTx" presStyleLbl="node1" presStyleIdx="0" presStyleCnt="3">
        <dgm:presLayoutVars>
          <dgm:bulletEnabled val="1"/>
        </dgm:presLayoutVars>
      </dgm:prSet>
      <dgm:spPr/>
      <dgm:t>
        <a:bodyPr/>
        <a:lstStyle/>
        <a:p>
          <a:endParaRPr lang="tr-TR"/>
        </a:p>
      </dgm:t>
    </dgm:pt>
    <dgm:pt modelId="{5103DDB8-8D4C-4D6F-ADEC-32A88314B872}" type="pres">
      <dgm:prSet presAssocID="{0AA615F2-79B8-46EA-A794-7ABC5F47D7FD}" presName="invisiNode" presStyleLbl="node1" presStyleIdx="0" presStyleCnt="3"/>
      <dgm:spPr/>
    </dgm:pt>
    <dgm:pt modelId="{D5442599-BF15-4ABB-8FFB-510AD55769EA}" type="pres">
      <dgm:prSet presAssocID="{0AA615F2-79B8-46EA-A794-7ABC5F47D7FD}" presName="imagNode" presStyleLbl="fgImgPlace1" presStyleIdx="0" presStyleCnt="3"/>
      <dgm:spPr>
        <a:blipFill rotWithShape="1">
          <a:blip xmlns:r="http://schemas.openxmlformats.org/officeDocument/2006/relationships" r:embed="rId1"/>
          <a:stretch>
            <a:fillRect/>
          </a:stretch>
        </a:blipFill>
      </dgm:spPr>
      <dgm:t>
        <a:bodyPr/>
        <a:lstStyle/>
        <a:p>
          <a:endParaRPr lang="tr-TR"/>
        </a:p>
      </dgm:t>
    </dgm:pt>
    <dgm:pt modelId="{4EB95F1E-9E43-4A5D-A4F7-03C431E1372C}" type="pres">
      <dgm:prSet presAssocID="{61EC3AE4-9CFD-4FD9-9B20-9FFCB35B5CD7}" presName="sibTrans" presStyleLbl="sibTrans2D1" presStyleIdx="0" presStyleCnt="0"/>
      <dgm:spPr/>
      <dgm:t>
        <a:bodyPr/>
        <a:lstStyle/>
        <a:p>
          <a:endParaRPr lang="tr-TR"/>
        </a:p>
      </dgm:t>
    </dgm:pt>
    <dgm:pt modelId="{B4A356E4-8B07-4239-A931-1B291F56B5F8}" type="pres">
      <dgm:prSet presAssocID="{8873E839-BD6A-44F1-AE15-BB3522EF3CB7}" presName="compNode" presStyleCnt="0"/>
      <dgm:spPr/>
    </dgm:pt>
    <dgm:pt modelId="{9D773CF3-A81B-493C-B276-2BA3E139005A}" type="pres">
      <dgm:prSet presAssocID="{8873E839-BD6A-44F1-AE15-BB3522EF3CB7}" presName="bkgdShape" presStyleLbl="node1" presStyleIdx="1" presStyleCnt="3"/>
      <dgm:spPr/>
      <dgm:t>
        <a:bodyPr/>
        <a:lstStyle/>
        <a:p>
          <a:endParaRPr lang="tr-TR"/>
        </a:p>
      </dgm:t>
    </dgm:pt>
    <dgm:pt modelId="{ACFCA704-37D8-4765-90CF-97C386E8C3F9}" type="pres">
      <dgm:prSet presAssocID="{8873E839-BD6A-44F1-AE15-BB3522EF3CB7}" presName="nodeTx" presStyleLbl="node1" presStyleIdx="1" presStyleCnt="3">
        <dgm:presLayoutVars>
          <dgm:bulletEnabled val="1"/>
        </dgm:presLayoutVars>
      </dgm:prSet>
      <dgm:spPr/>
      <dgm:t>
        <a:bodyPr/>
        <a:lstStyle/>
        <a:p>
          <a:endParaRPr lang="tr-TR"/>
        </a:p>
      </dgm:t>
    </dgm:pt>
    <dgm:pt modelId="{5E01C1FC-78D9-4963-ACCE-FE2158AF096F}" type="pres">
      <dgm:prSet presAssocID="{8873E839-BD6A-44F1-AE15-BB3522EF3CB7}" presName="invisiNode" presStyleLbl="node1" presStyleIdx="1" presStyleCnt="3"/>
      <dgm:spPr/>
    </dgm:pt>
    <dgm:pt modelId="{446CC477-3ED7-460D-A9CA-83636A32ED7A}" type="pres">
      <dgm:prSet presAssocID="{8873E839-BD6A-44F1-AE15-BB3522EF3CB7}" presName="imagNode" presStyleLbl="fgImgPlace1" presStyleIdx="1" presStyleCnt="3"/>
      <dgm:spPr>
        <a:blipFill rotWithShape="1">
          <a:blip xmlns:r="http://schemas.openxmlformats.org/officeDocument/2006/relationships" r:embed="rId2"/>
          <a:stretch>
            <a:fillRect/>
          </a:stretch>
        </a:blipFill>
      </dgm:spPr>
    </dgm:pt>
    <dgm:pt modelId="{A218271F-E75D-49D6-8B2E-7BD82D18806C}" type="pres">
      <dgm:prSet presAssocID="{2477F97B-7204-47DB-BE24-54E927456E7D}" presName="sibTrans" presStyleLbl="sibTrans2D1" presStyleIdx="0" presStyleCnt="0"/>
      <dgm:spPr/>
      <dgm:t>
        <a:bodyPr/>
        <a:lstStyle/>
        <a:p>
          <a:endParaRPr lang="tr-TR"/>
        </a:p>
      </dgm:t>
    </dgm:pt>
    <dgm:pt modelId="{B91C6660-631B-4251-B21F-351F1387D00E}" type="pres">
      <dgm:prSet presAssocID="{5F966A07-650B-4940-8E9B-2BE6B506554D}" presName="compNode" presStyleCnt="0"/>
      <dgm:spPr/>
    </dgm:pt>
    <dgm:pt modelId="{145BAF4D-00D1-4E79-9A4C-ACD2762CB64C}" type="pres">
      <dgm:prSet presAssocID="{5F966A07-650B-4940-8E9B-2BE6B506554D}" presName="bkgdShape" presStyleLbl="node1" presStyleIdx="2" presStyleCnt="3"/>
      <dgm:spPr/>
      <dgm:t>
        <a:bodyPr/>
        <a:lstStyle/>
        <a:p>
          <a:endParaRPr lang="tr-TR"/>
        </a:p>
      </dgm:t>
    </dgm:pt>
    <dgm:pt modelId="{B6D4E99F-4830-4FA1-B29A-BE60CCFB1630}" type="pres">
      <dgm:prSet presAssocID="{5F966A07-650B-4940-8E9B-2BE6B506554D}" presName="nodeTx" presStyleLbl="node1" presStyleIdx="2" presStyleCnt="3">
        <dgm:presLayoutVars>
          <dgm:bulletEnabled val="1"/>
        </dgm:presLayoutVars>
      </dgm:prSet>
      <dgm:spPr/>
      <dgm:t>
        <a:bodyPr/>
        <a:lstStyle/>
        <a:p>
          <a:endParaRPr lang="tr-TR"/>
        </a:p>
      </dgm:t>
    </dgm:pt>
    <dgm:pt modelId="{FE3938BD-452D-4AC5-B757-F9CAE79DD9AA}" type="pres">
      <dgm:prSet presAssocID="{5F966A07-650B-4940-8E9B-2BE6B506554D}" presName="invisiNode" presStyleLbl="node1" presStyleIdx="2" presStyleCnt="3"/>
      <dgm:spPr/>
    </dgm:pt>
    <dgm:pt modelId="{0EC5B9DE-5EAF-46D4-A575-320E371B4F8D}" type="pres">
      <dgm:prSet presAssocID="{5F966A07-650B-4940-8E9B-2BE6B506554D}" presName="imagNode" presStyleLbl="fgImgPlace1" presStyleIdx="2" presStyleCnt="3"/>
      <dgm:spPr>
        <a:blipFill rotWithShape="1">
          <a:blip xmlns:r="http://schemas.openxmlformats.org/officeDocument/2006/relationships" r:embed="rId3"/>
          <a:stretch>
            <a:fillRect/>
          </a:stretch>
        </a:blipFill>
      </dgm:spPr>
    </dgm:pt>
  </dgm:ptLst>
  <dgm:cxnLst>
    <dgm:cxn modelId="{3572CBFA-221A-4DD1-9395-1630ADA4E87C}" type="presOf" srcId="{8873E839-BD6A-44F1-AE15-BB3522EF3CB7}" destId="{9D773CF3-A81B-493C-B276-2BA3E139005A}" srcOrd="0" destOrd="0" presId="urn:microsoft.com/office/officeart/2005/8/layout/hList7"/>
    <dgm:cxn modelId="{79E93717-A52D-4DCC-858F-4359C73DEDCF}" srcId="{2DB6EF95-308D-4D52-B7C6-7E647D0DA387}" destId="{5F966A07-650B-4940-8E9B-2BE6B506554D}" srcOrd="2" destOrd="0" parTransId="{7D7730E5-BE34-4594-BE2A-4E47F5431394}" sibTransId="{5C3AA64A-E74C-423A-A88B-CC1C435417D3}"/>
    <dgm:cxn modelId="{31ECF550-8495-441C-8FF7-0F36F90C8683}" type="presOf" srcId="{2DB6EF95-308D-4D52-B7C6-7E647D0DA387}" destId="{C2B3984C-9121-4A66-BAD2-AA7065D0EAFE}" srcOrd="0" destOrd="0" presId="urn:microsoft.com/office/officeart/2005/8/layout/hList7"/>
    <dgm:cxn modelId="{5653F14E-D485-4C6F-89B8-EE170E53F5BF}" type="presOf" srcId="{0AA615F2-79B8-46EA-A794-7ABC5F47D7FD}" destId="{8BB6FD83-BB53-4197-9073-16046986EC49}" srcOrd="1" destOrd="0" presId="urn:microsoft.com/office/officeart/2005/8/layout/hList7"/>
    <dgm:cxn modelId="{D9DD3651-158C-464E-B31C-5149208E1E59}" srcId="{2DB6EF95-308D-4D52-B7C6-7E647D0DA387}" destId="{0AA615F2-79B8-46EA-A794-7ABC5F47D7FD}" srcOrd="0" destOrd="0" parTransId="{0269DDCD-A034-4D71-914D-25DEDBB11358}" sibTransId="{61EC3AE4-9CFD-4FD9-9B20-9FFCB35B5CD7}"/>
    <dgm:cxn modelId="{FF6B9E93-BF3A-444E-822F-84D24E779DF6}" type="presOf" srcId="{0AA615F2-79B8-46EA-A794-7ABC5F47D7FD}" destId="{8A93426F-9C73-4D45-8926-26519B641B15}" srcOrd="0" destOrd="0" presId="urn:microsoft.com/office/officeart/2005/8/layout/hList7"/>
    <dgm:cxn modelId="{2AB86834-A18F-4CAA-ABE8-7631931C38A1}" type="presOf" srcId="{5F966A07-650B-4940-8E9B-2BE6B506554D}" destId="{B6D4E99F-4830-4FA1-B29A-BE60CCFB1630}" srcOrd="1" destOrd="0" presId="urn:microsoft.com/office/officeart/2005/8/layout/hList7"/>
    <dgm:cxn modelId="{EE861BF8-ECF7-4709-B122-B5F1D8E5E5B1}" srcId="{2DB6EF95-308D-4D52-B7C6-7E647D0DA387}" destId="{8873E839-BD6A-44F1-AE15-BB3522EF3CB7}" srcOrd="1" destOrd="0" parTransId="{0B9B885E-A7F6-4030-AA86-ED42F52E7221}" sibTransId="{2477F97B-7204-47DB-BE24-54E927456E7D}"/>
    <dgm:cxn modelId="{AB187521-5A86-4257-94BC-6026FA06347E}" type="presOf" srcId="{8873E839-BD6A-44F1-AE15-BB3522EF3CB7}" destId="{ACFCA704-37D8-4765-90CF-97C386E8C3F9}" srcOrd="1" destOrd="0" presId="urn:microsoft.com/office/officeart/2005/8/layout/hList7"/>
    <dgm:cxn modelId="{24861AE3-A80E-44F2-BFAF-E5487A170777}" type="presOf" srcId="{2477F97B-7204-47DB-BE24-54E927456E7D}" destId="{A218271F-E75D-49D6-8B2E-7BD82D18806C}" srcOrd="0" destOrd="0" presId="urn:microsoft.com/office/officeart/2005/8/layout/hList7"/>
    <dgm:cxn modelId="{CD923904-2550-4893-B7EF-EE2C900D689A}" type="presOf" srcId="{61EC3AE4-9CFD-4FD9-9B20-9FFCB35B5CD7}" destId="{4EB95F1E-9E43-4A5D-A4F7-03C431E1372C}" srcOrd="0" destOrd="0" presId="urn:microsoft.com/office/officeart/2005/8/layout/hList7"/>
    <dgm:cxn modelId="{C0C10CE3-44B3-43D9-85E6-B76F079DA55B}" type="presOf" srcId="{5F966A07-650B-4940-8E9B-2BE6B506554D}" destId="{145BAF4D-00D1-4E79-9A4C-ACD2762CB64C}" srcOrd="0" destOrd="0" presId="urn:microsoft.com/office/officeart/2005/8/layout/hList7"/>
    <dgm:cxn modelId="{2EC2168E-9523-473C-8C99-CEBF458700D4}" type="presParOf" srcId="{C2B3984C-9121-4A66-BAD2-AA7065D0EAFE}" destId="{719E6528-BA6F-411D-B41C-5F968BE80E00}" srcOrd="0" destOrd="0" presId="urn:microsoft.com/office/officeart/2005/8/layout/hList7"/>
    <dgm:cxn modelId="{9BB673FE-5AF5-48DE-9BE9-CAC01EDE45DA}" type="presParOf" srcId="{C2B3984C-9121-4A66-BAD2-AA7065D0EAFE}" destId="{63FEAFE5-12D2-4814-9501-A011AC36234B}" srcOrd="1" destOrd="0" presId="urn:microsoft.com/office/officeart/2005/8/layout/hList7"/>
    <dgm:cxn modelId="{289BA3C0-294F-444B-B5D4-8C42876E5769}" type="presParOf" srcId="{63FEAFE5-12D2-4814-9501-A011AC36234B}" destId="{8A699C11-24A0-492A-A1C6-D2B62537886E}" srcOrd="0" destOrd="0" presId="urn:microsoft.com/office/officeart/2005/8/layout/hList7"/>
    <dgm:cxn modelId="{EA2B60DC-0DAA-48D0-87D3-EDF50D30DA96}" type="presParOf" srcId="{8A699C11-24A0-492A-A1C6-D2B62537886E}" destId="{8A93426F-9C73-4D45-8926-26519B641B15}" srcOrd="0" destOrd="0" presId="urn:microsoft.com/office/officeart/2005/8/layout/hList7"/>
    <dgm:cxn modelId="{28CECF8C-E4DA-4DD4-BE04-249AF7231724}" type="presParOf" srcId="{8A699C11-24A0-492A-A1C6-D2B62537886E}" destId="{8BB6FD83-BB53-4197-9073-16046986EC49}" srcOrd="1" destOrd="0" presId="urn:microsoft.com/office/officeart/2005/8/layout/hList7"/>
    <dgm:cxn modelId="{D070A76A-330A-4513-A64F-9F219F9C58FD}" type="presParOf" srcId="{8A699C11-24A0-492A-A1C6-D2B62537886E}" destId="{5103DDB8-8D4C-4D6F-ADEC-32A88314B872}" srcOrd="2" destOrd="0" presId="urn:microsoft.com/office/officeart/2005/8/layout/hList7"/>
    <dgm:cxn modelId="{7AB7CD18-E3C8-4CFE-9A8F-F2D1070042C0}" type="presParOf" srcId="{8A699C11-24A0-492A-A1C6-D2B62537886E}" destId="{D5442599-BF15-4ABB-8FFB-510AD55769EA}" srcOrd="3" destOrd="0" presId="urn:microsoft.com/office/officeart/2005/8/layout/hList7"/>
    <dgm:cxn modelId="{2B35E53B-876E-4711-9FEC-11DBB90E86C7}" type="presParOf" srcId="{63FEAFE5-12D2-4814-9501-A011AC36234B}" destId="{4EB95F1E-9E43-4A5D-A4F7-03C431E1372C}" srcOrd="1" destOrd="0" presId="urn:microsoft.com/office/officeart/2005/8/layout/hList7"/>
    <dgm:cxn modelId="{1BDEBBCB-80FC-44D8-883C-964D22C0D54E}" type="presParOf" srcId="{63FEAFE5-12D2-4814-9501-A011AC36234B}" destId="{B4A356E4-8B07-4239-A931-1B291F56B5F8}" srcOrd="2" destOrd="0" presId="urn:microsoft.com/office/officeart/2005/8/layout/hList7"/>
    <dgm:cxn modelId="{C6A1B53C-C0C9-4DFD-A88B-2F93035AF422}" type="presParOf" srcId="{B4A356E4-8B07-4239-A931-1B291F56B5F8}" destId="{9D773CF3-A81B-493C-B276-2BA3E139005A}" srcOrd="0" destOrd="0" presId="urn:microsoft.com/office/officeart/2005/8/layout/hList7"/>
    <dgm:cxn modelId="{A1F6F58D-8267-439E-BE7E-BF7166B839B3}" type="presParOf" srcId="{B4A356E4-8B07-4239-A931-1B291F56B5F8}" destId="{ACFCA704-37D8-4765-90CF-97C386E8C3F9}" srcOrd="1" destOrd="0" presId="urn:microsoft.com/office/officeart/2005/8/layout/hList7"/>
    <dgm:cxn modelId="{C61CAF15-3765-4A81-AEF2-F355B4DFF440}" type="presParOf" srcId="{B4A356E4-8B07-4239-A931-1B291F56B5F8}" destId="{5E01C1FC-78D9-4963-ACCE-FE2158AF096F}" srcOrd="2" destOrd="0" presId="urn:microsoft.com/office/officeart/2005/8/layout/hList7"/>
    <dgm:cxn modelId="{DC162263-4D6F-422C-9ABE-117E32B46D22}" type="presParOf" srcId="{B4A356E4-8B07-4239-A931-1B291F56B5F8}" destId="{446CC477-3ED7-460D-A9CA-83636A32ED7A}" srcOrd="3" destOrd="0" presId="urn:microsoft.com/office/officeart/2005/8/layout/hList7"/>
    <dgm:cxn modelId="{33035F5B-33A4-46C7-8F4A-4DBA75455BD2}" type="presParOf" srcId="{63FEAFE5-12D2-4814-9501-A011AC36234B}" destId="{A218271F-E75D-49D6-8B2E-7BD82D18806C}" srcOrd="3" destOrd="0" presId="urn:microsoft.com/office/officeart/2005/8/layout/hList7"/>
    <dgm:cxn modelId="{0535FA5A-F55E-4038-BE1F-EC0FC30D37AD}" type="presParOf" srcId="{63FEAFE5-12D2-4814-9501-A011AC36234B}" destId="{B91C6660-631B-4251-B21F-351F1387D00E}" srcOrd="4" destOrd="0" presId="urn:microsoft.com/office/officeart/2005/8/layout/hList7"/>
    <dgm:cxn modelId="{0AA4D242-C5B0-44A7-9C22-0FD9AD4EC13B}" type="presParOf" srcId="{B91C6660-631B-4251-B21F-351F1387D00E}" destId="{145BAF4D-00D1-4E79-9A4C-ACD2762CB64C}" srcOrd="0" destOrd="0" presId="urn:microsoft.com/office/officeart/2005/8/layout/hList7"/>
    <dgm:cxn modelId="{53C24906-A283-4686-A2E4-4B8BEA8979D4}" type="presParOf" srcId="{B91C6660-631B-4251-B21F-351F1387D00E}" destId="{B6D4E99F-4830-4FA1-B29A-BE60CCFB1630}" srcOrd="1" destOrd="0" presId="urn:microsoft.com/office/officeart/2005/8/layout/hList7"/>
    <dgm:cxn modelId="{6B7BD45D-76D9-4A94-8032-B791C944DEF0}" type="presParOf" srcId="{B91C6660-631B-4251-B21F-351F1387D00E}" destId="{FE3938BD-452D-4AC5-B757-F9CAE79DD9AA}" srcOrd="2" destOrd="0" presId="urn:microsoft.com/office/officeart/2005/8/layout/hList7"/>
    <dgm:cxn modelId="{2643B2A6-8051-4EFB-8B2D-4042FC1F2742}" type="presParOf" srcId="{B91C6660-631B-4251-B21F-351F1387D00E}" destId="{0EC5B9DE-5EAF-46D4-A575-320E371B4F8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1E892-AAA3-41AE-8A02-155184C5230C}">
      <dsp:nvSpPr>
        <dsp:cNvPr id="0" name=""/>
        <dsp:cNvSpPr/>
      </dsp:nvSpPr>
      <dsp:spPr>
        <a:xfrm>
          <a:off x="4168957" y="1171013"/>
          <a:ext cx="3660802" cy="1209280"/>
        </a:xfrm>
        <a:custGeom>
          <a:avLst/>
          <a:gdLst/>
          <a:ahLst/>
          <a:cxnLst/>
          <a:rect l="0" t="0" r="0" b="0"/>
          <a:pathLst>
            <a:path>
              <a:moveTo>
                <a:pt x="0" y="0"/>
              </a:moveTo>
              <a:lnTo>
                <a:pt x="0" y="1075567"/>
              </a:lnTo>
              <a:lnTo>
                <a:pt x="3660802" y="1075567"/>
              </a:lnTo>
              <a:lnTo>
                <a:pt x="3660802" y="12092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E61387-F777-4010-97AE-8BBC261DDB86}">
      <dsp:nvSpPr>
        <dsp:cNvPr id="0" name=""/>
        <dsp:cNvSpPr/>
      </dsp:nvSpPr>
      <dsp:spPr>
        <a:xfrm>
          <a:off x="4168957" y="1171013"/>
          <a:ext cx="1871090" cy="1209280"/>
        </a:xfrm>
        <a:custGeom>
          <a:avLst/>
          <a:gdLst/>
          <a:ahLst/>
          <a:cxnLst/>
          <a:rect l="0" t="0" r="0" b="0"/>
          <a:pathLst>
            <a:path>
              <a:moveTo>
                <a:pt x="0" y="0"/>
              </a:moveTo>
              <a:lnTo>
                <a:pt x="0" y="1075567"/>
              </a:lnTo>
              <a:lnTo>
                <a:pt x="1871090" y="1075567"/>
              </a:lnTo>
              <a:lnTo>
                <a:pt x="1871090" y="12092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6D0AAF-1060-492C-B377-07BEDF016663}">
      <dsp:nvSpPr>
        <dsp:cNvPr id="0" name=""/>
        <dsp:cNvSpPr/>
      </dsp:nvSpPr>
      <dsp:spPr>
        <a:xfrm>
          <a:off x="4123237" y="1171013"/>
          <a:ext cx="91440" cy="1209280"/>
        </a:xfrm>
        <a:custGeom>
          <a:avLst/>
          <a:gdLst/>
          <a:ahLst/>
          <a:cxnLst/>
          <a:rect l="0" t="0" r="0" b="0"/>
          <a:pathLst>
            <a:path>
              <a:moveTo>
                <a:pt x="45720" y="0"/>
              </a:moveTo>
              <a:lnTo>
                <a:pt x="45720" y="1075567"/>
              </a:lnTo>
              <a:lnTo>
                <a:pt x="127097" y="1075567"/>
              </a:lnTo>
              <a:lnTo>
                <a:pt x="127097" y="12092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C283A29-AA68-468F-A676-D2266079F52F}">
      <dsp:nvSpPr>
        <dsp:cNvPr id="0" name=""/>
        <dsp:cNvSpPr/>
      </dsp:nvSpPr>
      <dsp:spPr>
        <a:xfrm>
          <a:off x="2486199" y="1171013"/>
          <a:ext cx="1682757" cy="1209280"/>
        </a:xfrm>
        <a:custGeom>
          <a:avLst/>
          <a:gdLst/>
          <a:ahLst/>
          <a:cxnLst/>
          <a:rect l="0" t="0" r="0" b="0"/>
          <a:pathLst>
            <a:path>
              <a:moveTo>
                <a:pt x="1682757" y="0"/>
              </a:moveTo>
              <a:lnTo>
                <a:pt x="1682757" y="1075567"/>
              </a:lnTo>
              <a:lnTo>
                <a:pt x="0" y="1075567"/>
              </a:lnTo>
              <a:lnTo>
                <a:pt x="0" y="12092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FBDDAC-F8E1-412A-AAF3-60535849B979}">
      <dsp:nvSpPr>
        <dsp:cNvPr id="0" name=""/>
        <dsp:cNvSpPr/>
      </dsp:nvSpPr>
      <dsp:spPr>
        <a:xfrm>
          <a:off x="722064" y="1171013"/>
          <a:ext cx="3446892" cy="1209280"/>
        </a:xfrm>
        <a:custGeom>
          <a:avLst/>
          <a:gdLst/>
          <a:ahLst/>
          <a:cxnLst/>
          <a:rect l="0" t="0" r="0" b="0"/>
          <a:pathLst>
            <a:path>
              <a:moveTo>
                <a:pt x="3446892" y="0"/>
              </a:moveTo>
              <a:lnTo>
                <a:pt x="3446892" y="1075567"/>
              </a:lnTo>
              <a:lnTo>
                <a:pt x="0" y="1075567"/>
              </a:lnTo>
              <a:lnTo>
                <a:pt x="0" y="12092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D3BC413-3CA5-4688-8C30-EC52DC93BB9F}">
      <dsp:nvSpPr>
        <dsp:cNvPr id="0" name=""/>
        <dsp:cNvSpPr/>
      </dsp:nvSpPr>
      <dsp:spPr>
        <a:xfrm>
          <a:off x="2560176" y="254464"/>
          <a:ext cx="3217561" cy="916548"/>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5648C8A-DCAE-4DFF-9E1C-CAE23888E047}">
      <dsp:nvSpPr>
        <dsp:cNvPr id="0" name=""/>
        <dsp:cNvSpPr/>
      </dsp:nvSpPr>
      <dsp:spPr>
        <a:xfrm>
          <a:off x="2720552" y="406821"/>
          <a:ext cx="3217561" cy="916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smtClean="0"/>
            <a:t>Soner OLGUN</a:t>
          </a:r>
        </a:p>
        <a:p>
          <a:pPr lvl="0" algn="ctr" defTabSz="622300">
            <a:lnSpc>
              <a:spcPct val="90000"/>
            </a:lnSpc>
            <a:spcBef>
              <a:spcPct val="0"/>
            </a:spcBef>
            <a:spcAft>
              <a:spcPct val="35000"/>
            </a:spcAft>
          </a:pPr>
          <a:r>
            <a:rPr lang="tr-TR" sz="1400" b="1" kern="1200" dirty="0" smtClean="0"/>
            <a:t>Daire Başkanı</a:t>
          </a:r>
        </a:p>
        <a:p>
          <a:pPr lvl="0" algn="ctr" defTabSz="622300">
            <a:lnSpc>
              <a:spcPct val="90000"/>
            </a:lnSpc>
            <a:spcBef>
              <a:spcPct val="0"/>
            </a:spcBef>
            <a:spcAft>
              <a:spcPct val="35000"/>
            </a:spcAft>
          </a:pPr>
          <a:endParaRPr lang="tr-TR" sz="900" b="1" kern="1200" dirty="0" smtClean="0"/>
        </a:p>
      </dsp:txBody>
      <dsp:txXfrm>
        <a:off x="2747397" y="433666"/>
        <a:ext cx="3163871" cy="862858"/>
      </dsp:txXfrm>
    </dsp:sp>
    <dsp:sp modelId="{F955DAA1-9504-45BB-863F-5F19F06F9C4C}">
      <dsp:nvSpPr>
        <dsp:cNvPr id="0" name=""/>
        <dsp:cNvSpPr/>
      </dsp:nvSpPr>
      <dsp:spPr>
        <a:xfrm>
          <a:off x="372" y="2380293"/>
          <a:ext cx="1443383" cy="916548"/>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948AA3-E430-4296-A69C-CC1D3247FAB7}">
      <dsp:nvSpPr>
        <dsp:cNvPr id="0" name=""/>
        <dsp:cNvSpPr/>
      </dsp:nvSpPr>
      <dsp:spPr>
        <a:xfrm>
          <a:off x="160748" y="2532650"/>
          <a:ext cx="1443383" cy="916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0" kern="1200" dirty="0" smtClean="0"/>
            <a:t>Çevre Referans Laboratuvarı Şube Müdürü V.</a:t>
          </a:r>
        </a:p>
      </dsp:txBody>
      <dsp:txXfrm>
        <a:off x="187593" y="2559495"/>
        <a:ext cx="1389693" cy="862858"/>
      </dsp:txXfrm>
    </dsp:sp>
    <dsp:sp modelId="{ADAE0C43-7798-4E69-B5E3-AEE3EEAD8C8A}">
      <dsp:nvSpPr>
        <dsp:cNvPr id="0" name=""/>
        <dsp:cNvSpPr/>
      </dsp:nvSpPr>
      <dsp:spPr>
        <a:xfrm>
          <a:off x="1764508" y="2380293"/>
          <a:ext cx="1443383" cy="916548"/>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C823E7-72B6-4997-81FA-C2289BAC5CFD}">
      <dsp:nvSpPr>
        <dsp:cNvPr id="0" name=""/>
        <dsp:cNvSpPr/>
      </dsp:nvSpPr>
      <dsp:spPr>
        <a:xfrm>
          <a:off x="1924884" y="2532650"/>
          <a:ext cx="1443383" cy="916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0" kern="1200" dirty="0" smtClean="0"/>
            <a:t>Yeterlik ve Kalite Şube Müdürü V.</a:t>
          </a:r>
        </a:p>
      </dsp:txBody>
      <dsp:txXfrm>
        <a:off x="1951729" y="2559495"/>
        <a:ext cx="1389693" cy="862858"/>
      </dsp:txXfrm>
    </dsp:sp>
    <dsp:sp modelId="{23426761-6D43-4504-8060-B04E16F18304}">
      <dsp:nvSpPr>
        <dsp:cNvPr id="0" name=""/>
        <dsp:cNvSpPr/>
      </dsp:nvSpPr>
      <dsp:spPr>
        <a:xfrm>
          <a:off x="3528643" y="2380293"/>
          <a:ext cx="1443383" cy="916548"/>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DB54C02-F3C5-4622-BC9D-351C28638153}">
      <dsp:nvSpPr>
        <dsp:cNvPr id="0" name=""/>
        <dsp:cNvSpPr/>
      </dsp:nvSpPr>
      <dsp:spPr>
        <a:xfrm>
          <a:off x="3689019" y="2532650"/>
          <a:ext cx="1443383" cy="916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0" kern="1200" dirty="0" smtClean="0"/>
            <a:t>Hava Kalitesi İzleme Şube Müdürü V.</a:t>
          </a:r>
        </a:p>
      </dsp:txBody>
      <dsp:txXfrm>
        <a:off x="3715864" y="2559495"/>
        <a:ext cx="1389693" cy="862858"/>
      </dsp:txXfrm>
    </dsp:sp>
    <dsp:sp modelId="{0082C5A5-618E-4C9A-92F6-94E87EF7ABA0}">
      <dsp:nvSpPr>
        <dsp:cNvPr id="0" name=""/>
        <dsp:cNvSpPr/>
      </dsp:nvSpPr>
      <dsp:spPr>
        <a:xfrm>
          <a:off x="5292778" y="2380293"/>
          <a:ext cx="1494537" cy="990623"/>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B0772F-BCF6-4323-8C3A-5CBBB6CADB45}">
      <dsp:nvSpPr>
        <dsp:cNvPr id="0" name=""/>
        <dsp:cNvSpPr/>
      </dsp:nvSpPr>
      <dsp:spPr>
        <a:xfrm>
          <a:off x="5453154" y="2532650"/>
          <a:ext cx="1494537" cy="9906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tr-TR" sz="1200" b="0" kern="1200" dirty="0" smtClean="0"/>
            <a:t>Su ve Toprak Kirliliği İzleme Şube Müdürü</a:t>
          </a:r>
        </a:p>
        <a:p>
          <a:pPr lvl="0" algn="ctr" defTabSz="533400">
            <a:lnSpc>
              <a:spcPct val="90000"/>
            </a:lnSpc>
            <a:spcBef>
              <a:spcPct val="0"/>
            </a:spcBef>
            <a:spcAft>
              <a:spcPct val="35000"/>
            </a:spcAft>
          </a:pPr>
          <a:endParaRPr lang="tr-TR" sz="900" b="1" kern="1200" dirty="0"/>
        </a:p>
      </dsp:txBody>
      <dsp:txXfrm>
        <a:off x="5482168" y="2561664"/>
        <a:ext cx="1436509" cy="932595"/>
      </dsp:txXfrm>
    </dsp:sp>
    <dsp:sp modelId="{EA707D33-8D78-4E28-95DE-F6E50E2B4CB4}">
      <dsp:nvSpPr>
        <dsp:cNvPr id="0" name=""/>
        <dsp:cNvSpPr/>
      </dsp:nvSpPr>
      <dsp:spPr>
        <a:xfrm>
          <a:off x="7108067" y="2380293"/>
          <a:ext cx="1443383" cy="916548"/>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E2A3A2-3A31-410D-92E0-6DC13E2ABD0E}">
      <dsp:nvSpPr>
        <dsp:cNvPr id="0" name=""/>
        <dsp:cNvSpPr/>
      </dsp:nvSpPr>
      <dsp:spPr>
        <a:xfrm>
          <a:off x="7268443" y="2532650"/>
          <a:ext cx="1443383" cy="916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tr-TR" sz="900" b="1" kern="1200" dirty="0" smtClean="0"/>
        </a:p>
        <a:p>
          <a:pPr lvl="0" algn="ctr" defTabSz="400050">
            <a:lnSpc>
              <a:spcPct val="90000"/>
            </a:lnSpc>
            <a:spcBef>
              <a:spcPct val="0"/>
            </a:spcBef>
            <a:spcAft>
              <a:spcPct val="35000"/>
            </a:spcAft>
          </a:pPr>
          <a:endParaRPr lang="tr-TR" sz="900" b="1" kern="1200" dirty="0" smtClean="0"/>
        </a:p>
        <a:p>
          <a:pPr lvl="0" algn="ctr" defTabSz="400050">
            <a:lnSpc>
              <a:spcPct val="90000"/>
            </a:lnSpc>
            <a:spcBef>
              <a:spcPct val="0"/>
            </a:spcBef>
            <a:spcAft>
              <a:spcPct val="35000"/>
            </a:spcAft>
          </a:pPr>
          <a:endParaRPr lang="tr-TR" sz="900" b="1" kern="1200" dirty="0" smtClean="0"/>
        </a:p>
        <a:p>
          <a:pPr lvl="0" algn="ctr" defTabSz="400050">
            <a:lnSpc>
              <a:spcPct val="90000"/>
            </a:lnSpc>
            <a:spcBef>
              <a:spcPct val="0"/>
            </a:spcBef>
            <a:spcAft>
              <a:spcPct val="35000"/>
            </a:spcAft>
          </a:pPr>
          <a:endParaRPr lang="tr-TR" sz="1200" b="1" kern="1200" dirty="0" smtClean="0"/>
        </a:p>
        <a:p>
          <a:pPr lvl="0" algn="ctr" defTabSz="400050">
            <a:lnSpc>
              <a:spcPct val="90000"/>
            </a:lnSpc>
            <a:spcBef>
              <a:spcPct val="0"/>
            </a:spcBef>
            <a:spcAft>
              <a:spcPct val="35000"/>
            </a:spcAft>
          </a:pPr>
          <a:r>
            <a:rPr lang="tr-TR" sz="1300" b="0" kern="1200" dirty="0" smtClean="0"/>
            <a:t>Endüstriyel  Kirlilik İzleme Şube Müdürü V. </a:t>
          </a:r>
        </a:p>
        <a:p>
          <a:pPr lvl="0" algn="ctr" defTabSz="400050">
            <a:lnSpc>
              <a:spcPct val="90000"/>
            </a:lnSpc>
            <a:spcBef>
              <a:spcPct val="0"/>
            </a:spcBef>
            <a:spcAft>
              <a:spcPct val="35000"/>
            </a:spcAft>
          </a:pPr>
          <a:endParaRPr lang="tr-TR" sz="900" b="1" kern="1200" dirty="0" smtClean="0"/>
        </a:p>
        <a:p>
          <a:pPr lvl="0" algn="ctr" defTabSz="400050">
            <a:lnSpc>
              <a:spcPct val="90000"/>
            </a:lnSpc>
            <a:spcBef>
              <a:spcPct val="0"/>
            </a:spcBef>
            <a:spcAft>
              <a:spcPct val="35000"/>
            </a:spcAft>
          </a:pPr>
          <a:r>
            <a:rPr lang="tr-TR" sz="900" b="1" kern="1200" dirty="0" smtClean="0"/>
            <a:t> </a:t>
          </a:r>
        </a:p>
        <a:p>
          <a:pPr lvl="0" algn="ctr" defTabSz="400050">
            <a:lnSpc>
              <a:spcPct val="90000"/>
            </a:lnSpc>
            <a:spcBef>
              <a:spcPct val="0"/>
            </a:spcBef>
            <a:spcAft>
              <a:spcPct val="35000"/>
            </a:spcAft>
          </a:pPr>
          <a:endParaRPr lang="tr-TR" sz="900" kern="1200" dirty="0" smtClean="0"/>
        </a:p>
        <a:p>
          <a:pPr lvl="0" algn="ctr" defTabSz="400050">
            <a:lnSpc>
              <a:spcPct val="90000"/>
            </a:lnSpc>
            <a:spcBef>
              <a:spcPct val="0"/>
            </a:spcBef>
            <a:spcAft>
              <a:spcPct val="35000"/>
            </a:spcAft>
          </a:pPr>
          <a:endParaRPr lang="tr-TR" sz="900" kern="1200" dirty="0"/>
        </a:p>
      </dsp:txBody>
      <dsp:txXfrm>
        <a:off x="7295288" y="2559495"/>
        <a:ext cx="1389693" cy="862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3426F-9C73-4D45-8926-26519B641B15}">
      <dsp:nvSpPr>
        <dsp:cNvPr id="0" name=""/>
        <dsp:cNvSpPr/>
      </dsp:nvSpPr>
      <dsp:spPr>
        <a:xfrm>
          <a:off x="0" y="0"/>
          <a:ext cx="1505417" cy="230822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dirty="0" smtClean="0"/>
            <a:t>Haberli denetim</a:t>
          </a:r>
          <a:endParaRPr lang="tr-TR" sz="1700" kern="1200" dirty="0"/>
        </a:p>
      </dsp:txBody>
      <dsp:txXfrm>
        <a:off x="0" y="923290"/>
        <a:ext cx="1505417" cy="923290"/>
      </dsp:txXfrm>
    </dsp:sp>
    <dsp:sp modelId="{D5442599-BF15-4ABB-8FFB-510AD55769EA}">
      <dsp:nvSpPr>
        <dsp:cNvPr id="0" name=""/>
        <dsp:cNvSpPr/>
      </dsp:nvSpPr>
      <dsp:spPr>
        <a:xfrm>
          <a:off x="369356" y="138493"/>
          <a:ext cx="768638" cy="76863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73CF3-A81B-493C-B276-2BA3E139005A}">
      <dsp:nvSpPr>
        <dsp:cNvPr id="0" name=""/>
        <dsp:cNvSpPr/>
      </dsp:nvSpPr>
      <dsp:spPr>
        <a:xfrm>
          <a:off x="1551547" y="0"/>
          <a:ext cx="1505417" cy="2308225"/>
        </a:xfrm>
        <a:prstGeom prst="roundRect">
          <a:avLst>
            <a:gd name="adj" fmla="val 10000"/>
          </a:avLst>
        </a:prstGeom>
        <a:solidFill>
          <a:schemeClr val="accent1">
            <a:shade val="80000"/>
            <a:hueOff val="147903"/>
            <a:satOff val="4261"/>
            <a:lumOff val="12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dirty="0" smtClean="0"/>
            <a:t>Habersiz (Ani) denetim</a:t>
          </a:r>
          <a:endParaRPr lang="tr-TR" sz="1700" kern="1200" dirty="0"/>
        </a:p>
      </dsp:txBody>
      <dsp:txXfrm>
        <a:off x="1551547" y="923290"/>
        <a:ext cx="1505417" cy="923290"/>
      </dsp:txXfrm>
    </dsp:sp>
    <dsp:sp modelId="{446CC477-3ED7-460D-A9CA-83636A32ED7A}">
      <dsp:nvSpPr>
        <dsp:cNvPr id="0" name=""/>
        <dsp:cNvSpPr/>
      </dsp:nvSpPr>
      <dsp:spPr>
        <a:xfrm>
          <a:off x="1919937" y="138493"/>
          <a:ext cx="768638" cy="768638"/>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BAF4D-00D1-4E79-9A4C-ACD2762CB64C}">
      <dsp:nvSpPr>
        <dsp:cNvPr id="0" name=""/>
        <dsp:cNvSpPr/>
      </dsp:nvSpPr>
      <dsp:spPr>
        <a:xfrm>
          <a:off x="3102127" y="0"/>
          <a:ext cx="1505417" cy="2308225"/>
        </a:xfrm>
        <a:prstGeom prst="roundRect">
          <a:avLst>
            <a:gd name="adj" fmla="val 10000"/>
          </a:avLst>
        </a:prstGeom>
        <a:solidFill>
          <a:schemeClr val="accent1">
            <a:shade val="80000"/>
            <a:hueOff val="295806"/>
            <a:satOff val="8522"/>
            <a:lumOff val="24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dirty="0" smtClean="0"/>
            <a:t>Uzaktan denetim</a:t>
          </a:r>
          <a:endParaRPr lang="tr-TR" sz="1700" kern="1200" dirty="0"/>
        </a:p>
      </dsp:txBody>
      <dsp:txXfrm>
        <a:off x="3102127" y="923290"/>
        <a:ext cx="1505417" cy="923290"/>
      </dsp:txXfrm>
    </dsp:sp>
    <dsp:sp modelId="{0EC5B9DE-5EAF-46D4-A575-320E371B4F8D}">
      <dsp:nvSpPr>
        <dsp:cNvPr id="0" name=""/>
        <dsp:cNvSpPr/>
      </dsp:nvSpPr>
      <dsp:spPr>
        <a:xfrm>
          <a:off x="3470517" y="138493"/>
          <a:ext cx="768638" cy="76863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E6528-BA6F-411D-B41C-5F968BE80E00}">
      <dsp:nvSpPr>
        <dsp:cNvPr id="0" name=""/>
        <dsp:cNvSpPr/>
      </dsp:nvSpPr>
      <dsp:spPr>
        <a:xfrm>
          <a:off x="184340" y="1846580"/>
          <a:ext cx="4239831" cy="346233"/>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tr-TR"/>
          </a:p>
        </p:txBody>
      </p:sp>
      <p:sp>
        <p:nvSpPr>
          <p:cNvPr id="4" name="3 Altbilgi Yer Tutucusu"/>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4 Slayt Numarası Yer Tutucusu"/>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CD2BD5-E872-4328-88A6-FDA8D9BFB349}" type="slidenum">
              <a:rPr lang="tr-TR"/>
              <a:pPr>
                <a:defRPr/>
              </a:pPr>
              <a:t>‹#›</a:t>
            </a:fld>
            <a:endParaRPr lang="tr-TR"/>
          </a:p>
        </p:txBody>
      </p:sp>
    </p:spTree>
    <p:extLst>
      <p:ext uri="{BB962C8B-B14F-4D97-AF65-F5344CB8AC3E}">
        <p14:creationId xmlns:p14="http://schemas.microsoft.com/office/powerpoint/2010/main" val="4264987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53A2EF-7D14-4F38-92DF-42248A9054D5}" type="slidenum">
              <a:rPr lang="en-US"/>
              <a:pPr>
                <a:defRPr/>
              </a:pPr>
              <a:t>‹#›</a:t>
            </a:fld>
            <a:endParaRPr lang="en-US"/>
          </a:p>
        </p:txBody>
      </p:sp>
    </p:spTree>
    <p:extLst>
      <p:ext uri="{BB962C8B-B14F-4D97-AF65-F5344CB8AC3E}">
        <p14:creationId xmlns:p14="http://schemas.microsoft.com/office/powerpoint/2010/main" val="35462840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27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4ADD57D1-2B7D-402E-8808-08DAA696881D}" type="slidenum">
              <a:rPr lang="tr-TR" altLang="tr-TR" smtClean="0"/>
              <a:pPr eaLnBrk="1" fontAlgn="base" hangingPunct="1">
                <a:spcBef>
                  <a:spcPct val="0"/>
                </a:spcBef>
                <a:spcAft>
                  <a:spcPct val="0"/>
                </a:spcAft>
              </a:pPr>
              <a:t>2</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35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00" indent="-288808" eaLnBrk="0" hangingPunct="0">
              <a:spcBef>
                <a:spcPct val="30000"/>
              </a:spcBef>
              <a:defRPr sz="1200">
                <a:solidFill>
                  <a:schemeClr val="tx1"/>
                </a:solidFill>
                <a:latin typeface="Calibri" pitchFamily="34" charset="0"/>
              </a:defRPr>
            </a:lvl2pPr>
            <a:lvl3pPr marL="1155230" indent="-231046" eaLnBrk="0" hangingPunct="0">
              <a:spcBef>
                <a:spcPct val="30000"/>
              </a:spcBef>
              <a:defRPr sz="1200">
                <a:solidFill>
                  <a:schemeClr val="tx1"/>
                </a:solidFill>
                <a:latin typeface="Calibri" pitchFamily="34" charset="0"/>
              </a:defRPr>
            </a:lvl3pPr>
            <a:lvl4pPr marL="1617322" indent="-231046" eaLnBrk="0" hangingPunct="0">
              <a:spcBef>
                <a:spcPct val="30000"/>
              </a:spcBef>
              <a:defRPr sz="1200">
                <a:solidFill>
                  <a:schemeClr val="tx1"/>
                </a:solidFill>
                <a:latin typeface="Calibri" pitchFamily="34" charset="0"/>
              </a:defRPr>
            </a:lvl4pPr>
            <a:lvl5pPr marL="2079414" indent="-231046" eaLnBrk="0" hangingPunct="0">
              <a:spcBef>
                <a:spcPct val="30000"/>
              </a:spcBef>
              <a:defRPr sz="1200">
                <a:solidFill>
                  <a:schemeClr val="tx1"/>
                </a:solidFill>
                <a:latin typeface="Calibri" pitchFamily="34" charset="0"/>
              </a:defRPr>
            </a:lvl5pPr>
            <a:lvl6pPr marL="2541506" indent="-231046" eaLnBrk="0" fontAlgn="base" hangingPunct="0">
              <a:spcBef>
                <a:spcPct val="30000"/>
              </a:spcBef>
              <a:spcAft>
                <a:spcPct val="0"/>
              </a:spcAft>
              <a:defRPr sz="1200">
                <a:solidFill>
                  <a:schemeClr val="tx1"/>
                </a:solidFill>
                <a:latin typeface="Calibri" pitchFamily="34" charset="0"/>
              </a:defRPr>
            </a:lvl6pPr>
            <a:lvl7pPr marL="3003598" indent="-231046" eaLnBrk="0" fontAlgn="base" hangingPunct="0">
              <a:spcBef>
                <a:spcPct val="30000"/>
              </a:spcBef>
              <a:spcAft>
                <a:spcPct val="0"/>
              </a:spcAft>
              <a:defRPr sz="1200">
                <a:solidFill>
                  <a:schemeClr val="tx1"/>
                </a:solidFill>
                <a:latin typeface="Calibri" pitchFamily="34" charset="0"/>
              </a:defRPr>
            </a:lvl7pPr>
            <a:lvl8pPr marL="3465690" indent="-231046" eaLnBrk="0" fontAlgn="base" hangingPunct="0">
              <a:spcBef>
                <a:spcPct val="30000"/>
              </a:spcBef>
              <a:spcAft>
                <a:spcPct val="0"/>
              </a:spcAft>
              <a:defRPr sz="1200">
                <a:solidFill>
                  <a:schemeClr val="tx1"/>
                </a:solidFill>
                <a:latin typeface="Calibri" pitchFamily="34" charset="0"/>
              </a:defRPr>
            </a:lvl8pPr>
            <a:lvl9pPr marL="3927782" indent="-2310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CF6FC1-E702-4D59-BE89-9D3F5F4A90CB}" type="slidenum">
              <a:rPr lang="tr-TR" altLang="tr-TR" smtClean="0">
                <a:latin typeface="Arial" charset="0"/>
              </a:rPr>
              <a:pPr eaLnBrk="1" hangingPunct="1">
                <a:spcBef>
                  <a:spcPct val="0"/>
                </a:spcBef>
              </a:pPr>
              <a:t>29</a:t>
            </a:fld>
            <a:endParaRPr lang="tr-TR" altLang="tr-T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45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00" indent="-288808" eaLnBrk="0" hangingPunct="0">
              <a:spcBef>
                <a:spcPct val="30000"/>
              </a:spcBef>
              <a:defRPr sz="1200">
                <a:solidFill>
                  <a:schemeClr val="tx1"/>
                </a:solidFill>
                <a:latin typeface="Calibri" pitchFamily="34" charset="0"/>
              </a:defRPr>
            </a:lvl2pPr>
            <a:lvl3pPr marL="1155230" indent="-231046" eaLnBrk="0" hangingPunct="0">
              <a:spcBef>
                <a:spcPct val="30000"/>
              </a:spcBef>
              <a:defRPr sz="1200">
                <a:solidFill>
                  <a:schemeClr val="tx1"/>
                </a:solidFill>
                <a:latin typeface="Calibri" pitchFamily="34" charset="0"/>
              </a:defRPr>
            </a:lvl3pPr>
            <a:lvl4pPr marL="1617322" indent="-231046" eaLnBrk="0" hangingPunct="0">
              <a:spcBef>
                <a:spcPct val="30000"/>
              </a:spcBef>
              <a:defRPr sz="1200">
                <a:solidFill>
                  <a:schemeClr val="tx1"/>
                </a:solidFill>
                <a:latin typeface="Calibri" pitchFamily="34" charset="0"/>
              </a:defRPr>
            </a:lvl4pPr>
            <a:lvl5pPr marL="2079414" indent="-231046" eaLnBrk="0" hangingPunct="0">
              <a:spcBef>
                <a:spcPct val="30000"/>
              </a:spcBef>
              <a:defRPr sz="1200">
                <a:solidFill>
                  <a:schemeClr val="tx1"/>
                </a:solidFill>
                <a:latin typeface="Calibri" pitchFamily="34" charset="0"/>
              </a:defRPr>
            </a:lvl5pPr>
            <a:lvl6pPr marL="2541506" indent="-231046" eaLnBrk="0" fontAlgn="base" hangingPunct="0">
              <a:spcBef>
                <a:spcPct val="30000"/>
              </a:spcBef>
              <a:spcAft>
                <a:spcPct val="0"/>
              </a:spcAft>
              <a:defRPr sz="1200">
                <a:solidFill>
                  <a:schemeClr val="tx1"/>
                </a:solidFill>
                <a:latin typeface="Calibri" pitchFamily="34" charset="0"/>
              </a:defRPr>
            </a:lvl6pPr>
            <a:lvl7pPr marL="3003598" indent="-231046" eaLnBrk="0" fontAlgn="base" hangingPunct="0">
              <a:spcBef>
                <a:spcPct val="30000"/>
              </a:spcBef>
              <a:spcAft>
                <a:spcPct val="0"/>
              </a:spcAft>
              <a:defRPr sz="1200">
                <a:solidFill>
                  <a:schemeClr val="tx1"/>
                </a:solidFill>
                <a:latin typeface="Calibri" pitchFamily="34" charset="0"/>
              </a:defRPr>
            </a:lvl7pPr>
            <a:lvl8pPr marL="3465690" indent="-231046" eaLnBrk="0" fontAlgn="base" hangingPunct="0">
              <a:spcBef>
                <a:spcPct val="30000"/>
              </a:spcBef>
              <a:spcAft>
                <a:spcPct val="0"/>
              </a:spcAft>
              <a:defRPr sz="1200">
                <a:solidFill>
                  <a:schemeClr val="tx1"/>
                </a:solidFill>
                <a:latin typeface="Calibri" pitchFamily="34" charset="0"/>
              </a:defRPr>
            </a:lvl8pPr>
            <a:lvl9pPr marL="3927782" indent="-2310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E1D72F-3839-4B59-9C62-A91DD19CD928}" type="slidenum">
              <a:rPr lang="tr-TR" altLang="tr-TR" smtClean="0">
                <a:latin typeface="Arial" charset="0"/>
              </a:rPr>
              <a:pPr eaLnBrk="1" hangingPunct="1">
                <a:spcBef>
                  <a:spcPct val="0"/>
                </a:spcBef>
              </a:pPr>
              <a:t>30</a:t>
            </a:fld>
            <a:endParaRPr lang="tr-TR" altLang="tr-T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7652" name="Slayt Numarası Yer Tutucusu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defRPr/>
            </a:pPr>
            <a:fld id="{7081942C-213B-4218-80D2-E088A07B2D68}" type="slidenum">
              <a:rPr lang="tr-TR" altLang="tr-TR" smtClean="0"/>
              <a:pPr>
                <a:defRPr/>
              </a:pPr>
              <a:t>32</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CEA71F21-5E9A-4AC2-8259-6F8896913578}" type="slidenum">
              <a:rPr lang="tr-TR" smtClean="0">
                <a:solidFill>
                  <a:prstClr val="black"/>
                </a:solidFill>
              </a:rPr>
              <a:pPr>
                <a:defRPr/>
              </a:pPr>
              <a:t>8</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25975B45-167F-4B50-93F9-20415C11BAA3}" type="slidenum">
              <a:rPr lang="tr-TR" smtClean="0"/>
              <a:pPr>
                <a:defRPr/>
              </a:pPr>
              <a:t>15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25975B45-167F-4B50-93F9-20415C11BAA3}" type="slidenum">
              <a:rPr lang="tr-TR" smtClean="0"/>
              <a:pPr>
                <a:defRPr/>
              </a:pPr>
              <a:t>16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0484" name="Slayt Numarası Yer Tutucus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29" indent="-285742" eaLnBrk="0" hangingPunct="0">
              <a:defRPr>
                <a:solidFill>
                  <a:schemeClr val="tx1"/>
                </a:solidFill>
                <a:latin typeface="Arial" charset="0"/>
              </a:defRPr>
            </a:lvl2pPr>
            <a:lvl3pPr marL="1142968" indent="-228594" eaLnBrk="0" hangingPunct="0">
              <a:defRPr>
                <a:solidFill>
                  <a:schemeClr val="tx1"/>
                </a:solidFill>
                <a:latin typeface="Arial" charset="0"/>
              </a:defRPr>
            </a:lvl3pPr>
            <a:lvl4pPr marL="1600155" indent="-228594" eaLnBrk="0" hangingPunct="0">
              <a:defRPr>
                <a:solidFill>
                  <a:schemeClr val="tx1"/>
                </a:solidFill>
                <a:latin typeface="Arial" charset="0"/>
              </a:defRPr>
            </a:lvl4pPr>
            <a:lvl5pPr marL="2057342" indent="-228594" eaLnBrk="0" hangingPunct="0">
              <a:defRPr>
                <a:solidFill>
                  <a:schemeClr val="tx1"/>
                </a:solidFill>
                <a:latin typeface="Arial" charset="0"/>
              </a:defRPr>
            </a:lvl5pPr>
            <a:lvl6pPr marL="2514529" indent="-228594" eaLnBrk="0" fontAlgn="base" hangingPunct="0">
              <a:spcBef>
                <a:spcPct val="0"/>
              </a:spcBef>
              <a:spcAft>
                <a:spcPct val="0"/>
              </a:spcAft>
              <a:defRPr>
                <a:solidFill>
                  <a:schemeClr val="tx1"/>
                </a:solidFill>
                <a:latin typeface="Arial" charset="0"/>
              </a:defRPr>
            </a:lvl6pPr>
            <a:lvl7pPr marL="2971717" indent="-228594" eaLnBrk="0" fontAlgn="base" hangingPunct="0">
              <a:spcBef>
                <a:spcPct val="0"/>
              </a:spcBef>
              <a:spcAft>
                <a:spcPct val="0"/>
              </a:spcAft>
              <a:defRPr>
                <a:solidFill>
                  <a:schemeClr val="tx1"/>
                </a:solidFill>
                <a:latin typeface="Arial" charset="0"/>
              </a:defRPr>
            </a:lvl7pPr>
            <a:lvl8pPr marL="3428904" indent="-228594" eaLnBrk="0" fontAlgn="base" hangingPunct="0">
              <a:spcBef>
                <a:spcPct val="0"/>
              </a:spcBef>
              <a:spcAft>
                <a:spcPct val="0"/>
              </a:spcAft>
              <a:defRPr>
                <a:solidFill>
                  <a:schemeClr val="tx1"/>
                </a:solidFill>
                <a:latin typeface="Arial" charset="0"/>
              </a:defRPr>
            </a:lvl8pPr>
            <a:lvl9pPr marL="3886091" indent="-228594" eaLnBrk="0" fontAlgn="base" hangingPunct="0">
              <a:spcBef>
                <a:spcPct val="0"/>
              </a:spcBef>
              <a:spcAft>
                <a:spcPct val="0"/>
              </a:spcAft>
              <a:defRPr>
                <a:solidFill>
                  <a:schemeClr val="tx1"/>
                </a:solidFill>
                <a:latin typeface="Arial" charset="0"/>
              </a:defRPr>
            </a:lvl9pPr>
          </a:lstStyle>
          <a:p>
            <a:pPr eaLnBrk="1" hangingPunct="1">
              <a:defRPr/>
            </a:pPr>
            <a:fld id="{1F89753C-CFC8-446D-876A-A7392BD56118}" type="slidenum">
              <a:rPr lang="tr-TR" smtClean="0"/>
              <a:pPr eaLnBrk="1" hangingPunct="1">
                <a:defRPr/>
              </a:pPr>
              <a:t>18</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00" indent="-288808" eaLnBrk="0" hangingPunct="0">
              <a:spcBef>
                <a:spcPct val="30000"/>
              </a:spcBef>
              <a:defRPr sz="1200">
                <a:solidFill>
                  <a:schemeClr val="tx1"/>
                </a:solidFill>
                <a:latin typeface="Calibri" pitchFamily="34" charset="0"/>
              </a:defRPr>
            </a:lvl2pPr>
            <a:lvl3pPr marL="1155230" indent="-231046" eaLnBrk="0" hangingPunct="0">
              <a:spcBef>
                <a:spcPct val="30000"/>
              </a:spcBef>
              <a:defRPr sz="1200">
                <a:solidFill>
                  <a:schemeClr val="tx1"/>
                </a:solidFill>
                <a:latin typeface="Calibri" pitchFamily="34" charset="0"/>
              </a:defRPr>
            </a:lvl3pPr>
            <a:lvl4pPr marL="1617322" indent="-231046" eaLnBrk="0" hangingPunct="0">
              <a:spcBef>
                <a:spcPct val="30000"/>
              </a:spcBef>
              <a:defRPr sz="1200">
                <a:solidFill>
                  <a:schemeClr val="tx1"/>
                </a:solidFill>
                <a:latin typeface="Calibri" pitchFamily="34" charset="0"/>
              </a:defRPr>
            </a:lvl4pPr>
            <a:lvl5pPr marL="2079414" indent="-231046" eaLnBrk="0" hangingPunct="0">
              <a:spcBef>
                <a:spcPct val="30000"/>
              </a:spcBef>
              <a:defRPr sz="1200">
                <a:solidFill>
                  <a:schemeClr val="tx1"/>
                </a:solidFill>
                <a:latin typeface="Calibri" pitchFamily="34" charset="0"/>
              </a:defRPr>
            </a:lvl5pPr>
            <a:lvl6pPr marL="2541506" indent="-231046" eaLnBrk="0" fontAlgn="base" hangingPunct="0">
              <a:spcBef>
                <a:spcPct val="30000"/>
              </a:spcBef>
              <a:spcAft>
                <a:spcPct val="0"/>
              </a:spcAft>
              <a:defRPr sz="1200">
                <a:solidFill>
                  <a:schemeClr val="tx1"/>
                </a:solidFill>
                <a:latin typeface="Calibri" pitchFamily="34" charset="0"/>
              </a:defRPr>
            </a:lvl6pPr>
            <a:lvl7pPr marL="3003598" indent="-231046" eaLnBrk="0" fontAlgn="base" hangingPunct="0">
              <a:spcBef>
                <a:spcPct val="30000"/>
              </a:spcBef>
              <a:spcAft>
                <a:spcPct val="0"/>
              </a:spcAft>
              <a:defRPr sz="1200">
                <a:solidFill>
                  <a:schemeClr val="tx1"/>
                </a:solidFill>
                <a:latin typeface="Calibri" pitchFamily="34" charset="0"/>
              </a:defRPr>
            </a:lvl7pPr>
            <a:lvl8pPr marL="3465690" indent="-231046" eaLnBrk="0" fontAlgn="base" hangingPunct="0">
              <a:spcBef>
                <a:spcPct val="30000"/>
              </a:spcBef>
              <a:spcAft>
                <a:spcPct val="0"/>
              </a:spcAft>
              <a:defRPr sz="1200">
                <a:solidFill>
                  <a:schemeClr val="tx1"/>
                </a:solidFill>
                <a:latin typeface="Calibri" pitchFamily="34" charset="0"/>
              </a:defRPr>
            </a:lvl8pPr>
            <a:lvl9pPr marL="3927782" indent="-2310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A6EBB3-50B6-4349-A059-9F839FF4753D}" type="slidenum">
              <a:rPr lang="tr-TR" altLang="tr-TR" smtClean="0">
                <a:latin typeface="Arial" charset="0"/>
              </a:rPr>
              <a:pPr eaLnBrk="1" hangingPunct="1">
                <a:spcBef>
                  <a:spcPct val="0"/>
                </a:spcBef>
              </a:pPr>
              <a:t>25</a:t>
            </a:fld>
            <a:endParaRPr lang="tr-TR" altLang="tr-T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04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00" indent="-288808" eaLnBrk="0" hangingPunct="0">
              <a:spcBef>
                <a:spcPct val="30000"/>
              </a:spcBef>
              <a:defRPr sz="1200">
                <a:solidFill>
                  <a:schemeClr val="tx1"/>
                </a:solidFill>
                <a:latin typeface="Calibri" pitchFamily="34" charset="0"/>
              </a:defRPr>
            </a:lvl2pPr>
            <a:lvl3pPr marL="1155230" indent="-231046" eaLnBrk="0" hangingPunct="0">
              <a:spcBef>
                <a:spcPct val="30000"/>
              </a:spcBef>
              <a:defRPr sz="1200">
                <a:solidFill>
                  <a:schemeClr val="tx1"/>
                </a:solidFill>
                <a:latin typeface="Calibri" pitchFamily="34" charset="0"/>
              </a:defRPr>
            </a:lvl3pPr>
            <a:lvl4pPr marL="1617322" indent="-231046" eaLnBrk="0" hangingPunct="0">
              <a:spcBef>
                <a:spcPct val="30000"/>
              </a:spcBef>
              <a:defRPr sz="1200">
                <a:solidFill>
                  <a:schemeClr val="tx1"/>
                </a:solidFill>
                <a:latin typeface="Calibri" pitchFamily="34" charset="0"/>
              </a:defRPr>
            </a:lvl4pPr>
            <a:lvl5pPr marL="2079414" indent="-231046" eaLnBrk="0" hangingPunct="0">
              <a:spcBef>
                <a:spcPct val="30000"/>
              </a:spcBef>
              <a:defRPr sz="1200">
                <a:solidFill>
                  <a:schemeClr val="tx1"/>
                </a:solidFill>
                <a:latin typeface="Calibri" pitchFamily="34" charset="0"/>
              </a:defRPr>
            </a:lvl5pPr>
            <a:lvl6pPr marL="2541506" indent="-231046" eaLnBrk="0" fontAlgn="base" hangingPunct="0">
              <a:spcBef>
                <a:spcPct val="30000"/>
              </a:spcBef>
              <a:spcAft>
                <a:spcPct val="0"/>
              </a:spcAft>
              <a:defRPr sz="1200">
                <a:solidFill>
                  <a:schemeClr val="tx1"/>
                </a:solidFill>
                <a:latin typeface="Calibri" pitchFamily="34" charset="0"/>
              </a:defRPr>
            </a:lvl6pPr>
            <a:lvl7pPr marL="3003598" indent="-231046" eaLnBrk="0" fontAlgn="base" hangingPunct="0">
              <a:spcBef>
                <a:spcPct val="30000"/>
              </a:spcBef>
              <a:spcAft>
                <a:spcPct val="0"/>
              </a:spcAft>
              <a:defRPr sz="1200">
                <a:solidFill>
                  <a:schemeClr val="tx1"/>
                </a:solidFill>
                <a:latin typeface="Calibri" pitchFamily="34" charset="0"/>
              </a:defRPr>
            </a:lvl7pPr>
            <a:lvl8pPr marL="3465690" indent="-231046" eaLnBrk="0" fontAlgn="base" hangingPunct="0">
              <a:spcBef>
                <a:spcPct val="30000"/>
              </a:spcBef>
              <a:spcAft>
                <a:spcPct val="0"/>
              </a:spcAft>
              <a:defRPr sz="1200">
                <a:solidFill>
                  <a:schemeClr val="tx1"/>
                </a:solidFill>
                <a:latin typeface="Calibri" pitchFamily="34" charset="0"/>
              </a:defRPr>
            </a:lvl8pPr>
            <a:lvl9pPr marL="3927782" indent="-2310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D2227E-1DC7-4C45-94B8-E3207D82BA30}" type="slidenum">
              <a:rPr lang="tr-TR" altLang="tr-TR" smtClean="0">
                <a:latin typeface="Arial" charset="0"/>
              </a:rPr>
              <a:pPr eaLnBrk="1" hangingPunct="1">
                <a:spcBef>
                  <a:spcPct val="0"/>
                </a:spcBef>
              </a:pPr>
              <a:t>26</a:t>
            </a:fld>
            <a:endParaRPr lang="tr-TR" altLang="tr-T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15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00" indent="-288808" eaLnBrk="0" hangingPunct="0">
              <a:spcBef>
                <a:spcPct val="30000"/>
              </a:spcBef>
              <a:defRPr sz="1200">
                <a:solidFill>
                  <a:schemeClr val="tx1"/>
                </a:solidFill>
                <a:latin typeface="Calibri" pitchFamily="34" charset="0"/>
              </a:defRPr>
            </a:lvl2pPr>
            <a:lvl3pPr marL="1155230" indent="-231046" eaLnBrk="0" hangingPunct="0">
              <a:spcBef>
                <a:spcPct val="30000"/>
              </a:spcBef>
              <a:defRPr sz="1200">
                <a:solidFill>
                  <a:schemeClr val="tx1"/>
                </a:solidFill>
                <a:latin typeface="Calibri" pitchFamily="34" charset="0"/>
              </a:defRPr>
            </a:lvl3pPr>
            <a:lvl4pPr marL="1617322" indent="-231046" eaLnBrk="0" hangingPunct="0">
              <a:spcBef>
                <a:spcPct val="30000"/>
              </a:spcBef>
              <a:defRPr sz="1200">
                <a:solidFill>
                  <a:schemeClr val="tx1"/>
                </a:solidFill>
                <a:latin typeface="Calibri" pitchFamily="34" charset="0"/>
              </a:defRPr>
            </a:lvl4pPr>
            <a:lvl5pPr marL="2079414" indent="-231046" eaLnBrk="0" hangingPunct="0">
              <a:spcBef>
                <a:spcPct val="30000"/>
              </a:spcBef>
              <a:defRPr sz="1200">
                <a:solidFill>
                  <a:schemeClr val="tx1"/>
                </a:solidFill>
                <a:latin typeface="Calibri" pitchFamily="34" charset="0"/>
              </a:defRPr>
            </a:lvl5pPr>
            <a:lvl6pPr marL="2541506" indent="-231046" eaLnBrk="0" fontAlgn="base" hangingPunct="0">
              <a:spcBef>
                <a:spcPct val="30000"/>
              </a:spcBef>
              <a:spcAft>
                <a:spcPct val="0"/>
              </a:spcAft>
              <a:defRPr sz="1200">
                <a:solidFill>
                  <a:schemeClr val="tx1"/>
                </a:solidFill>
                <a:latin typeface="Calibri" pitchFamily="34" charset="0"/>
              </a:defRPr>
            </a:lvl6pPr>
            <a:lvl7pPr marL="3003598" indent="-231046" eaLnBrk="0" fontAlgn="base" hangingPunct="0">
              <a:spcBef>
                <a:spcPct val="30000"/>
              </a:spcBef>
              <a:spcAft>
                <a:spcPct val="0"/>
              </a:spcAft>
              <a:defRPr sz="1200">
                <a:solidFill>
                  <a:schemeClr val="tx1"/>
                </a:solidFill>
                <a:latin typeface="Calibri" pitchFamily="34" charset="0"/>
              </a:defRPr>
            </a:lvl7pPr>
            <a:lvl8pPr marL="3465690" indent="-231046" eaLnBrk="0" fontAlgn="base" hangingPunct="0">
              <a:spcBef>
                <a:spcPct val="30000"/>
              </a:spcBef>
              <a:spcAft>
                <a:spcPct val="0"/>
              </a:spcAft>
              <a:defRPr sz="1200">
                <a:solidFill>
                  <a:schemeClr val="tx1"/>
                </a:solidFill>
                <a:latin typeface="Calibri" pitchFamily="34" charset="0"/>
              </a:defRPr>
            </a:lvl8pPr>
            <a:lvl9pPr marL="3927782" indent="-2310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7C906A-9771-4454-A95F-8E3930046F9C}" type="slidenum">
              <a:rPr lang="tr-TR" altLang="tr-TR" smtClean="0">
                <a:latin typeface="Arial" charset="0"/>
              </a:rPr>
              <a:pPr eaLnBrk="1" hangingPunct="1">
                <a:spcBef>
                  <a:spcPct val="0"/>
                </a:spcBef>
              </a:pPr>
              <a:t>27</a:t>
            </a:fld>
            <a:endParaRPr lang="tr-TR" altLang="tr-T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5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00" indent="-288808" eaLnBrk="0" hangingPunct="0">
              <a:spcBef>
                <a:spcPct val="30000"/>
              </a:spcBef>
              <a:defRPr sz="1200">
                <a:solidFill>
                  <a:schemeClr val="tx1"/>
                </a:solidFill>
                <a:latin typeface="Calibri" pitchFamily="34" charset="0"/>
              </a:defRPr>
            </a:lvl2pPr>
            <a:lvl3pPr marL="1155230" indent="-231046" eaLnBrk="0" hangingPunct="0">
              <a:spcBef>
                <a:spcPct val="30000"/>
              </a:spcBef>
              <a:defRPr sz="1200">
                <a:solidFill>
                  <a:schemeClr val="tx1"/>
                </a:solidFill>
                <a:latin typeface="Calibri" pitchFamily="34" charset="0"/>
              </a:defRPr>
            </a:lvl3pPr>
            <a:lvl4pPr marL="1617322" indent="-231046" eaLnBrk="0" hangingPunct="0">
              <a:spcBef>
                <a:spcPct val="30000"/>
              </a:spcBef>
              <a:defRPr sz="1200">
                <a:solidFill>
                  <a:schemeClr val="tx1"/>
                </a:solidFill>
                <a:latin typeface="Calibri" pitchFamily="34" charset="0"/>
              </a:defRPr>
            </a:lvl4pPr>
            <a:lvl5pPr marL="2079414" indent="-231046" eaLnBrk="0" hangingPunct="0">
              <a:spcBef>
                <a:spcPct val="30000"/>
              </a:spcBef>
              <a:defRPr sz="1200">
                <a:solidFill>
                  <a:schemeClr val="tx1"/>
                </a:solidFill>
                <a:latin typeface="Calibri" pitchFamily="34" charset="0"/>
              </a:defRPr>
            </a:lvl5pPr>
            <a:lvl6pPr marL="2541506" indent="-231046" eaLnBrk="0" fontAlgn="base" hangingPunct="0">
              <a:spcBef>
                <a:spcPct val="30000"/>
              </a:spcBef>
              <a:spcAft>
                <a:spcPct val="0"/>
              </a:spcAft>
              <a:defRPr sz="1200">
                <a:solidFill>
                  <a:schemeClr val="tx1"/>
                </a:solidFill>
                <a:latin typeface="Calibri" pitchFamily="34" charset="0"/>
              </a:defRPr>
            </a:lvl6pPr>
            <a:lvl7pPr marL="3003598" indent="-231046" eaLnBrk="0" fontAlgn="base" hangingPunct="0">
              <a:spcBef>
                <a:spcPct val="30000"/>
              </a:spcBef>
              <a:spcAft>
                <a:spcPct val="0"/>
              </a:spcAft>
              <a:defRPr sz="1200">
                <a:solidFill>
                  <a:schemeClr val="tx1"/>
                </a:solidFill>
                <a:latin typeface="Calibri" pitchFamily="34" charset="0"/>
              </a:defRPr>
            </a:lvl7pPr>
            <a:lvl8pPr marL="3465690" indent="-231046" eaLnBrk="0" fontAlgn="base" hangingPunct="0">
              <a:spcBef>
                <a:spcPct val="30000"/>
              </a:spcBef>
              <a:spcAft>
                <a:spcPct val="0"/>
              </a:spcAft>
              <a:defRPr sz="1200">
                <a:solidFill>
                  <a:schemeClr val="tx1"/>
                </a:solidFill>
                <a:latin typeface="Calibri" pitchFamily="34" charset="0"/>
              </a:defRPr>
            </a:lvl8pPr>
            <a:lvl9pPr marL="3927782" indent="-2310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0161CB-8206-4866-A4BC-3F3331AC089D}" type="slidenum">
              <a:rPr lang="tr-TR" altLang="tr-TR" smtClean="0">
                <a:latin typeface="Arial" charset="0"/>
              </a:rPr>
              <a:pPr eaLnBrk="1" hangingPunct="1">
                <a:spcBef>
                  <a:spcPct val="0"/>
                </a:spcBef>
              </a:pPr>
              <a:t>28</a:t>
            </a:fld>
            <a:endParaRPr lang="tr-TR" altLang="tr-T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gd name="T0" fmla="*/ 1 w 1692"/>
                <a:gd name="T1" fmla="*/ 1 h 2586"/>
                <a:gd name="T2" fmla="*/ 1 w 1692"/>
                <a:gd name="T3" fmla="*/ 1 h 2586"/>
                <a:gd name="T4" fmla="*/ 1 w 1692"/>
                <a:gd name="T5" fmla="*/ 1 h 2586"/>
                <a:gd name="T6" fmla="*/ 1 w 1692"/>
                <a:gd name="T7" fmla="*/ 1 h 2586"/>
                <a:gd name="T8" fmla="*/ 1 w 1692"/>
                <a:gd name="T9" fmla="*/ 1 h 2586"/>
                <a:gd name="T10" fmla="*/ 1 w 1692"/>
                <a:gd name="T11" fmla="*/ 1 h 2586"/>
                <a:gd name="T12" fmla="*/ 1 w 1692"/>
                <a:gd name="T13" fmla="*/ 1 h 2586"/>
                <a:gd name="T14" fmla="*/ 1 w 1692"/>
                <a:gd name="T15" fmla="*/ 1 h 2586"/>
                <a:gd name="T16" fmla="*/ 1 w 1692"/>
                <a:gd name="T17" fmla="*/ 1 h 2586"/>
                <a:gd name="T18" fmla="*/ 1 w 1692"/>
                <a:gd name="T19" fmla="*/ 1 h 2586"/>
                <a:gd name="T20" fmla="*/ 1 w 1692"/>
                <a:gd name="T21" fmla="*/ 1 h 2586"/>
                <a:gd name="T22" fmla="*/ 1 w 1692"/>
                <a:gd name="T23" fmla="*/ 1 h 2586"/>
                <a:gd name="T24" fmla="*/ 1 w 1692"/>
                <a:gd name="T25" fmla="*/ 1 h 2586"/>
                <a:gd name="T26" fmla="*/ 1 w 1692"/>
                <a:gd name="T27" fmla="*/ 1 h 2586"/>
                <a:gd name="T28" fmla="*/ 1 w 1692"/>
                <a:gd name="T29" fmla="*/ 1 h 2586"/>
                <a:gd name="T30" fmla="*/ 1 w 1692"/>
                <a:gd name="T31" fmla="*/ 1 h 2586"/>
                <a:gd name="T32" fmla="*/ 1 w 1692"/>
                <a:gd name="T33" fmla="*/ 1 h 2586"/>
                <a:gd name="T34" fmla="*/ 1 w 1692"/>
                <a:gd name="T35" fmla="*/ 1 h 2586"/>
                <a:gd name="T36" fmla="*/ 1 w 1692"/>
                <a:gd name="T37" fmla="*/ 1 h 2586"/>
                <a:gd name="T38" fmla="*/ 1 w 1692"/>
                <a:gd name="T39" fmla="*/ 1 h 2586"/>
                <a:gd name="T40" fmla="*/ 1 w 1692"/>
                <a:gd name="T41" fmla="*/ 1 h 2586"/>
                <a:gd name="T42" fmla="*/ 1 w 1692"/>
                <a:gd name="T43" fmla="*/ 1 h 2586"/>
                <a:gd name="T44" fmla="*/ 1 w 1692"/>
                <a:gd name="T45" fmla="*/ 1 h 2586"/>
                <a:gd name="T46" fmla="*/ 1 w 1692"/>
                <a:gd name="T47" fmla="*/ 1 h 2586"/>
                <a:gd name="T48" fmla="*/ 1 w 1692"/>
                <a:gd name="T49" fmla="*/ 1 h 2586"/>
                <a:gd name="T50" fmla="*/ 1 w 1692"/>
                <a:gd name="T51" fmla="*/ 1 h 2586"/>
                <a:gd name="T52" fmla="*/ 1 w 1692"/>
                <a:gd name="T53" fmla="*/ 1 h 2586"/>
                <a:gd name="T54" fmla="*/ 1 w 1692"/>
                <a:gd name="T55" fmla="*/ 1 h 2586"/>
                <a:gd name="T56" fmla="*/ 1 w 1692"/>
                <a:gd name="T57" fmla="*/ 1 h 2586"/>
                <a:gd name="T58" fmla="*/ 1 w 1692"/>
                <a:gd name="T59" fmla="*/ 1 h 2586"/>
                <a:gd name="T60" fmla="*/ 1 w 1692"/>
                <a:gd name="T61" fmla="*/ 1 h 2586"/>
                <a:gd name="T62" fmla="*/ 1 w 1692"/>
                <a:gd name="T63" fmla="*/ 1 h 2586"/>
                <a:gd name="T64" fmla="*/ 1 w 1692"/>
                <a:gd name="T65" fmla="*/ 1 h 2586"/>
                <a:gd name="T66" fmla="*/ 1 w 1692"/>
                <a:gd name="T67" fmla="*/ 1 h 2586"/>
                <a:gd name="T68" fmla="*/ 1 w 1692"/>
                <a:gd name="T69" fmla="*/ 1 h 2586"/>
                <a:gd name="T70" fmla="*/ 1 w 1692"/>
                <a:gd name="T71" fmla="*/ 1 h 2586"/>
                <a:gd name="T72" fmla="*/ 1 w 1692"/>
                <a:gd name="T73" fmla="*/ 1 h 2586"/>
                <a:gd name="T74" fmla="*/ 1 w 1692"/>
                <a:gd name="T75" fmla="*/ 1 h 2586"/>
                <a:gd name="T76" fmla="*/ 1 w 1692"/>
                <a:gd name="T77" fmla="*/ 1 h 2586"/>
                <a:gd name="T78" fmla="*/ 1 w 1692"/>
                <a:gd name="T79" fmla="*/ 1 h 2586"/>
                <a:gd name="T80" fmla="*/ 1 w 1692"/>
                <a:gd name="T81" fmla="*/ 1 h 2586"/>
                <a:gd name="T82" fmla="*/ 1 w 1692"/>
                <a:gd name="T83" fmla="*/ 1 h 2586"/>
                <a:gd name="T84" fmla="*/ 1 w 1692"/>
                <a:gd name="T85" fmla="*/ 1 h 2586"/>
                <a:gd name="T86" fmla="*/ 1 w 1692"/>
                <a:gd name="T87" fmla="*/ 1 h 2586"/>
                <a:gd name="T88" fmla="*/ 1 w 1692"/>
                <a:gd name="T89" fmla="*/ 1 h 2586"/>
                <a:gd name="T90" fmla="*/ 1 w 1692"/>
                <a:gd name="T91" fmla="*/ 1 h 2586"/>
                <a:gd name="T92" fmla="*/ 1 w 1692"/>
                <a:gd name="T93" fmla="*/ 1 h 2586"/>
                <a:gd name="T94" fmla="*/ 1 w 1692"/>
                <a:gd name="T95" fmla="*/ 1 h 2586"/>
                <a:gd name="T96" fmla="*/ 1 w 1692"/>
                <a:gd name="T97" fmla="*/ 1 h 2586"/>
                <a:gd name="T98" fmla="*/ 1 w 1692"/>
                <a:gd name="T99" fmla="*/ 1 h 2586"/>
                <a:gd name="T100" fmla="*/ 1 w 1692"/>
                <a:gd name="T101" fmla="*/ 1 h 2586"/>
                <a:gd name="T102" fmla="*/ 1 w 1692"/>
                <a:gd name="T103" fmla="*/ 1 h 2586"/>
                <a:gd name="T104" fmla="*/ 1 w 1692"/>
                <a:gd name="T105" fmla="*/ 1 h 2586"/>
                <a:gd name="T106" fmla="*/ 1 w 1692"/>
                <a:gd name="T107" fmla="*/ 1 h 2586"/>
                <a:gd name="T108" fmla="*/ 1 w 1692"/>
                <a:gd name="T109" fmla="*/ 1 h 2586"/>
                <a:gd name="T110" fmla="*/ 1 w 1692"/>
                <a:gd name="T111" fmla="*/ 1 h 2586"/>
                <a:gd name="T112" fmla="*/ 1 w 1692"/>
                <a:gd name="T113" fmla="*/ 1 h 2586"/>
                <a:gd name="T114" fmla="*/ 1 w 1692"/>
                <a:gd name="T115" fmla="*/ 0 h 2586"/>
                <a:gd name="T116" fmla="*/ 1 w 1692"/>
                <a:gd name="T117" fmla="*/ 1 h 2586"/>
                <a:gd name="T118" fmla="*/ 1 w 1692"/>
                <a:gd name="T119" fmla="*/ 1 h 2586"/>
                <a:gd name="T120" fmla="*/ 1 w 1692"/>
                <a:gd name="T121" fmla="*/ 1 h 2586"/>
                <a:gd name="T122" fmla="*/ 1 w 1692"/>
                <a:gd name="T123" fmla="*/ 1 h 2586"/>
                <a:gd name="T124" fmla="*/ 1 w 1692"/>
                <a:gd name="T125" fmla="*/ 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 name="Freeform 17"/>
            <p:cNvSpPr>
              <a:spLocks/>
            </p:cNvSpPr>
            <p:nvPr/>
          </p:nvSpPr>
          <p:spPr bwMode="invGray">
            <a:xfrm>
              <a:off x="703" y="2230"/>
              <a:ext cx="34" cy="28"/>
            </a:xfrm>
            <a:custGeom>
              <a:avLst/>
              <a:gdLst>
                <a:gd name="T0" fmla="*/ 1 w 46"/>
                <a:gd name="T1" fmla="*/ 1 h 38"/>
                <a:gd name="T2" fmla="*/ 0 w 46"/>
                <a:gd name="T3" fmla="*/ 1 h 38"/>
                <a:gd name="T4" fmla="*/ 1 w 46"/>
                <a:gd name="T5" fmla="*/ 1 h 38"/>
                <a:gd name="T6" fmla="*/ 1 w 46"/>
                <a:gd name="T7" fmla="*/ 1 h 38"/>
                <a:gd name="T8" fmla="*/ 1 w 46"/>
                <a:gd name="T9" fmla="*/ 0 h 38"/>
                <a:gd name="T10" fmla="*/ 1 w 46"/>
                <a:gd name="T11" fmla="*/ 1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 name="Freeform 18"/>
            <p:cNvSpPr>
              <a:spLocks/>
            </p:cNvSpPr>
            <p:nvPr/>
          </p:nvSpPr>
          <p:spPr bwMode="invGray">
            <a:xfrm>
              <a:off x="1010" y="2353"/>
              <a:ext cx="39" cy="32"/>
            </a:xfrm>
            <a:custGeom>
              <a:avLst/>
              <a:gdLst>
                <a:gd name="T0" fmla="*/ 2 w 52"/>
                <a:gd name="T1" fmla="*/ 0 h 44"/>
                <a:gd name="T2" fmla="*/ 2 w 52"/>
                <a:gd name="T3" fmla="*/ 1 h 44"/>
                <a:gd name="T4" fmla="*/ 2 w 52"/>
                <a:gd name="T5" fmla="*/ 1 h 44"/>
                <a:gd name="T6" fmla="*/ 2 w 52"/>
                <a:gd name="T7" fmla="*/ 1 h 44"/>
                <a:gd name="T8" fmla="*/ 2 w 52"/>
                <a:gd name="T9" fmla="*/ 1 h 44"/>
                <a:gd name="T10" fmla="*/ 2 w 52"/>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 name="Freeform 19"/>
            <p:cNvSpPr>
              <a:spLocks/>
            </p:cNvSpPr>
            <p:nvPr/>
          </p:nvSpPr>
          <p:spPr bwMode="invGray">
            <a:xfrm>
              <a:off x="1792" y="2409"/>
              <a:ext cx="98" cy="74"/>
            </a:xfrm>
            <a:custGeom>
              <a:avLst/>
              <a:gdLst>
                <a:gd name="T0" fmla="*/ 1 w 131"/>
                <a:gd name="T1" fmla="*/ 0 h 98"/>
                <a:gd name="T2" fmla="*/ 1 w 131"/>
                <a:gd name="T3" fmla="*/ 2 h 98"/>
                <a:gd name="T4" fmla="*/ 1 w 131"/>
                <a:gd name="T5" fmla="*/ 2 h 98"/>
                <a:gd name="T6" fmla="*/ 1 w 131"/>
                <a:gd name="T7" fmla="*/ 2 h 98"/>
                <a:gd name="T8" fmla="*/ 1 w 131"/>
                <a:gd name="T9" fmla="*/ 2 h 98"/>
                <a:gd name="T10" fmla="*/ 1 w 131"/>
                <a:gd name="T11" fmla="*/ 2 h 98"/>
                <a:gd name="T12" fmla="*/ 1 w 131"/>
                <a:gd name="T13" fmla="*/ 2 h 98"/>
                <a:gd name="T14" fmla="*/ 1 w 131"/>
                <a:gd name="T15" fmla="*/ 2 h 98"/>
                <a:gd name="T16" fmla="*/ 1 w 131"/>
                <a:gd name="T17" fmla="*/ 2 h 98"/>
                <a:gd name="T18" fmla="*/ 1 w 131"/>
                <a:gd name="T19" fmla="*/ 2 h 98"/>
                <a:gd name="T20" fmla="*/ 1 w 131"/>
                <a:gd name="T21" fmla="*/ 2 h 98"/>
                <a:gd name="T22" fmla="*/ 1 w 131"/>
                <a:gd name="T23" fmla="*/ 2 h 98"/>
                <a:gd name="T24" fmla="*/ 1 w 131"/>
                <a:gd name="T25" fmla="*/ 2 h 98"/>
                <a:gd name="T26" fmla="*/ 1 w 131"/>
                <a:gd name="T27" fmla="*/ 2 h 98"/>
                <a:gd name="T28" fmla="*/ 1 w 131"/>
                <a:gd name="T29" fmla="*/ 2 h 98"/>
                <a:gd name="T30" fmla="*/ 1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 name="Freeform 20"/>
            <p:cNvSpPr>
              <a:spLocks/>
            </p:cNvSpPr>
            <p:nvPr/>
          </p:nvSpPr>
          <p:spPr bwMode="invGray">
            <a:xfrm>
              <a:off x="1318" y="2793"/>
              <a:ext cx="158" cy="84"/>
            </a:xfrm>
            <a:custGeom>
              <a:avLst/>
              <a:gdLst>
                <a:gd name="T0" fmla="*/ 1 w 212"/>
                <a:gd name="T1" fmla="*/ 2 h 112"/>
                <a:gd name="T2" fmla="*/ 1 w 212"/>
                <a:gd name="T3" fmla="*/ 2 h 112"/>
                <a:gd name="T4" fmla="*/ 1 w 212"/>
                <a:gd name="T5" fmla="*/ 2 h 112"/>
                <a:gd name="T6" fmla="*/ 1 w 212"/>
                <a:gd name="T7" fmla="*/ 2 h 112"/>
                <a:gd name="T8" fmla="*/ 1 w 212"/>
                <a:gd name="T9" fmla="*/ 2 h 112"/>
                <a:gd name="T10" fmla="*/ 1 w 212"/>
                <a:gd name="T11" fmla="*/ 2 h 112"/>
                <a:gd name="T12" fmla="*/ 1 w 212"/>
                <a:gd name="T13" fmla="*/ 2 h 112"/>
                <a:gd name="T14" fmla="*/ 1 w 212"/>
                <a:gd name="T15" fmla="*/ 2 h 112"/>
                <a:gd name="T16" fmla="*/ 1 w 212"/>
                <a:gd name="T17" fmla="*/ 2 h 112"/>
                <a:gd name="T18" fmla="*/ 1 w 212"/>
                <a:gd name="T19" fmla="*/ 2 h 112"/>
                <a:gd name="T20" fmla="*/ 1 w 212"/>
                <a:gd name="T21" fmla="*/ 2 h 112"/>
                <a:gd name="T22" fmla="*/ 1 w 212"/>
                <a:gd name="T23" fmla="*/ 2 h 112"/>
                <a:gd name="T24" fmla="*/ 1 w 212"/>
                <a:gd name="T25" fmla="*/ 2 h 112"/>
                <a:gd name="T26" fmla="*/ 1 w 212"/>
                <a:gd name="T27" fmla="*/ 2 h 112"/>
                <a:gd name="T28" fmla="*/ 1 w 212"/>
                <a:gd name="T29" fmla="*/ 2 h 112"/>
                <a:gd name="T30" fmla="*/ 1 w 212"/>
                <a:gd name="T31" fmla="*/ 2 h 112"/>
                <a:gd name="T32" fmla="*/ 1 w 212"/>
                <a:gd name="T33" fmla="*/ 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1" name="Freeform 21"/>
            <p:cNvSpPr>
              <a:spLocks/>
            </p:cNvSpPr>
            <p:nvPr/>
          </p:nvSpPr>
          <p:spPr bwMode="invGray">
            <a:xfrm>
              <a:off x="1448" y="2857"/>
              <a:ext cx="99" cy="41"/>
            </a:xfrm>
            <a:custGeom>
              <a:avLst/>
              <a:gdLst>
                <a:gd name="T0" fmla="*/ 1 w 133"/>
                <a:gd name="T1" fmla="*/ 0 h 54"/>
                <a:gd name="T2" fmla="*/ 1 w 133"/>
                <a:gd name="T3" fmla="*/ 2 h 54"/>
                <a:gd name="T4" fmla="*/ 1 w 133"/>
                <a:gd name="T5" fmla="*/ 2 h 54"/>
                <a:gd name="T6" fmla="*/ 1 w 133"/>
                <a:gd name="T7" fmla="*/ 2 h 54"/>
                <a:gd name="T8" fmla="*/ 1 w 133"/>
                <a:gd name="T9" fmla="*/ 2 h 54"/>
                <a:gd name="T10" fmla="*/ 1 w 133"/>
                <a:gd name="T11" fmla="*/ 2 h 54"/>
                <a:gd name="T12" fmla="*/ 1 w 133"/>
                <a:gd name="T13" fmla="*/ 2 h 54"/>
                <a:gd name="T14" fmla="*/ 1 w 133"/>
                <a:gd name="T15" fmla="*/ 2 h 54"/>
                <a:gd name="T16" fmla="*/ 1 w 133"/>
                <a:gd name="T17" fmla="*/ 2 h 54"/>
                <a:gd name="T18" fmla="*/ 1 w 133"/>
                <a:gd name="T19" fmla="*/ 2 h 54"/>
                <a:gd name="T20" fmla="*/ 1 w 133"/>
                <a:gd name="T21" fmla="*/ 2 h 54"/>
                <a:gd name="T22" fmla="*/ 1 w 133"/>
                <a:gd name="T23" fmla="*/ 2 h 54"/>
                <a:gd name="T24" fmla="*/ 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2" name="Freeform 22"/>
            <p:cNvSpPr>
              <a:spLocks/>
            </p:cNvSpPr>
            <p:nvPr/>
          </p:nvSpPr>
          <p:spPr bwMode="invGray">
            <a:xfrm>
              <a:off x="1553" y="2883"/>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3" name="Freeform 23"/>
            <p:cNvSpPr>
              <a:spLocks/>
            </p:cNvSpPr>
            <p:nvPr/>
          </p:nvSpPr>
          <p:spPr bwMode="invGray">
            <a:xfrm>
              <a:off x="1609" y="2886"/>
              <a:ext cx="12" cy="25"/>
            </a:xfrm>
            <a:custGeom>
              <a:avLst/>
              <a:gdLst>
                <a:gd name="T0" fmla="*/ 2 w 16"/>
                <a:gd name="T1" fmla="*/ 0 h 34"/>
                <a:gd name="T2" fmla="*/ 0 w 16"/>
                <a:gd name="T3" fmla="*/ 1 h 34"/>
                <a:gd name="T4" fmla="*/ 2 w 16"/>
                <a:gd name="T5" fmla="*/ 1 h 34"/>
                <a:gd name="T6" fmla="*/ 2 w 16"/>
                <a:gd name="T7" fmla="*/ 1 h 34"/>
                <a:gd name="T8" fmla="*/ 2 w 16"/>
                <a:gd name="T9" fmla="*/ 1 h 34"/>
                <a:gd name="T10" fmla="*/ 2 w 16"/>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4" name="Freeform 24"/>
            <p:cNvSpPr>
              <a:spLocks/>
            </p:cNvSpPr>
            <p:nvPr/>
          </p:nvSpPr>
          <p:spPr bwMode="invGray">
            <a:xfrm>
              <a:off x="1426" y="2040"/>
              <a:ext cx="180" cy="88"/>
            </a:xfrm>
            <a:custGeom>
              <a:avLst/>
              <a:gdLst>
                <a:gd name="T0" fmla="*/ 2 w 240"/>
                <a:gd name="T1" fmla="*/ 1 h 117"/>
                <a:gd name="T2" fmla="*/ 2 w 240"/>
                <a:gd name="T3" fmla="*/ 2 h 117"/>
                <a:gd name="T4" fmla="*/ 2 w 240"/>
                <a:gd name="T5" fmla="*/ 2 h 117"/>
                <a:gd name="T6" fmla="*/ 0 w 240"/>
                <a:gd name="T7" fmla="*/ 2 h 117"/>
                <a:gd name="T8" fmla="*/ 2 w 240"/>
                <a:gd name="T9" fmla="*/ 2 h 117"/>
                <a:gd name="T10" fmla="*/ 2 w 240"/>
                <a:gd name="T11" fmla="*/ 2 h 117"/>
                <a:gd name="T12" fmla="*/ 2 w 240"/>
                <a:gd name="T13" fmla="*/ 2 h 117"/>
                <a:gd name="T14" fmla="*/ 2 w 240"/>
                <a:gd name="T15" fmla="*/ 2 h 117"/>
                <a:gd name="T16" fmla="*/ 2 w 240"/>
                <a:gd name="T17" fmla="*/ 2 h 117"/>
                <a:gd name="T18" fmla="*/ 2 w 240"/>
                <a:gd name="T19" fmla="*/ 2 h 117"/>
                <a:gd name="T20" fmla="*/ 2 w 240"/>
                <a:gd name="T21" fmla="*/ 2 h 117"/>
                <a:gd name="T22" fmla="*/ 2 w 240"/>
                <a:gd name="T23" fmla="*/ 2 h 117"/>
                <a:gd name="T24" fmla="*/ 2 w 240"/>
                <a:gd name="T25" fmla="*/ 2 h 117"/>
                <a:gd name="T26" fmla="*/ 2 w 240"/>
                <a:gd name="T27" fmla="*/ 2 h 117"/>
                <a:gd name="T28" fmla="*/ 2 w 240"/>
                <a:gd name="T29" fmla="*/ 2 h 117"/>
                <a:gd name="T30" fmla="*/ 2 w 240"/>
                <a:gd name="T31" fmla="*/ 2 h 117"/>
                <a:gd name="T32" fmla="*/ 2 w 240"/>
                <a:gd name="T33" fmla="*/ 2 h 117"/>
                <a:gd name="T34" fmla="*/ 2 w 240"/>
                <a:gd name="T35" fmla="*/ 2 h 117"/>
                <a:gd name="T36" fmla="*/ 2 w 240"/>
                <a:gd name="T37" fmla="*/ 2 h 117"/>
                <a:gd name="T38" fmla="*/ 2 w 240"/>
                <a:gd name="T39" fmla="*/ 2 h 117"/>
                <a:gd name="T40" fmla="*/ 2 w 240"/>
                <a:gd name="T41" fmla="*/ 2 h 117"/>
                <a:gd name="T42" fmla="*/ 2 w 240"/>
                <a:gd name="T43" fmla="*/ 2 h 117"/>
                <a:gd name="T44" fmla="*/ 2 w 240"/>
                <a:gd name="T45" fmla="*/ 2 h 117"/>
                <a:gd name="T46" fmla="*/ 2 w 240"/>
                <a:gd name="T47" fmla="*/ 2 h 117"/>
                <a:gd name="T48" fmla="*/ 2 w 240"/>
                <a:gd name="T49" fmla="*/ 2 h 117"/>
                <a:gd name="T50" fmla="*/ 2 w 240"/>
                <a:gd name="T51" fmla="*/ 2 h 117"/>
                <a:gd name="T52" fmla="*/ 2 w 240"/>
                <a:gd name="T53" fmla="*/ 2 h 117"/>
                <a:gd name="T54" fmla="*/ 2 w 240"/>
                <a:gd name="T55" fmla="*/ 1 h 117"/>
                <a:gd name="T56" fmla="*/ 2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5" name="Freeform 25"/>
            <p:cNvSpPr>
              <a:spLocks/>
            </p:cNvSpPr>
            <p:nvPr/>
          </p:nvSpPr>
          <p:spPr bwMode="invGray">
            <a:xfrm>
              <a:off x="1506" y="1999"/>
              <a:ext cx="146" cy="60"/>
            </a:xfrm>
            <a:custGeom>
              <a:avLst/>
              <a:gdLst>
                <a:gd name="T0" fmla="*/ 2 w 194"/>
                <a:gd name="T1" fmla="*/ 2 h 80"/>
                <a:gd name="T2" fmla="*/ 2 w 194"/>
                <a:gd name="T3" fmla="*/ 2 h 80"/>
                <a:gd name="T4" fmla="*/ 2 w 194"/>
                <a:gd name="T5" fmla="*/ 2 h 80"/>
                <a:gd name="T6" fmla="*/ 2 w 194"/>
                <a:gd name="T7" fmla="*/ 2 h 80"/>
                <a:gd name="T8" fmla="*/ 2 w 194"/>
                <a:gd name="T9" fmla="*/ 2 h 80"/>
                <a:gd name="T10" fmla="*/ 2 w 194"/>
                <a:gd name="T11" fmla="*/ 2 h 80"/>
                <a:gd name="T12" fmla="*/ 2 w 194"/>
                <a:gd name="T13" fmla="*/ 2 h 80"/>
                <a:gd name="T14" fmla="*/ 2 w 194"/>
                <a:gd name="T15" fmla="*/ 2 h 80"/>
                <a:gd name="T16" fmla="*/ 2 w 194"/>
                <a:gd name="T17" fmla="*/ 2 h 80"/>
                <a:gd name="T18" fmla="*/ 2 w 194"/>
                <a:gd name="T19" fmla="*/ 2 h 80"/>
                <a:gd name="T20" fmla="*/ 2 w 194"/>
                <a:gd name="T21" fmla="*/ 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6" name="Freeform 26"/>
            <p:cNvSpPr>
              <a:spLocks/>
            </p:cNvSpPr>
            <p:nvPr/>
          </p:nvSpPr>
          <p:spPr bwMode="invGray">
            <a:xfrm>
              <a:off x="1711" y="2069"/>
              <a:ext cx="233" cy="190"/>
            </a:xfrm>
            <a:custGeom>
              <a:avLst/>
              <a:gdLst>
                <a:gd name="T0" fmla="*/ 2 w 310"/>
                <a:gd name="T1" fmla="*/ 1 h 254"/>
                <a:gd name="T2" fmla="*/ 2 w 310"/>
                <a:gd name="T3" fmla="*/ 1 h 254"/>
                <a:gd name="T4" fmla="*/ 2 w 310"/>
                <a:gd name="T5" fmla="*/ 1 h 254"/>
                <a:gd name="T6" fmla="*/ 2 w 310"/>
                <a:gd name="T7" fmla="*/ 1 h 254"/>
                <a:gd name="T8" fmla="*/ 2 w 310"/>
                <a:gd name="T9" fmla="*/ 1 h 254"/>
                <a:gd name="T10" fmla="*/ 2 w 310"/>
                <a:gd name="T11" fmla="*/ 1 h 254"/>
                <a:gd name="T12" fmla="*/ 2 w 310"/>
                <a:gd name="T13" fmla="*/ 1 h 254"/>
                <a:gd name="T14" fmla="*/ 2 w 310"/>
                <a:gd name="T15" fmla="*/ 1 h 254"/>
                <a:gd name="T16" fmla="*/ 2 w 310"/>
                <a:gd name="T17" fmla="*/ 1 h 254"/>
                <a:gd name="T18" fmla="*/ 2 w 310"/>
                <a:gd name="T19" fmla="*/ 1 h 254"/>
                <a:gd name="T20" fmla="*/ 2 w 310"/>
                <a:gd name="T21" fmla="*/ 1 h 254"/>
                <a:gd name="T22" fmla="*/ 2 w 310"/>
                <a:gd name="T23" fmla="*/ 1 h 254"/>
                <a:gd name="T24" fmla="*/ 2 w 310"/>
                <a:gd name="T25" fmla="*/ 1 h 254"/>
                <a:gd name="T26" fmla="*/ 2 w 310"/>
                <a:gd name="T27" fmla="*/ 1 h 254"/>
                <a:gd name="T28" fmla="*/ 2 w 310"/>
                <a:gd name="T29" fmla="*/ 1 h 254"/>
                <a:gd name="T30" fmla="*/ 2 w 310"/>
                <a:gd name="T31" fmla="*/ 1 h 254"/>
                <a:gd name="T32" fmla="*/ 2 w 310"/>
                <a:gd name="T33" fmla="*/ 1 h 254"/>
                <a:gd name="T34" fmla="*/ 2 w 310"/>
                <a:gd name="T35" fmla="*/ 1 h 254"/>
                <a:gd name="T36" fmla="*/ 2 w 310"/>
                <a:gd name="T37" fmla="*/ 1 h 254"/>
                <a:gd name="T38" fmla="*/ 2 w 310"/>
                <a:gd name="T39" fmla="*/ 1 h 254"/>
                <a:gd name="T40" fmla="*/ 2 w 310"/>
                <a:gd name="T41" fmla="*/ 1 h 254"/>
                <a:gd name="T42" fmla="*/ 2 w 310"/>
                <a:gd name="T43" fmla="*/ 1 h 254"/>
                <a:gd name="T44" fmla="*/ 2 w 310"/>
                <a:gd name="T45" fmla="*/ 1 h 254"/>
                <a:gd name="T46" fmla="*/ 2 w 310"/>
                <a:gd name="T47" fmla="*/ 1 h 254"/>
                <a:gd name="T48" fmla="*/ 2 w 310"/>
                <a:gd name="T49" fmla="*/ 1 h 254"/>
                <a:gd name="T50" fmla="*/ 2 w 310"/>
                <a:gd name="T51" fmla="*/ 1 h 254"/>
                <a:gd name="T52" fmla="*/ 2 w 310"/>
                <a:gd name="T53" fmla="*/ 1 h 254"/>
                <a:gd name="T54" fmla="*/ 2 w 310"/>
                <a:gd name="T55" fmla="*/ 1 h 254"/>
                <a:gd name="T56" fmla="*/ 2 w 310"/>
                <a:gd name="T57" fmla="*/ 1 h 254"/>
                <a:gd name="T58" fmla="*/ 2 w 310"/>
                <a:gd name="T59" fmla="*/ 1 h 254"/>
                <a:gd name="T60" fmla="*/ 2 w 310"/>
                <a:gd name="T61" fmla="*/ 1 h 254"/>
                <a:gd name="T62" fmla="*/ 2 w 310"/>
                <a:gd name="T63" fmla="*/ 1 h 254"/>
                <a:gd name="T64" fmla="*/ 2 w 310"/>
                <a:gd name="T65" fmla="*/ 1 h 254"/>
                <a:gd name="T66" fmla="*/ 2 w 310"/>
                <a:gd name="T67" fmla="*/ 1 h 254"/>
                <a:gd name="T68" fmla="*/ 2 w 310"/>
                <a:gd name="T69" fmla="*/ 1 h 254"/>
                <a:gd name="T70" fmla="*/ 2 w 310"/>
                <a:gd name="T71" fmla="*/ 1 h 254"/>
                <a:gd name="T72" fmla="*/ 2 w 310"/>
                <a:gd name="T73" fmla="*/ 1 h 254"/>
                <a:gd name="T74" fmla="*/ 2 w 310"/>
                <a:gd name="T75" fmla="*/ 1 h 254"/>
                <a:gd name="T76" fmla="*/ 2 w 310"/>
                <a:gd name="T77" fmla="*/ 1 h 254"/>
                <a:gd name="T78" fmla="*/ 2 w 310"/>
                <a:gd name="T79" fmla="*/ 1 h 254"/>
                <a:gd name="T80" fmla="*/ 2 w 310"/>
                <a:gd name="T81" fmla="*/ 1 h 254"/>
                <a:gd name="T82" fmla="*/ 2 w 310"/>
                <a:gd name="T83" fmla="*/ 1 h 254"/>
                <a:gd name="T84" fmla="*/ 2 w 310"/>
                <a:gd name="T85" fmla="*/ 1 h 254"/>
                <a:gd name="T86" fmla="*/ 2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7" name="Freeform 27"/>
            <p:cNvSpPr>
              <a:spLocks/>
            </p:cNvSpPr>
            <p:nvPr/>
          </p:nvSpPr>
          <p:spPr bwMode="invGray">
            <a:xfrm>
              <a:off x="1709" y="1987"/>
              <a:ext cx="44" cy="37"/>
            </a:xfrm>
            <a:custGeom>
              <a:avLst/>
              <a:gdLst>
                <a:gd name="T0" fmla="*/ 1 w 59"/>
                <a:gd name="T1" fmla="*/ 0 h 50"/>
                <a:gd name="T2" fmla="*/ 0 w 59"/>
                <a:gd name="T3" fmla="*/ 1 h 50"/>
                <a:gd name="T4" fmla="*/ 1 w 59"/>
                <a:gd name="T5" fmla="*/ 1 h 50"/>
                <a:gd name="T6" fmla="*/ 1 w 59"/>
                <a:gd name="T7" fmla="*/ 1 h 50"/>
                <a:gd name="T8" fmla="*/ 1 w 59"/>
                <a:gd name="T9" fmla="*/ 1 h 50"/>
                <a:gd name="T10" fmla="*/ 1 w 59"/>
                <a:gd name="T11" fmla="*/ 1 h 50"/>
                <a:gd name="T12" fmla="*/ 1 w 59"/>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8" name="Freeform 28"/>
            <p:cNvSpPr>
              <a:spLocks/>
            </p:cNvSpPr>
            <p:nvPr/>
          </p:nvSpPr>
          <p:spPr bwMode="invGray">
            <a:xfrm>
              <a:off x="1625" y="2057"/>
              <a:ext cx="65" cy="42"/>
            </a:xfrm>
            <a:custGeom>
              <a:avLst/>
              <a:gdLst>
                <a:gd name="T0" fmla="*/ 2 w 86"/>
                <a:gd name="T1" fmla="*/ 1 h 57"/>
                <a:gd name="T2" fmla="*/ 2 w 86"/>
                <a:gd name="T3" fmla="*/ 1 h 57"/>
                <a:gd name="T4" fmla="*/ 2 w 86"/>
                <a:gd name="T5" fmla="*/ 1 h 57"/>
                <a:gd name="T6" fmla="*/ 2 w 86"/>
                <a:gd name="T7" fmla="*/ 1 h 57"/>
                <a:gd name="T8" fmla="*/ 2 w 86"/>
                <a:gd name="T9" fmla="*/ 1 h 57"/>
                <a:gd name="T10" fmla="*/ 2 w 86"/>
                <a:gd name="T11" fmla="*/ 1 h 57"/>
                <a:gd name="T12" fmla="*/ 2 w 86"/>
                <a:gd name="T13" fmla="*/ 1 h 57"/>
                <a:gd name="T14" fmla="*/ 2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9" name="Freeform 29"/>
            <p:cNvSpPr>
              <a:spLocks/>
            </p:cNvSpPr>
            <p:nvPr/>
          </p:nvSpPr>
          <p:spPr bwMode="invGray">
            <a:xfrm>
              <a:off x="1693" y="2065"/>
              <a:ext cx="54" cy="25"/>
            </a:xfrm>
            <a:custGeom>
              <a:avLst/>
              <a:gdLst>
                <a:gd name="T0" fmla="*/ 1 w 73"/>
                <a:gd name="T1" fmla="*/ 0 h 34"/>
                <a:gd name="T2" fmla="*/ 1 w 73"/>
                <a:gd name="T3" fmla="*/ 1 h 34"/>
                <a:gd name="T4" fmla="*/ 1 w 73"/>
                <a:gd name="T5" fmla="*/ 1 h 34"/>
                <a:gd name="T6" fmla="*/ 1 w 73"/>
                <a:gd name="T7" fmla="*/ 1 h 34"/>
                <a:gd name="T8" fmla="*/ 1 w 73"/>
                <a:gd name="T9" fmla="*/ 1 h 34"/>
                <a:gd name="T10" fmla="*/ 1 w 73"/>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0" name="Freeform 30"/>
            <p:cNvSpPr>
              <a:spLocks/>
            </p:cNvSpPr>
            <p:nvPr/>
          </p:nvSpPr>
          <p:spPr bwMode="invGray">
            <a:xfrm>
              <a:off x="1664" y="2029"/>
              <a:ext cx="64" cy="34"/>
            </a:xfrm>
            <a:custGeom>
              <a:avLst/>
              <a:gdLst>
                <a:gd name="T0" fmla="*/ 2 w 85"/>
                <a:gd name="T1" fmla="*/ 2 h 45"/>
                <a:gd name="T2" fmla="*/ 2 w 85"/>
                <a:gd name="T3" fmla="*/ 2 h 45"/>
                <a:gd name="T4" fmla="*/ 0 w 85"/>
                <a:gd name="T5" fmla="*/ 2 h 45"/>
                <a:gd name="T6" fmla="*/ 2 w 85"/>
                <a:gd name="T7" fmla="*/ 2 h 45"/>
                <a:gd name="T8" fmla="*/ 2 w 85"/>
                <a:gd name="T9" fmla="*/ 2 h 45"/>
                <a:gd name="T10" fmla="*/ 2 w 85"/>
                <a:gd name="T11" fmla="*/ 2 h 45"/>
                <a:gd name="T12" fmla="*/ 2 w 85"/>
                <a:gd name="T13" fmla="*/ 2 h 45"/>
                <a:gd name="T14" fmla="*/ 2 w 85"/>
                <a:gd name="T15" fmla="*/ 0 h 45"/>
                <a:gd name="T16" fmla="*/ 2 w 85"/>
                <a:gd name="T17" fmla="*/ 2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1" name="Freeform 31"/>
            <p:cNvSpPr>
              <a:spLocks/>
            </p:cNvSpPr>
            <p:nvPr/>
          </p:nvSpPr>
          <p:spPr bwMode="invGray">
            <a:xfrm>
              <a:off x="1637" y="1997"/>
              <a:ext cx="44" cy="24"/>
            </a:xfrm>
            <a:custGeom>
              <a:avLst/>
              <a:gdLst>
                <a:gd name="T0" fmla="*/ 2 w 58"/>
                <a:gd name="T1" fmla="*/ 2 h 31"/>
                <a:gd name="T2" fmla="*/ 0 w 58"/>
                <a:gd name="T3" fmla="*/ 2 h 31"/>
                <a:gd name="T4" fmla="*/ 2 w 58"/>
                <a:gd name="T5" fmla="*/ 2 h 31"/>
                <a:gd name="T6" fmla="*/ 2 w 58"/>
                <a:gd name="T7" fmla="*/ 2 h 31"/>
                <a:gd name="T8" fmla="*/ 2 w 58"/>
                <a:gd name="T9" fmla="*/ 2 h 31"/>
                <a:gd name="T10" fmla="*/ 2 w 58"/>
                <a:gd name="T11" fmla="*/ 0 h 31"/>
                <a:gd name="T12" fmla="*/ 2 w 58"/>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2" name="Freeform 32"/>
            <p:cNvSpPr>
              <a:spLocks/>
            </p:cNvSpPr>
            <p:nvPr/>
          </p:nvSpPr>
          <p:spPr bwMode="invGray">
            <a:xfrm>
              <a:off x="1751" y="2000"/>
              <a:ext cx="114" cy="77"/>
            </a:xfrm>
            <a:custGeom>
              <a:avLst/>
              <a:gdLst>
                <a:gd name="T0" fmla="*/ 2 w 152"/>
                <a:gd name="T1" fmla="*/ 0 h 102"/>
                <a:gd name="T2" fmla="*/ 2 w 152"/>
                <a:gd name="T3" fmla="*/ 2 h 102"/>
                <a:gd name="T4" fmla="*/ 2 w 152"/>
                <a:gd name="T5" fmla="*/ 2 h 102"/>
                <a:gd name="T6" fmla="*/ 2 w 152"/>
                <a:gd name="T7" fmla="*/ 2 h 102"/>
                <a:gd name="T8" fmla="*/ 0 w 152"/>
                <a:gd name="T9" fmla="*/ 2 h 102"/>
                <a:gd name="T10" fmla="*/ 2 w 152"/>
                <a:gd name="T11" fmla="*/ 2 h 102"/>
                <a:gd name="T12" fmla="*/ 2 w 152"/>
                <a:gd name="T13" fmla="*/ 2 h 102"/>
                <a:gd name="T14" fmla="*/ 2 w 152"/>
                <a:gd name="T15" fmla="*/ 2 h 102"/>
                <a:gd name="T16" fmla="*/ 2 w 152"/>
                <a:gd name="T17" fmla="*/ 2 h 102"/>
                <a:gd name="T18" fmla="*/ 2 w 152"/>
                <a:gd name="T19" fmla="*/ 2 h 102"/>
                <a:gd name="T20" fmla="*/ 2 w 152"/>
                <a:gd name="T21" fmla="*/ 2 h 102"/>
                <a:gd name="T22" fmla="*/ 2 w 152"/>
                <a:gd name="T23" fmla="*/ 2 h 102"/>
                <a:gd name="T24" fmla="*/ 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3" name="Freeform 33"/>
            <p:cNvSpPr>
              <a:spLocks/>
            </p:cNvSpPr>
            <p:nvPr/>
          </p:nvSpPr>
          <p:spPr bwMode="invGray">
            <a:xfrm>
              <a:off x="664" y="2245"/>
              <a:ext cx="25" cy="15"/>
            </a:xfrm>
            <a:custGeom>
              <a:avLst/>
              <a:gdLst>
                <a:gd name="T0" fmla="*/ 1 w 34"/>
                <a:gd name="T1" fmla="*/ 0 h 20"/>
                <a:gd name="T2" fmla="*/ 1 w 34"/>
                <a:gd name="T3" fmla="*/ 2 h 20"/>
                <a:gd name="T4" fmla="*/ 1 w 34"/>
                <a:gd name="T5" fmla="*/ 2 h 20"/>
                <a:gd name="T6" fmla="*/ 1 w 34"/>
                <a:gd name="T7" fmla="*/ 2 h 20"/>
                <a:gd name="T8" fmla="*/ 1 w 3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4" name="Freeform 34"/>
            <p:cNvSpPr>
              <a:spLocks/>
            </p:cNvSpPr>
            <p:nvPr/>
          </p:nvSpPr>
          <p:spPr bwMode="invGray">
            <a:xfrm>
              <a:off x="1421" y="2756"/>
              <a:ext cx="16" cy="12"/>
            </a:xfrm>
            <a:custGeom>
              <a:avLst/>
              <a:gdLst>
                <a:gd name="T0" fmla="*/ 2 w 21"/>
                <a:gd name="T1" fmla="*/ 0 h 16"/>
                <a:gd name="T2" fmla="*/ 2 w 21"/>
                <a:gd name="T3" fmla="*/ 2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5" name="Freeform 35"/>
            <p:cNvSpPr>
              <a:spLocks/>
            </p:cNvSpPr>
            <p:nvPr/>
          </p:nvSpPr>
          <p:spPr bwMode="invGray">
            <a:xfrm>
              <a:off x="1424" y="2781"/>
              <a:ext cx="16" cy="12"/>
            </a:xfrm>
            <a:custGeom>
              <a:avLst/>
              <a:gdLst>
                <a:gd name="T0" fmla="*/ 2 w 21"/>
                <a:gd name="T1" fmla="*/ 0 h 16"/>
                <a:gd name="T2" fmla="*/ 2 w 21"/>
                <a:gd name="T3" fmla="*/ 2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6" name="Freeform 36"/>
            <p:cNvSpPr>
              <a:spLocks/>
            </p:cNvSpPr>
            <p:nvPr/>
          </p:nvSpPr>
          <p:spPr bwMode="invGray">
            <a:xfrm>
              <a:off x="1628" y="2913"/>
              <a:ext cx="15" cy="12"/>
            </a:xfrm>
            <a:custGeom>
              <a:avLst/>
              <a:gdLst>
                <a:gd name="T0" fmla="*/ 1 w 21"/>
                <a:gd name="T1" fmla="*/ 0 h 16"/>
                <a:gd name="T2" fmla="*/ 1 w 21"/>
                <a:gd name="T3" fmla="*/ 2 h 16"/>
                <a:gd name="T4" fmla="*/ 1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7" name="Freeform 37"/>
            <p:cNvSpPr>
              <a:spLocks/>
            </p:cNvSpPr>
            <p:nvPr/>
          </p:nvSpPr>
          <p:spPr bwMode="invGray">
            <a:xfrm>
              <a:off x="1752" y="2429"/>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8" name="Freeform 38"/>
            <p:cNvSpPr>
              <a:spLocks/>
            </p:cNvSpPr>
            <p:nvPr/>
          </p:nvSpPr>
          <p:spPr bwMode="invGray">
            <a:xfrm>
              <a:off x="1652" y="2224"/>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29" name="Freeform 39"/>
            <p:cNvSpPr>
              <a:spLocks/>
            </p:cNvSpPr>
            <p:nvPr/>
          </p:nvSpPr>
          <p:spPr bwMode="invGray">
            <a:xfrm>
              <a:off x="1717" y="2045"/>
              <a:ext cx="39" cy="18"/>
            </a:xfrm>
            <a:custGeom>
              <a:avLst/>
              <a:gdLst>
                <a:gd name="T0" fmla="*/ 2 w 51"/>
                <a:gd name="T1" fmla="*/ 0 h 24"/>
                <a:gd name="T2" fmla="*/ 2 w 51"/>
                <a:gd name="T3" fmla="*/ 2 h 24"/>
                <a:gd name="T4" fmla="*/ 2 w 51"/>
                <a:gd name="T5" fmla="*/ 2 h 24"/>
                <a:gd name="T6" fmla="*/ 2 w 51"/>
                <a:gd name="T7" fmla="*/ 2 h 24"/>
                <a:gd name="T8" fmla="*/ 2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0" name="Freeform 40"/>
            <p:cNvSpPr>
              <a:spLocks/>
            </p:cNvSpPr>
            <p:nvPr/>
          </p:nvSpPr>
          <p:spPr bwMode="invGray">
            <a:xfrm>
              <a:off x="1780" y="2153"/>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1" name="Freeform 41"/>
            <p:cNvSpPr>
              <a:spLocks/>
            </p:cNvSpPr>
            <p:nvPr/>
          </p:nvSpPr>
          <p:spPr bwMode="invGray">
            <a:xfrm>
              <a:off x="1796" y="1951"/>
              <a:ext cx="696" cy="346"/>
            </a:xfrm>
            <a:custGeom>
              <a:avLst/>
              <a:gdLst>
                <a:gd name="T0" fmla="*/ 1 w 929"/>
                <a:gd name="T1" fmla="*/ 1 h 462"/>
                <a:gd name="T2" fmla="*/ 1 w 929"/>
                <a:gd name="T3" fmla="*/ 1 h 462"/>
                <a:gd name="T4" fmla="*/ 1 w 929"/>
                <a:gd name="T5" fmla="*/ 1 h 462"/>
                <a:gd name="T6" fmla="*/ 1 w 929"/>
                <a:gd name="T7" fmla="*/ 1 h 462"/>
                <a:gd name="T8" fmla="*/ 1 w 929"/>
                <a:gd name="T9" fmla="*/ 1 h 462"/>
                <a:gd name="T10" fmla="*/ 1 w 929"/>
                <a:gd name="T11" fmla="*/ 1 h 462"/>
                <a:gd name="T12" fmla="*/ 1 w 929"/>
                <a:gd name="T13" fmla="*/ 1 h 462"/>
                <a:gd name="T14" fmla="*/ 1 w 929"/>
                <a:gd name="T15" fmla="*/ 1 h 462"/>
                <a:gd name="T16" fmla="*/ 1 w 929"/>
                <a:gd name="T17" fmla="*/ 1 h 462"/>
                <a:gd name="T18" fmla="*/ 1 w 929"/>
                <a:gd name="T19" fmla="*/ 1 h 462"/>
                <a:gd name="T20" fmla="*/ 1 w 929"/>
                <a:gd name="T21" fmla="*/ 1 h 462"/>
                <a:gd name="T22" fmla="*/ 1 w 929"/>
                <a:gd name="T23" fmla="*/ 1 h 462"/>
                <a:gd name="T24" fmla="*/ 1 w 929"/>
                <a:gd name="T25" fmla="*/ 1 h 462"/>
                <a:gd name="T26" fmla="*/ 1 w 929"/>
                <a:gd name="T27" fmla="*/ 1 h 462"/>
                <a:gd name="T28" fmla="*/ 1 w 929"/>
                <a:gd name="T29" fmla="*/ 1 h 462"/>
                <a:gd name="T30" fmla="*/ 1 w 929"/>
                <a:gd name="T31" fmla="*/ 1 h 462"/>
                <a:gd name="T32" fmla="*/ 1 w 929"/>
                <a:gd name="T33" fmla="*/ 1 h 462"/>
                <a:gd name="T34" fmla="*/ 1 w 929"/>
                <a:gd name="T35" fmla="*/ 1 h 462"/>
                <a:gd name="T36" fmla="*/ 1 w 929"/>
                <a:gd name="T37" fmla="*/ 1 h 462"/>
                <a:gd name="T38" fmla="*/ 1 w 929"/>
                <a:gd name="T39" fmla="*/ 1 h 462"/>
                <a:gd name="T40" fmla="*/ 1 w 929"/>
                <a:gd name="T41" fmla="*/ 1 h 462"/>
                <a:gd name="T42" fmla="*/ 1 w 929"/>
                <a:gd name="T43" fmla="*/ 1 h 462"/>
                <a:gd name="T44" fmla="*/ 1 w 929"/>
                <a:gd name="T45" fmla="*/ 1 h 462"/>
                <a:gd name="T46" fmla="*/ 1 w 929"/>
                <a:gd name="T47" fmla="*/ 1 h 462"/>
                <a:gd name="T48" fmla="*/ 1 w 929"/>
                <a:gd name="T49" fmla="*/ 1 h 462"/>
                <a:gd name="T50" fmla="*/ 1 w 929"/>
                <a:gd name="T51" fmla="*/ 1 h 462"/>
                <a:gd name="T52" fmla="*/ 1 w 929"/>
                <a:gd name="T53" fmla="*/ 1 h 462"/>
                <a:gd name="T54" fmla="*/ 1 w 929"/>
                <a:gd name="T55" fmla="*/ 1 h 462"/>
                <a:gd name="T56" fmla="*/ 1 w 929"/>
                <a:gd name="T57" fmla="*/ 1 h 462"/>
                <a:gd name="T58" fmla="*/ 1 w 929"/>
                <a:gd name="T59" fmla="*/ 1 h 462"/>
                <a:gd name="T60" fmla="*/ 1 w 929"/>
                <a:gd name="T61" fmla="*/ 1 h 462"/>
                <a:gd name="T62" fmla="*/ 1 w 929"/>
                <a:gd name="T63" fmla="*/ 1 h 462"/>
                <a:gd name="T64" fmla="*/ 1 w 929"/>
                <a:gd name="T65" fmla="*/ 1 h 462"/>
                <a:gd name="T66" fmla="*/ 1 w 929"/>
                <a:gd name="T67" fmla="*/ 1 h 462"/>
                <a:gd name="T68" fmla="*/ 1 w 929"/>
                <a:gd name="T69" fmla="*/ 1 h 462"/>
                <a:gd name="T70" fmla="*/ 1 w 929"/>
                <a:gd name="T71" fmla="*/ 1 h 462"/>
                <a:gd name="T72" fmla="*/ 1 w 929"/>
                <a:gd name="T73" fmla="*/ 1 h 462"/>
                <a:gd name="T74" fmla="*/ 1 w 929"/>
                <a:gd name="T75" fmla="*/ 1 h 462"/>
                <a:gd name="T76" fmla="*/ 1 w 929"/>
                <a:gd name="T77" fmla="*/ 1 h 462"/>
                <a:gd name="T78" fmla="*/ 1 w 929"/>
                <a:gd name="T79" fmla="*/ 1 h 462"/>
                <a:gd name="T80" fmla="*/ 1 w 929"/>
                <a:gd name="T81" fmla="*/ 1 h 462"/>
                <a:gd name="T82" fmla="*/ 1 w 929"/>
                <a:gd name="T83" fmla="*/ 1 h 462"/>
                <a:gd name="T84" fmla="*/ 1 w 929"/>
                <a:gd name="T85" fmla="*/ 1 h 462"/>
                <a:gd name="T86" fmla="*/ 1 w 929"/>
                <a:gd name="T87" fmla="*/ 1 h 462"/>
                <a:gd name="T88" fmla="*/ 1 w 929"/>
                <a:gd name="T89" fmla="*/ 1 h 462"/>
                <a:gd name="T90" fmla="*/ 1 w 929"/>
                <a:gd name="T91" fmla="*/ 1 h 462"/>
                <a:gd name="T92" fmla="*/ 1 w 929"/>
                <a:gd name="T93" fmla="*/ 1 h 462"/>
                <a:gd name="T94" fmla="*/ 1 w 929"/>
                <a:gd name="T95" fmla="*/ 1 h 462"/>
                <a:gd name="T96" fmla="*/ 1 w 929"/>
                <a:gd name="T97" fmla="*/ 1 h 462"/>
                <a:gd name="T98" fmla="*/ 1 w 929"/>
                <a:gd name="T99" fmla="*/ 1 h 462"/>
                <a:gd name="T100" fmla="*/ 1 w 929"/>
                <a:gd name="T101" fmla="*/ 1 h 462"/>
                <a:gd name="T102" fmla="*/ 1 w 929"/>
                <a:gd name="T103" fmla="*/ 1 h 462"/>
                <a:gd name="T104" fmla="*/ 1 w 929"/>
                <a:gd name="T105" fmla="*/ 1 h 462"/>
                <a:gd name="T106" fmla="*/ 1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2" name="Freeform 42"/>
            <p:cNvSpPr>
              <a:spLocks/>
            </p:cNvSpPr>
            <p:nvPr/>
          </p:nvSpPr>
          <p:spPr bwMode="invGray">
            <a:xfrm>
              <a:off x="2009" y="2135"/>
              <a:ext cx="39" cy="24"/>
            </a:xfrm>
            <a:custGeom>
              <a:avLst/>
              <a:gdLst>
                <a:gd name="T0" fmla="*/ 2 w 52"/>
                <a:gd name="T1" fmla="*/ 0 h 32"/>
                <a:gd name="T2" fmla="*/ 2 w 52"/>
                <a:gd name="T3" fmla="*/ 2 h 32"/>
                <a:gd name="T4" fmla="*/ 2 w 52"/>
                <a:gd name="T5" fmla="*/ 2 h 32"/>
                <a:gd name="T6" fmla="*/ 2 w 52"/>
                <a:gd name="T7" fmla="*/ 2 h 32"/>
                <a:gd name="T8" fmla="*/ 2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3" name="Freeform 43"/>
            <p:cNvSpPr>
              <a:spLocks/>
            </p:cNvSpPr>
            <p:nvPr/>
          </p:nvSpPr>
          <p:spPr bwMode="invGray">
            <a:xfrm>
              <a:off x="2292" y="2201"/>
              <a:ext cx="128" cy="54"/>
            </a:xfrm>
            <a:custGeom>
              <a:avLst/>
              <a:gdLst>
                <a:gd name="T0" fmla="*/ 1 w 172"/>
                <a:gd name="T1" fmla="*/ 2 h 72"/>
                <a:gd name="T2" fmla="*/ 1 w 172"/>
                <a:gd name="T3" fmla="*/ 2 h 72"/>
                <a:gd name="T4" fmla="*/ 1 w 172"/>
                <a:gd name="T5" fmla="*/ 0 h 72"/>
                <a:gd name="T6" fmla="*/ 0 w 172"/>
                <a:gd name="T7" fmla="*/ 2 h 72"/>
                <a:gd name="T8" fmla="*/ 1 w 172"/>
                <a:gd name="T9" fmla="*/ 2 h 72"/>
                <a:gd name="T10" fmla="*/ 1 w 172"/>
                <a:gd name="T11" fmla="*/ 2 h 72"/>
                <a:gd name="T12" fmla="*/ 1 w 172"/>
                <a:gd name="T13" fmla="*/ 2 h 72"/>
                <a:gd name="T14" fmla="*/ 1 w 172"/>
                <a:gd name="T15" fmla="*/ 2 h 72"/>
                <a:gd name="T16" fmla="*/ 1 w 172"/>
                <a:gd name="T17" fmla="*/ 2 h 72"/>
                <a:gd name="T18" fmla="*/ 1 w 172"/>
                <a:gd name="T19" fmla="*/ 2 h 72"/>
                <a:gd name="T20" fmla="*/ 1 w 172"/>
                <a:gd name="T21" fmla="*/ 2 h 72"/>
                <a:gd name="T22" fmla="*/ 1 w 172"/>
                <a:gd name="T23" fmla="*/ 2 h 72"/>
                <a:gd name="T24" fmla="*/ 1 w 172"/>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4" name="Freeform 44"/>
            <p:cNvSpPr>
              <a:spLocks/>
            </p:cNvSpPr>
            <p:nvPr/>
          </p:nvSpPr>
          <p:spPr bwMode="invGray">
            <a:xfrm>
              <a:off x="2393" y="2038"/>
              <a:ext cx="39" cy="24"/>
            </a:xfrm>
            <a:custGeom>
              <a:avLst/>
              <a:gdLst>
                <a:gd name="T0" fmla="*/ 2 w 52"/>
                <a:gd name="T1" fmla="*/ 0 h 32"/>
                <a:gd name="T2" fmla="*/ 2 w 52"/>
                <a:gd name="T3" fmla="*/ 2 h 32"/>
                <a:gd name="T4" fmla="*/ 2 w 52"/>
                <a:gd name="T5" fmla="*/ 2 h 32"/>
                <a:gd name="T6" fmla="*/ 2 w 52"/>
                <a:gd name="T7" fmla="*/ 2 h 32"/>
                <a:gd name="T8" fmla="*/ 2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5" name="Freeform 45"/>
            <p:cNvSpPr>
              <a:spLocks/>
            </p:cNvSpPr>
            <p:nvPr/>
          </p:nvSpPr>
          <p:spPr bwMode="invGray">
            <a:xfrm>
              <a:off x="2662" y="2006"/>
              <a:ext cx="155" cy="63"/>
            </a:xfrm>
            <a:custGeom>
              <a:avLst/>
              <a:gdLst>
                <a:gd name="T0" fmla="*/ 2 w 206"/>
                <a:gd name="T1" fmla="*/ 1 h 85"/>
                <a:gd name="T2" fmla="*/ 2 w 206"/>
                <a:gd name="T3" fmla="*/ 1 h 85"/>
                <a:gd name="T4" fmla="*/ 2 w 206"/>
                <a:gd name="T5" fmla="*/ 1 h 85"/>
                <a:gd name="T6" fmla="*/ 2 w 206"/>
                <a:gd name="T7" fmla="*/ 1 h 85"/>
                <a:gd name="T8" fmla="*/ 2 w 206"/>
                <a:gd name="T9" fmla="*/ 1 h 85"/>
                <a:gd name="T10" fmla="*/ 2 w 206"/>
                <a:gd name="T11" fmla="*/ 1 h 85"/>
                <a:gd name="T12" fmla="*/ 2 w 206"/>
                <a:gd name="T13" fmla="*/ 1 h 85"/>
                <a:gd name="T14" fmla="*/ 2 w 206"/>
                <a:gd name="T15" fmla="*/ 1 h 85"/>
                <a:gd name="T16" fmla="*/ 2 w 206"/>
                <a:gd name="T17" fmla="*/ 1 h 85"/>
                <a:gd name="T18" fmla="*/ 2 w 206"/>
                <a:gd name="T19" fmla="*/ 1 h 85"/>
                <a:gd name="T20" fmla="*/ 2 w 206"/>
                <a:gd name="T21" fmla="*/ 1 h 85"/>
                <a:gd name="T22" fmla="*/ 2 w 206"/>
                <a:gd name="T23" fmla="*/ 1 h 85"/>
                <a:gd name="T24" fmla="*/ 2 w 206"/>
                <a:gd name="T25" fmla="*/ 1 h 85"/>
                <a:gd name="T26" fmla="*/ 2 w 206"/>
                <a:gd name="T27" fmla="*/ 1 h 85"/>
                <a:gd name="T28" fmla="*/ 2 w 206"/>
                <a:gd name="T29" fmla="*/ 1 h 85"/>
                <a:gd name="T30" fmla="*/ 2 w 206"/>
                <a:gd name="T31" fmla="*/ 1 h 85"/>
                <a:gd name="T32" fmla="*/ 2 w 206"/>
                <a:gd name="T33" fmla="*/ 1 h 85"/>
                <a:gd name="T34" fmla="*/ 2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6" name="Freeform 46"/>
            <p:cNvSpPr>
              <a:spLocks/>
            </p:cNvSpPr>
            <p:nvPr/>
          </p:nvSpPr>
          <p:spPr bwMode="invGray">
            <a:xfrm>
              <a:off x="2759" y="2039"/>
              <a:ext cx="48" cy="21"/>
            </a:xfrm>
            <a:custGeom>
              <a:avLst/>
              <a:gdLst>
                <a:gd name="T0" fmla="*/ 2 w 64"/>
                <a:gd name="T1" fmla="*/ 2 h 28"/>
                <a:gd name="T2" fmla="*/ 2 w 64"/>
                <a:gd name="T3" fmla="*/ 2 h 28"/>
                <a:gd name="T4" fmla="*/ 2 w 64"/>
                <a:gd name="T5" fmla="*/ 2 h 28"/>
                <a:gd name="T6" fmla="*/ 2 w 64"/>
                <a:gd name="T7" fmla="*/ 2 h 28"/>
                <a:gd name="T8" fmla="*/ 2 w 64"/>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7" name="Freeform 47"/>
            <p:cNvSpPr>
              <a:spLocks/>
            </p:cNvSpPr>
            <p:nvPr/>
          </p:nvSpPr>
          <p:spPr bwMode="invGray">
            <a:xfrm>
              <a:off x="2467" y="2311"/>
              <a:ext cx="109" cy="132"/>
            </a:xfrm>
            <a:custGeom>
              <a:avLst/>
              <a:gdLst>
                <a:gd name="T0" fmla="*/ 1 w 146"/>
                <a:gd name="T1" fmla="*/ 2 h 176"/>
                <a:gd name="T2" fmla="*/ 0 w 146"/>
                <a:gd name="T3" fmla="*/ 2 h 176"/>
                <a:gd name="T4" fmla="*/ 1 w 146"/>
                <a:gd name="T5" fmla="*/ 2 h 176"/>
                <a:gd name="T6" fmla="*/ 1 w 146"/>
                <a:gd name="T7" fmla="*/ 2 h 176"/>
                <a:gd name="T8" fmla="*/ 1 w 146"/>
                <a:gd name="T9" fmla="*/ 2 h 176"/>
                <a:gd name="T10" fmla="*/ 1 w 146"/>
                <a:gd name="T11" fmla="*/ 2 h 176"/>
                <a:gd name="T12" fmla="*/ 1 w 146"/>
                <a:gd name="T13" fmla="*/ 2 h 176"/>
                <a:gd name="T14" fmla="*/ 1 w 146"/>
                <a:gd name="T15" fmla="*/ 2 h 176"/>
                <a:gd name="T16" fmla="*/ 1 w 146"/>
                <a:gd name="T17" fmla="*/ 2 h 176"/>
                <a:gd name="T18" fmla="*/ 1 w 146"/>
                <a:gd name="T19" fmla="*/ 2 h 176"/>
                <a:gd name="T20" fmla="*/ 1 w 146"/>
                <a:gd name="T21" fmla="*/ 2 h 176"/>
                <a:gd name="T22" fmla="*/ 1 w 146"/>
                <a:gd name="T23" fmla="*/ 2 h 176"/>
                <a:gd name="T24" fmla="*/ 1 w 146"/>
                <a:gd name="T25" fmla="*/ 2 h 176"/>
                <a:gd name="T26" fmla="*/ 1 w 146"/>
                <a:gd name="T27" fmla="*/ 2 h 176"/>
                <a:gd name="T28" fmla="*/ 1 w 146"/>
                <a:gd name="T29" fmla="*/ 2 h 176"/>
                <a:gd name="T30" fmla="*/ 1 w 146"/>
                <a:gd name="T31" fmla="*/ 2 h 176"/>
                <a:gd name="T32" fmla="*/ 1 w 146"/>
                <a:gd name="T33" fmla="*/ 2 h 176"/>
                <a:gd name="T34" fmla="*/ 1 w 146"/>
                <a:gd name="T35" fmla="*/ 2 h 176"/>
                <a:gd name="T36" fmla="*/ 1 w 146"/>
                <a:gd name="T37" fmla="*/ 2 h 176"/>
                <a:gd name="T38" fmla="*/ 1 w 146"/>
                <a:gd name="T39" fmla="*/ 2 h 176"/>
                <a:gd name="T40" fmla="*/ 1 w 146"/>
                <a:gd name="T41" fmla="*/ 2 h 176"/>
                <a:gd name="T42" fmla="*/ 1 w 146"/>
                <a:gd name="T43" fmla="*/ 2 h 176"/>
                <a:gd name="T44" fmla="*/ 1 w 146"/>
                <a:gd name="T45" fmla="*/ 2 h 176"/>
                <a:gd name="T46" fmla="*/ 1 w 146"/>
                <a:gd name="T47" fmla="*/ 2 h 176"/>
                <a:gd name="T48" fmla="*/ 1 w 146"/>
                <a:gd name="T49" fmla="*/ 2 h 176"/>
                <a:gd name="T50" fmla="*/ 1 w 146"/>
                <a:gd name="T51" fmla="*/ 2 h 176"/>
                <a:gd name="T52" fmla="*/ 1 w 146"/>
                <a:gd name="T53" fmla="*/ 1 h 176"/>
                <a:gd name="T54" fmla="*/ 1 w 146"/>
                <a:gd name="T55" fmla="*/ 2 h 176"/>
                <a:gd name="T56" fmla="*/ 1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8" name="Freeform 48"/>
            <p:cNvSpPr>
              <a:spLocks/>
            </p:cNvSpPr>
            <p:nvPr/>
          </p:nvSpPr>
          <p:spPr bwMode="invGray">
            <a:xfrm>
              <a:off x="2413" y="2359"/>
              <a:ext cx="69" cy="68"/>
            </a:xfrm>
            <a:custGeom>
              <a:avLst/>
              <a:gdLst>
                <a:gd name="T0" fmla="*/ 2 w 92"/>
                <a:gd name="T1" fmla="*/ 1 h 92"/>
                <a:gd name="T2" fmla="*/ 2 w 92"/>
                <a:gd name="T3" fmla="*/ 1 h 92"/>
                <a:gd name="T4" fmla="*/ 2 w 92"/>
                <a:gd name="T5" fmla="*/ 1 h 92"/>
                <a:gd name="T6" fmla="*/ 2 w 92"/>
                <a:gd name="T7" fmla="*/ 1 h 92"/>
                <a:gd name="T8" fmla="*/ 2 w 92"/>
                <a:gd name="T9" fmla="*/ 1 h 92"/>
                <a:gd name="T10" fmla="*/ 2 w 92"/>
                <a:gd name="T11" fmla="*/ 1 h 92"/>
                <a:gd name="T12" fmla="*/ 2 w 92"/>
                <a:gd name="T13" fmla="*/ 1 h 92"/>
                <a:gd name="T14" fmla="*/ 2 w 92"/>
                <a:gd name="T15" fmla="*/ 1 h 92"/>
                <a:gd name="T16" fmla="*/ 2 w 92"/>
                <a:gd name="T17" fmla="*/ 1 h 92"/>
                <a:gd name="T18" fmla="*/ 2 w 92"/>
                <a:gd name="T19" fmla="*/ 1 h 92"/>
                <a:gd name="T20" fmla="*/ 2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39" name="Freeform 49"/>
            <p:cNvSpPr>
              <a:spLocks/>
            </p:cNvSpPr>
            <p:nvPr/>
          </p:nvSpPr>
          <p:spPr bwMode="invGray">
            <a:xfrm>
              <a:off x="4099" y="3502"/>
              <a:ext cx="474" cy="495"/>
            </a:xfrm>
            <a:custGeom>
              <a:avLst/>
              <a:gdLst>
                <a:gd name="T0" fmla="*/ 1 w 633"/>
                <a:gd name="T1" fmla="*/ 2 h 660"/>
                <a:gd name="T2" fmla="*/ 1 w 633"/>
                <a:gd name="T3" fmla="*/ 2 h 660"/>
                <a:gd name="T4" fmla="*/ 1 w 633"/>
                <a:gd name="T5" fmla="*/ 2 h 660"/>
                <a:gd name="T6" fmla="*/ 1 w 633"/>
                <a:gd name="T7" fmla="*/ 2 h 660"/>
                <a:gd name="T8" fmla="*/ 1 w 633"/>
                <a:gd name="T9" fmla="*/ 2 h 660"/>
                <a:gd name="T10" fmla="*/ 1 w 633"/>
                <a:gd name="T11" fmla="*/ 2 h 660"/>
                <a:gd name="T12" fmla="*/ 1 w 633"/>
                <a:gd name="T13" fmla="*/ 2 h 660"/>
                <a:gd name="T14" fmla="*/ 0 w 633"/>
                <a:gd name="T15" fmla="*/ 2 h 660"/>
                <a:gd name="T16" fmla="*/ 1 w 633"/>
                <a:gd name="T17" fmla="*/ 2 h 660"/>
                <a:gd name="T18" fmla="*/ 1 w 633"/>
                <a:gd name="T19" fmla="*/ 2 h 660"/>
                <a:gd name="T20" fmla="*/ 1 w 633"/>
                <a:gd name="T21" fmla="*/ 2 h 660"/>
                <a:gd name="T22" fmla="*/ 1 w 633"/>
                <a:gd name="T23" fmla="*/ 2 h 660"/>
                <a:gd name="T24" fmla="*/ 1 w 633"/>
                <a:gd name="T25" fmla="*/ 2 h 660"/>
                <a:gd name="T26" fmla="*/ 1 w 633"/>
                <a:gd name="T27" fmla="*/ 2 h 660"/>
                <a:gd name="T28" fmla="*/ 1 w 633"/>
                <a:gd name="T29" fmla="*/ 2 h 660"/>
                <a:gd name="T30" fmla="*/ 1 w 633"/>
                <a:gd name="T31" fmla="*/ 2 h 660"/>
                <a:gd name="T32" fmla="*/ 1 w 633"/>
                <a:gd name="T33" fmla="*/ 2 h 660"/>
                <a:gd name="T34" fmla="*/ 1 w 633"/>
                <a:gd name="T35" fmla="*/ 2 h 660"/>
                <a:gd name="T36" fmla="*/ 1 w 633"/>
                <a:gd name="T37" fmla="*/ 2 h 660"/>
                <a:gd name="T38" fmla="*/ 1 w 633"/>
                <a:gd name="T39" fmla="*/ 2 h 660"/>
                <a:gd name="T40" fmla="*/ 1 w 633"/>
                <a:gd name="T41" fmla="*/ 2 h 660"/>
                <a:gd name="T42" fmla="*/ 1 w 633"/>
                <a:gd name="T43" fmla="*/ 2 h 660"/>
                <a:gd name="T44" fmla="*/ 1 w 633"/>
                <a:gd name="T45" fmla="*/ 2 h 660"/>
                <a:gd name="T46" fmla="*/ 1 w 633"/>
                <a:gd name="T47" fmla="*/ 2 h 660"/>
                <a:gd name="T48" fmla="*/ 1 w 633"/>
                <a:gd name="T49" fmla="*/ 2 h 660"/>
                <a:gd name="T50" fmla="*/ 1 w 633"/>
                <a:gd name="T51" fmla="*/ 2 h 660"/>
                <a:gd name="T52" fmla="*/ 1 w 633"/>
                <a:gd name="T53" fmla="*/ 2 h 660"/>
                <a:gd name="T54" fmla="*/ 1 w 633"/>
                <a:gd name="T55" fmla="*/ 2 h 660"/>
                <a:gd name="T56" fmla="*/ 1 w 633"/>
                <a:gd name="T57" fmla="*/ 2 h 660"/>
                <a:gd name="T58" fmla="*/ 1 w 633"/>
                <a:gd name="T59" fmla="*/ 2 h 660"/>
                <a:gd name="T60" fmla="*/ 1 w 633"/>
                <a:gd name="T61" fmla="*/ 2 h 660"/>
                <a:gd name="T62" fmla="*/ 1 w 633"/>
                <a:gd name="T63" fmla="*/ 2 h 660"/>
                <a:gd name="T64" fmla="*/ 1 w 633"/>
                <a:gd name="T65" fmla="*/ 2 h 660"/>
                <a:gd name="T66" fmla="*/ 1 w 633"/>
                <a:gd name="T67" fmla="*/ 2 h 660"/>
                <a:gd name="T68" fmla="*/ 1 w 633"/>
                <a:gd name="T69" fmla="*/ 2 h 660"/>
                <a:gd name="T70" fmla="*/ 1 w 633"/>
                <a:gd name="T71" fmla="*/ 2 h 660"/>
                <a:gd name="T72" fmla="*/ 1 w 633"/>
                <a:gd name="T73" fmla="*/ 2 h 660"/>
                <a:gd name="T74" fmla="*/ 1 w 633"/>
                <a:gd name="T75" fmla="*/ 2 h 660"/>
                <a:gd name="T76" fmla="*/ 1 w 633"/>
                <a:gd name="T77" fmla="*/ 2 h 660"/>
                <a:gd name="T78" fmla="*/ 1 w 633"/>
                <a:gd name="T79" fmla="*/ 2 h 660"/>
                <a:gd name="T80" fmla="*/ 1 w 633"/>
                <a:gd name="T81" fmla="*/ 2 h 660"/>
                <a:gd name="T82" fmla="*/ 1 w 633"/>
                <a:gd name="T83" fmla="*/ 2 h 660"/>
                <a:gd name="T84" fmla="*/ 1 w 633"/>
                <a:gd name="T85" fmla="*/ 2 h 660"/>
                <a:gd name="T86" fmla="*/ 1 w 633"/>
                <a:gd name="T87" fmla="*/ 2 h 660"/>
                <a:gd name="T88" fmla="*/ 1 w 633"/>
                <a:gd name="T89" fmla="*/ 2 h 660"/>
                <a:gd name="T90" fmla="*/ 1 w 633"/>
                <a:gd name="T91" fmla="*/ 2 h 660"/>
                <a:gd name="T92" fmla="*/ 1 w 633"/>
                <a:gd name="T93" fmla="*/ 2 h 660"/>
                <a:gd name="T94" fmla="*/ 1 w 633"/>
                <a:gd name="T95" fmla="*/ 2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0" name="Freeform 50"/>
            <p:cNvSpPr>
              <a:spLocks/>
            </p:cNvSpPr>
            <p:nvPr/>
          </p:nvSpPr>
          <p:spPr bwMode="invGray">
            <a:xfrm>
              <a:off x="4246" y="3241"/>
              <a:ext cx="319" cy="210"/>
            </a:xfrm>
            <a:custGeom>
              <a:avLst/>
              <a:gdLst>
                <a:gd name="T0" fmla="*/ 1 w 426"/>
                <a:gd name="T1" fmla="*/ 2 h 280"/>
                <a:gd name="T2" fmla="*/ 1 w 426"/>
                <a:gd name="T3" fmla="*/ 2 h 280"/>
                <a:gd name="T4" fmla="*/ 1 w 426"/>
                <a:gd name="T5" fmla="*/ 2 h 280"/>
                <a:gd name="T6" fmla="*/ 1 w 426"/>
                <a:gd name="T7" fmla="*/ 2 h 280"/>
                <a:gd name="T8" fmla="*/ 1 w 426"/>
                <a:gd name="T9" fmla="*/ 2 h 280"/>
                <a:gd name="T10" fmla="*/ 1 w 426"/>
                <a:gd name="T11" fmla="*/ 2 h 280"/>
                <a:gd name="T12" fmla="*/ 1 w 426"/>
                <a:gd name="T13" fmla="*/ 2 h 280"/>
                <a:gd name="T14" fmla="*/ 1 w 426"/>
                <a:gd name="T15" fmla="*/ 2 h 280"/>
                <a:gd name="T16" fmla="*/ 1 w 426"/>
                <a:gd name="T17" fmla="*/ 2 h 280"/>
                <a:gd name="T18" fmla="*/ 1 w 426"/>
                <a:gd name="T19" fmla="*/ 2 h 280"/>
                <a:gd name="T20" fmla="*/ 1 w 426"/>
                <a:gd name="T21" fmla="*/ 2 h 280"/>
                <a:gd name="T22" fmla="*/ 1 w 426"/>
                <a:gd name="T23" fmla="*/ 2 h 280"/>
                <a:gd name="T24" fmla="*/ 1 w 426"/>
                <a:gd name="T25" fmla="*/ 2 h 280"/>
                <a:gd name="T26" fmla="*/ 1 w 426"/>
                <a:gd name="T27" fmla="*/ 2 h 280"/>
                <a:gd name="T28" fmla="*/ 1 w 426"/>
                <a:gd name="T29" fmla="*/ 2 h 280"/>
                <a:gd name="T30" fmla="*/ 1 w 426"/>
                <a:gd name="T31" fmla="*/ 2 h 280"/>
                <a:gd name="T32" fmla="*/ 1 w 426"/>
                <a:gd name="T33" fmla="*/ 2 h 280"/>
                <a:gd name="T34" fmla="*/ 1 w 426"/>
                <a:gd name="T35" fmla="*/ 2 h 280"/>
                <a:gd name="T36" fmla="*/ 1 w 426"/>
                <a:gd name="T37" fmla="*/ 2 h 280"/>
                <a:gd name="T38" fmla="*/ 1 w 426"/>
                <a:gd name="T39" fmla="*/ 2 h 280"/>
                <a:gd name="T40" fmla="*/ 1 w 426"/>
                <a:gd name="T41" fmla="*/ 2 h 280"/>
                <a:gd name="T42" fmla="*/ 1 w 426"/>
                <a:gd name="T43" fmla="*/ 2 h 280"/>
                <a:gd name="T44" fmla="*/ 1 w 426"/>
                <a:gd name="T45" fmla="*/ 2 h 280"/>
                <a:gd name="T46" fmla="*/ 1 w 426"/>
                <a:gd name="T47" fmla="*/ 2 h 280"/>
                <a:gd name="T48" fmla="*/ 1 w 426"/>
                <a:gd name="T49" fmla="*/ 2 h 280"/>
                <a:gd name="T50" fmla="*/ 1 w 426"/>
                <a:gd name="T51" fmla="*/ 2 h 280"/>
                <a:gd name="T52" fmla="*/ 1 w 426"/>
                <a:gd name="T53" fmla="*/ 2 h 280"/>
                <a:gd name="T54" fmla="*/ 1 w 426"/>
                <a:gd name="T55" fmla="*/ 2 h 280"/>
                <a:gd name="T56" fmla="*/ 1 w 426"/>
                <a:gd name="T57" fmla="*/ 2 h 280"/>
                <a:gd name="T58" fmla="*/ 1 w 426"/>
                <a:gd name="T59" fmla="*/ 2 h 280"/>
                <a:gd name="T60" fmla="*/ 1 w 426"/>
                <a:gd name="T61" fmla="*/ 2 h 280"/>
                <a:gd name="T62" fmla="*/ 1 w 426"/>
                <a:gd name="T63" fmla="*/ 2 h 280"/>
                <a:gd name="T64" fmla="*/ 1 w 426"/>
                <a:gd name="T65" fmla="*/ 2 h 280"/>
                <a:gd name="T66" fmla="*/ 1 w 426"/>
                <a:gd name="T67" fmla="*/ 2 h 280"/>
                <a:gd name="T68" fmla="*/ 1 w 426"/>
                <a:gd name="T69" fmla="*/ 2 h 280"/>
                <a:gd name="T70" fmla="*/ 1 w 426"/>
                <a:gd name="T71" fmla="*/ 2 h 280"/>
                <a:gd name="T72" fmla="*/ 1 w 426"/>
                <a:gd name="T73" fmla="*/ 2 h 280"/>
                <a:gd name="T74" fmla="*/ 1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1" name="Freeform 51"/>
            <p:cNvSpPr>
              <a:spLocks/>
            </p:cNvSpPr>
            <p:nvPr/>
          </p:nvSpPr>
          <p:spPr bwMode="invGray">
            <a:xfrm>
              <a:off x="4255" y="3243"/>
              <a:ext cx="311" cy="211"/>
            </a:xfrm>
            <a:custGeom>
              <a:avLst/>
              <a:gdLst>
                <a:gd name="T0" fmla="*/ 0 w 416"/>
                <a:gd name="T1" fmla="*/ 1 h 282"/>
                <a:gd name="T2" fmla="*/ 1 w 416"/>
                <a:gd name="T3" fmla="*/ 1 h 282"/>
                <a:gd name="T4" fmla="*/ 1 w 416"/>
                <a:gd name="T5" fmla="*/ 1 h 282"/>
                <a:gd name="T6" fmla="*/ 1 w 416"/>
                <a:gd name="T7" fmla="*/ 1 h 282"/>
                <a:gd name="T8" fmla="*/ 1 w 416"/>
                <a:gd name="T9" fmla="*/ 1 h 282"/>
                <a:gd name="T10" fmla="*/ 1 w 416"/>
                <a:gd name="T11" fmla="*/ 1 h 282"/>
                <a:gd name="T12" fmla="*/ 1 w 416"/>
                <a:gd name="T13" fmla="*/ 1 h 282"/>
                <a:gd name="T14" fmla="*/ 1 w 416"/>
                <a:gd name="T15" fmla="*/ 1 h 282"/>
                <a:gd name="T16" fmla="*/ 1 w 416"/>
                <a:gd name="T17" fmla="*/ 1 h 282"/>
                <a:gd name="T18" fmla="*/ 1 w 416"/>
                <a:gd name="T19" fmla="*/ 1 h 282"/>
                <a:gd name="T20" fmla="*/ 1 w 416"/>
                <a:gd name="T21" fmla="*/ 1 h 282"/>
                <a:gd name="T22" fmla="*/ 1 w 416"/>
                <a:gd name="T23" fmla="*/ 1 h 282"/>
                <a:gd name="T24" fmla="*/ 1 w 416"/>
                <a:gd name="T25" fmla="*/ 1 h 282"/>
                <a:gd name="T26" fmla="*/ 1 w 416"/>
                <a:gd name="T27" fmla="*/ 1 h 282"/>
                <a:gd name="T28" fmla="*/ 1 w 416"/>
                <a:gd name="T29" fmla="*/ 1 h 282"/>
                <a:gd name="T30" fmla="*/ 1 w 416"/>
                <a:gd name="T31" fmla="*/ 1 h 282"/>
                <a:gd name="T32" fmla="*/ 1 w 416"/>
                <a:gd name="T33" fmla="*/ 1 h 282"/>
                <a:gd name="T34" fmla="*/ 1 w 416"/>
                <a:gd name="T35" fmla="*/ 1 h 282"/>
                <a:gd name="T36" fmla="*/ 1 w 416"/>
                <a:gd name="T37" fmla="*/ 1 h 282"/>
                <a:gd name="T38" fmla="*/ 1 w 416"/>
                <a:gd name="T39" fmla="*/ 1 h 282"/>
                <a:gd name="T40" fmla="*/ 1 w 416"/>
                <a:gd name="T41" fmla="*/ 1 h 282"/>
                <a:gd name="T42" fmla="*/ 1 w 416"/>
                <a:gd name="T43" fmla="*/ 1 h 282"/>
                <a:gd name="T44" fmla="*/ 1 w 416"/>
                <a:gd name="T45" fmla="*/ 1 h 282"/>
                <a:gd name="T46" fmla="*/ 1 w 416"/>
                <a:gd name="T47" fmla="*/ 1 h 282"/>
                <a:gd name="T48" fmla="*/ 1 w 416"/>
                <a:gd name="T49" fmla="*/ 1 h 282"/>
                <a:gd name="T50" fmla="*/ 1 w 416"/>
                <a:gd name="T51" fmla="*/ 1 h 282"/>
                <a:gd name="T52" fmla="*/ 1 w 416"/>
                <a:gd name="T53" fmla="*/ 1 h 282"/>
                <a:gd name="T54" fmla="*/ 1 w 416"/>
                <a:gd name="T55" fmla="*/ 1 h 282"/>
                <a:gd name="T56" fmla="*/ 1 w 416"/>
                <a:gd name="T57" fmla="*/ 1 h 282"/>
                <a:gd name="T58" fmla="*/ 1 w 416"/>
                <a:gd name="T59" fmla="*/ 1 h 282"/>
                <a:gd name="T60" fmla="*/ 1 w 416"/>
                <a:gd name="T61" fmla="*/ 1 h 282"/>
                <a:gd name="T62" fmla="*/ 1 w 416"/>
                <a:gd name="T63" fmla="*/ 1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2" name="Freeform 52"/>
            <p:cNvSpPr>
              <a:spLocks/>
            </p:cNvSpPr>
            <p:nvPr/>
          </p:nvSpPr>
          <p:spPr bwMode="invGray">
            <a:xfrm>
              <a:off x="4485" y="4013"/>
              <a:ext cx="45" cy="58"/>
            </a:xfrm>
            <a:custGeom>
              <a:avLst/>
              <a:gdLst>
                <a:gd name="T0" fmla="*/ 2 w 60"/>
                <a:gd name="T1" fmla="*/ 1 h 78"/>
                <a:gd name="T2" fmla="*/ 0 w 60"/>
                <a:gd name="T3" fmla="*/ 1 h 78"/>
                <a:gd name="T4" fmla="*/ 2 w 60"/>
                <a:gd name="T5" fmla="*/ 1 h 78"/>
                <a:gd name="T6" fmla="*/ 2 w 60"/>
                <a:gd name="T7" fmla="*/ 1 h 78"/>
                <a:gd name="T8" fmla="*/ 2 w 60"/>
                <a:gd name="T9" fmla="*/ 1 h 78"/>
                <a:gd name="T10" fmla="*/ 2 w 60"/>
                <a:gd name="T11" fmla="*/ 1 h 78"/>
                <a:gd name="T12" fmla="*/ 2 w 6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3" name="Freeform 53"/>
            <p:cNvSpPr>
              <a:spLocks/>
            </p:cNvSpPr>
            <p:nvPr/>
          </p:nvSpPr>
          <p:spPr bwMode="invGray">
            <a:xfrm>
              <a:off x="4621" y="3923"/>
              <a:ext cx="164" cy="85"/>
            </a:xfrm>
            <a:custGeom>
              <a:avLst/>
              <a:gdLst>
                <a:gd name="T0" fmla="*/ 1 w 219"/>
                <a:gd name="T1" fmla="*/ 2 h 113"/>
                <a:gd name="T2" fmla="*/ 1 w 219"/>
                <a:gd name="T3" fmla="*/ 2 h 113"/>
                <a:gd name="T4" fmla="*/ 1 w 219"/>
                <a:gd name="T5" fmla="*/ 2 h 113"/>
                <a:gd name="T6" fmla="*/ 1 w 219"/>
                <a:gd name="T7" fmla="*/ 2 h 113"/>
                <a:gd name="T8" fmla="*/ 1 w 219"/>
                <a:gd name="T9" fmla="*/ 2 h 113"/>
                <a:gd name="T10" fmla="*/ 1 w 219"/>
                <a:gd name="T11" fmla="*/ 2 h 113"/>
                <a:gd name="T12" fmla="*/ 1 w 219"/>
                <a:gd name="T13" fmla="*/ 2 h 113"/>
                <a:gd name="T14" fmla="*/ 1 w 219"/>
                <a:gd name="T15" fmla="*/ 2 h 113"/>
                <a:gd name="T16" fmla="*/ 1 w 219"/>
                <a:gd name="T17" fmla="*/ 0 h 113"/>
                <a:gd name="T18" fmla="*/ 1 w 219"/>
                <a:gd name="T19" fmla="*/ 2 h 113"/>
                <a:gd name="T20" fmla="*/ 1 w 219"/>
                <a:gd name="T21" fmla="*/ 2 h 113"/>
                <a:gd name="T22" fmla="*/ 1 w 219"/>
                <a:gd name="T23" fmla="*/ 2 h 113"/>
                <a:gd name="T24" fmla="*/ 1 w 219"/>
                <a:gd name="T25" fmla="*/ 2 h 113"/>
                <a:gd name="T26" fmla="*/ 1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4" name="Freeform 54"/>
            <p:cNvSpPr>
              <a:spLocks/>
            </p:cNvSpPr>
            <p:nvPr/>
          </p:nvSpPr>
          <p:spPr bwMode="invGray">
            <a:xfrm>
              <a:off x="4791" y="3873"/>
              <a:ext cx="104" cy="92"/>
            </a:xfrm>
            <a:custGeom>
              <a:avLst/>
              <a:gdLst>
                <a:gd name="T0" fmla="*/ 1 w 139"/>
                <a:gd name="T1" fmla="*/ 2 h 122"/>
                <a:gd name="T2" fmla="*/ 1 w 139"/>
                <a:gd name="T3" fmla="*/ 2 h 122"/>
                <a:gd name="T4" fmla="*/ 0 w 139"/>
                <a:gd name="T5" fmla="*/ 2 h 122"/>
                <a:gd name="T6" fmla="*/ 1 w 139"/>
                <a:gd name="T7" fmla="*/ 2 h 122"/>
                <a:gd name="T8" fmla="*/ 1 w 139"/>
                <a:gd name="T9" fmla="*/ 2 h 122"/>
                <a:gd name="T10" fmla="*/ 1 w 139"/>
                <a:gd name="T11" fmla="*/ 2 h 122"/>
                <a:gd name="T12" fmla="*/ 1 w 139"/>
                <a:gd name="T13" fmla="*/ 2 h 122"/>
                <a:gd name="T14" fmla="*/ 1 w 139"/>
                <a:gd name="T15" fmla="*/ 2 h 122"/>
                <a:gd name="T16" fmla="*/ 1 w 139"/>
                <a:gd name="T17" fmla="*/ 2 h 122"/>
                <a:gd name="T18" fmla="*/ 1 w 139"/>
                <a:gd name="T19" fmla="*/ 2 h 122"/>
                <a:gd name="T20" fmla="*/ 1 w 139"/>
                <a:gd name="T21" fmla="*/ 2 h 122"/>
                <a:gd name="T22" fmla="*/ 1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5" name="Freeform 55"/>
            <p:cNvSpPr>
              <a:spLocks/>
            </p:cNvSpPr>
            <p:nvPr/>
          </p:nvSpPr>
          <p:spPr bwMode="invGray">
            <a:xfrm>
              <a:off x="4846" y="3832"/>
              <a:ext cx="37" cy="26"/>
            </a:xfrm>
            <a:custGeom>
              <a:avLst/>
              <a:gdLst>
                <a:gd name="T0" fmla="*/ 2 w 49"/>
                <a:gd name="T1" fmla="*/ 0 h 35"/>
                <a:gd name="T2" fmla="*/ 2 w 49"/>
                <a:gd name="T3" fmla="*/ 1 h 35"/>
                <a:gd name="T4" fmla="*/ 2 w 49"/>
                <a:gd name="T5" fmla="*/ 1 h 35"/>
                <a:gd name="T6" fmla="*/ 2 w 49"/>
                <a:gd name="T7" fmla="*/ 1 h 35"/>
                <a:gd name="T8" fmla="*/ 2 w 4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6" name="Freeform 56"/>
            <p:cNvSpPr>
              <a:spLocks/>
            </p:cNvSpPr>
            <p:nvPr/>
          </p:nvSpPr>
          <p:spPr bwMode="invGray">
            <a:xfrm>
              <a:off x="3123" y="3346"/>
              <a:ext cx="123" cy="201"/>
            </a:xfrm>
            <a:custGeom>
              <a:avLst/>
              <a:gdLst>
                <a:gd name="T0" fmla="*/ 2 w 164"/>
                <a:gd name="T1" fmla="*/ 0 h 268"/>
                <a:gd name="T2" fmla="*/ 2 w 164"/>
                <a:gd name="T3" fmla="*/ 2 h 268"/>
                <a:gd name="T4" fmla="*/ 2 w 164"/>
                <a:gd name="T5" fmla="*/ 2 h 268"/>
                <a:gd name="T6" fmla="*/ 2 w 164"/>
                <a:gd name="T7" fmla="*/ 2 h 268"/>
                <a:gd name="T8" fmla="*/ 2 w 164"/>
                <a:gd name="T9" fmla="*/ 2 h 268"/>
                <a:gd name="T10" fmla="*/ 2 w 164"/>
                <a:gd name="T11" fmla="*/ 2 h 268"/>
                <a:gd name="T12" fmla="*/ 2 w 164"/>
                <a:gd name="T13" fmla="*/ 2 h 268"/>
                <a:gd name="T14" fmla="*/ 2 w 164"/>
                <a:gd name="T15" fmla="*/ 2 h 268"/>
                <a:gd name="T16" fmla="*/ 0 w 164"/>
                <a:gd name="T17" fmla="*/ 2 h 268"/>
                <a:gd name="T18" fmla="*/ 2 w 164"/>
                <a:gd name="T19" fmla="*/ 2 h 268"/>
                <a:gd name="T20" fmla="*/ 2 w 164"/>
                <a:gd name="T21" fmla="*/ 2 h 268"/>
                <a:gd name="T22" fmla="*/ 2 w 164"/>
                <a:gd name="T23" fmla="*/ 2 h 268"/>
                <a:gd name="T24" fmla="*/ 2 w 164"/>
                <a:gd name="T25" fmla="*/ 2 h 268"/>
                <a:gd name="T26" fmla="*/ 2 w 164"/>
                <a:gd name="T27" fmla="*/ 2 h 268"/>
                <a:gd name="T28" fmla="*/ 2 w 164"/>
                <a:gd name="T29" fmla="*/ 2 h 268"/>
                <a:gd name="T30" fmla="*/ 2 w 164"/>
                <a:gd name="T31" fmla="*/ 2 h 268"/>
                <a:gd name="T32" fmla="*/ 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7" name="Freeform 57"/>
            <p:cNvSpPr>
              <a:spLocks/>
            </p:cNvSpPr>
            <p:nvPr/>
          </p:nvSpPr>
          <p:spPr bwMode="invGray">
            <a:xfrm>
              <a:off x="3655" y="3034"/>
              <a:ext cx="49" cy="61"/>
            </a:xfrm>
            <a:custGeom>
              <a:avLst/>
              <a:gdLst>
                <a:gd name="T0" fmla="*/ 1 w 66"/>
                <a:gd name="T1" fmla="*/ 0 h 81"/>
                <a:gd name="T2" fmla="*/ 1 w 66"/>
                <a:gd name="T3" fmla="*/ 2 h 81"/>
                <a:gd name="T4" fmla="*/ 1 w 66"/>
                <a:gd name="T5" fmla="*/ 2 h 81"/>
                <a:gd name="T6" fmla="*/ 1 w 66"/>
                <a:gd name="T7" fmla="*/ 2 h 81"/>
                <a:gd name="T8" fmla="*/ 1 w 66"/>
                <a:gd name="T9" fmla="*/ 2 h 81"/>
                <a:gd name="T10" fmla="*/ 1 w 66"/>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8" name="Freeform 58"/>
            <p:cNvSpPr>
              <a:spLocks/>
            </p:cNvSpPr>
            <p:nvPr/>
          </p:nvSpPr>
          <p:spPr bwMode="invGray">
            <a:xfrm>
              <a:off x="3988" y="3100"/>
              <a:ext cx="111" cy="183"/>
            </a:xfrm>
            <a:custGeom>
              <a:avLst/>
              <a:gdLst>
                <a:gd name="T0" fmla="*/ 2 w 148"/>
                <a:gd name="T1" fmla="*/ 0 h 244"/>
                <a:gd name="T2" fmla="*/ 2 w 148"/>
                <a:gd name="T3" fmla="*/ 2 h 244"/>
                <a:gd name="T4" fmla="*/ 2 w 148"/>
                <a:gd name="T5" fmla="*/ 2 h 244"/>
                <a:gd name="T6" fmla="*/ 2 w 148"/>
                <a:gd name="T7" fmla="*/ 2 h 244"/>
                <a:gd name="T8" fmla="*/ 2 w 148"/>
                <a:gd name="T9" fmla="*/ 2 h 244"/>
                <a:gd name="T10" fmla="*/ 2 w 148"/>
                <a:gd name="T11" fmla="*/ 2 h 244"/>
                <a:gd name="T12" fmla="*/ 2 w 148"/>
                <a:gd name="T13" fmla="*/ 2 h 244"/>
                <a:gd name="T14" fmla="*/ 2 w 148"/>
                <a:gd name="T15" fmla="*/ 2 h 244"/>
                <a:gd name="T16" fmla="*/ 2 w 148"/>
                <a:gd name="T17" fmla="*/ 2 h 244"/>
                <a:gd name="T18" fmla="*/ 2 w 148"/>
                <a:gd name="T19" fmla="*/ 2 h 244"/>
                <a:gd name="T20" fmla="*/ 2 w 148"/>
                <a:gd name="T21" fmla="*/ 2 h 244"/>
                <a:gd name="T22" fmla="*/ 2 w 148"/>
                <a:gd name="T23" fmla="*/ 2 h 244"/>
                <a:gd name="T24" fmla="*/ 2 w 148"/>
                <a:gd name="T25" fmla="*/ 2 h 244"/>
                <a:gd name="T26" fmla="*/ 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49" name="Freeform 59"/>
            <p:cNvSpPr>
              <a:spLocks/>
            </p:cNvSpPr>
            <p:nvPr/>
          </p:nvSpPr>
          <p:spPr bwMode="invGray">
            <a:xfrm>
              <a:off x="3894" y="3043"/>
              <a:ext cx="72" cy="137"/>
            </a:xfrm>
            <a:custGeom>
              <a:avLst/>
              <a:gdLst>
                <a:gd name="T0" fmla="*/ 2 w 96"/>
                <a:gd name="T1" fmla="*/ 1 h 183"/>
                <a:gd name="T2" fmla="*/ 2 w 96"/>
                <a:gd name="T3" fmla="*/ 1 h 183"/>
                <a:gd name="T4" fmla="*/ 2 w 96"/>
                <a:gd name="T5" fmla="*/ 1 h 183"/>
                <a:gd name="T6" fmla="*/ 2 w 96"/>
                <a:gd name="T7" fmla="*/ 1 h 183"/>
                <a:gd name="T8" fmla="*/ 2 w 96"/>
                <a:gd name="T9" fmla="*/ 1 h 183"/>
                <a:gd name="T10" fmla="*/ 2 w 96"/>
                <a:gd name="T11" fmla="*/ 1 h 183"/>
                <a:gd name="T12" fmla="*/ 2 w 96"/>
                <a:gd name="T13" fmla="*/ 1 h 183"/>
                <a:gd name="T14" fmla="*/ 2 w 96"/>
                <a:gd name="T15" fmla="*/ 1 h 183"/>
                <a:gd name="T16" fmla="*/ 2 w 96"/>
                <a:gd name="T17" fmla="*/ 1 h 183"/>
                <a:gd name="T18" fmla="*/ 2 w 96"/>
                <a:gd name="T19" fmla="*/ 1 h 183"/>
                <a:gd name="T20" fmla="*/ 2 w 96"/>
                <a:gd name="T21" fmla="*/ 1 h 183"/>
                <a:gd name="T22" fmla="*/ 2 w 96"/>
                <a:gd name="T23" fmla="*/ 1 h 183"/>
                <a:gd name="T24" fmla="*/ 2 w 96"/>
                <a:gd name="T25" fmla="*/ 1 h 183"/>
                <a:gd name="T26" fmla="*/ 2 w 96"/>
                <a:gd name="T27" fmla="*/ 1 h 183"/>
                <a:gd name="T28" fmla="*/ 2 w 96"/>
                <a:gd name="T29" fmla="*/ 1 h 183"/>
                <a:gd name="T30" fmla="*/ 2 w 96"/>
                <a:gd name="T31" fmla="*/ 1 h 183"/>
                <a:gd name="T32" fmla="*/ 2 w 96"/>
                <a:gd name="T33" fmla="*/ 1 h 183"/>
                <a:gd name="T34" fmla="*/ 2 w 96"/>
                <a:gd name="T35" fmla="*/ 1 h 183"/>
                <a:gd name="T36" fmla="*/ 2 w 96"/>
                <a:gd name="T37" fmla="*/ 1 h 183"/>
                <a:gd name="T38" fmla="*/ 2 w 96"/>
                <a:gd name="T39" fmla="*/ 1 h 183"/>
                <a:gd name="T40" fmla="*/ 2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0" name="Freeform 60"/>
            <p:cNvSpPr>
              <a:spLocks/>
            </p:cNvSpPr>
            <p:nvPr/>
          </p:nvSpPr>
          <p:spPr bwMode="invGray">
            <a:xfrm>
              <a:off x="3943" y="3153"/>
              <a:ext cx="40" cy="131"/>
            </a:xfrm>
            <a:custGeom>
              <a:avLst/>
              <a:gdLst>
                <a:gd name="T0" fmla="*/ 1 w 54"/>
                <a:gd name="T1" fmla="*/ 0 h 175"/>
                <a:gd name="T2" fmla="*/ 0 w 54"/>
                <a:gd name="T3" fmla="*/ 1 h 175"/>
                <a:gd name="T4" fmla="*/ 1 w 54"/>
                <a:gd name="T5" fmla="*/ 1 h 175"/>
                <a:gd name="T6" fmla="*/ 1 w 54"/>
                <a:gd name="T7" fmla="*/ 1 h 175"/>
                <a:gd name="T8" fmla="*/ 1 w 54"/>
                <a:gd name="T9" fmla="*/ 1 h 175"/>
                <a:gd name="T10" fmla="*/ 1 w 54"/>
                <a:gd name="T11" fmla="*/ 1 h 175"/>
                <a:gd name="T12" fmla="*/ 1 w 54"/>
                <a:gd name="T13" fmla="*/ 1 h 175"/>
                <a:gd name="T14" fmla="*/ 1 w 54"/>
                <a:gd name="T15" fmla="*/ 1 h 175"/>
                <a:gd name="T16" fmla="*/ 1 w 54"/>
                <a:gd name="T17" fmla="*/ 1 h 175"/>
                <a:gd name="T18" fmla="*/ 1 w 54"/>
                <a:gd name="T19" fmla="*/ 1 h 175"/>
                <a:gd name="T20" fmla="*/ 1 w 54"/>
                <a:gd name="T21" fmla="*/ 1 h 175"/>
                <a:gd name="T22" fmla="*/ 1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1" name="Freeform 61"/>
            <p:cNvSpPr>
              <a:spLocks/>
            </p:cNvSpPr>
            <p:nvPr/>
          </p:nvSpPr>
          <p:spPr bwMode="invGray">
            <a:xfrm>
              <a:off x="3988" y="3290"/>
              <a:ext cx="65" cy="54"/>
            </a:xfrm>
            <a:custGeom>
              <a:avLst/>
              <a:gdLst>
                <a:gd name="T0" fmla="*/ 2 w 86"/>
                <a:gd name="T1" fmla="*/ 0 h 73"/>
                <a:gd name="T2" fmla="*/ 2 w 86"/>
                <a:gd name="T3" fmla="*/ 1 h 73"/>
                <a:gd name="T4" fmla="*/ 2 w 86"/>
                <a:gd name="T5" fmla="*/ 1 h 73"/>
                <a:gd name="T6" fmla="*/ 2 w 86"/>
                <a:gd name="T7" fmla="*/ 1 h 73"/>
                <a:gd name="T8" fmla="*/ 2 w 86"/>
                <a:gd name="T9" fmla="*/ 1 h 73"/>
                <a:gd name="T10" fmla="*/ 2 w 86"/>
                <a:gd name="T11" fmla="*/ 1 h 73"/>
                <a:gd name="T12" fmla="*/ 2 w 86"/>
                <a:gd name="T13" fmla="*/ 1 h 73"/>
                <a:gd name="T14" fmla="*/ 2 w 86"/>
                <a:gd name="T15" fmla="*/ 1 h 73"/>
                <a:gd name="T16" fmla="*/ 2 w 86"/>
                <a:gd name="T17" fmla="*/ 1 h 73"/>
                <a:gd name="T18" fmla="*/ 2 w 86"/>
                <a:gd name="T19" fmla="*/ 1 h 73"/>
                <a:gd name="T20" fmla="*/ 2 w 86"/>
                <a:gd name="T21" fmla="*/ 1 h 73"/>
                <a:gd name="T22" fmla="*/ 2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2" name="Freeform 62"/>
            <p:cNvSpPr>
              <a:spLocks/>
            </p:cNvSpPr>
            <p:nvPr/>
          </p:nvSpPr>
          <p:spPr bwMode="invGray">
            <a:xfrm>
              <a:off x="4092" y="3195"/>
              <a:ext cx="83" cy="117"/>
            </a:xfrm>
            <a:custGeom>
              <a:avLst/>
              <a:gdLst>
                <a:gd name="T0" fmla="*/ 1 w 111"/>
                <a:gd name="T1" fmla="*/ 0 h 156"/>
                <a:gd name="T2" fmla="*/ 1 w 111"/>
                <a:gd name="T3" fmla="*/ 2 h 156"/>
                <a:gd name="T4" fmla="*/ 1 w 111"/>
                <a:gd name="T5" fmla="*/ 2 h 156"/>
                <a:gd name="T6" fmla="*/ 1 w 111"/>
                <a:gd name="T7" fmla="*/ 2 h 156"/>
                <a:gd name="T8" fmla="*/ 1 w 111"/>
                <a:gd name="T9" fmla="*/ 2 h 156"/>
                <a:gd name="T10" fmla="*/ 1 w 111"/>
                <a:gd name="T11" fmla="*/ 2 h 156"/>
                <a:gd name="T12" fmla="*/ 1 w 111"/>
                <a:gd name="T13" fmla="*/ 2 h 156"/>
                <a:gd name="T14" fmla="*/ 1 w 111"/>
                <a:gd name="T15" fmla="*/ 2 h 156"/>
                <a:gd name="T16" fmla="*/ 1 w 111"/>
                <a:gd name="T17" fmla="*/ 2 h 156"/>
                <a:gd name="T18" fmla="*/ 1 w 111"/>
                <a:gd name="T19" fmla="*/ 2 h 156"/>
                <a:gd name="T20" fmla="*/ 1 w 111"/>
                <a:gd name="T21" fmla="*/ 2 h 156"/>
                <a:gd name="T22" fmla="*/ 1 w 111"/>
                <a:gd name="T23" fmla="*/ 2 h 156"/>
                <a:gd name="T24" fmla="*/ 1 w 111"/>
                <a:gd name="T25" fmla="*/ 2 h 156"/>
                <a:gd name="T26" fmla="*/ 1 w 111"/>
                <a:gd name="T27" fmla="*/ 2 h 156"/>
                <a:gd name="T28" fmla="*/ 1 w 111"/>
                <a:gd name="T29" fmla="*/ 2 h 156"/>
                <a:gd name="T30" fmla="*/ 1 w 111"/>
                <a:gd name="T31" fmla="*/ 2 h 156"/>
                <a:gd name="T32" fmla="*/ 1 w 111"/>
                <a:gd name="T33" fmla="*/ 2 h 156"/>
                <a:gd name="T34" fmla="*/ 1 w 111"/>
                <a:gd name="T35" fmla="*/ 2 h 156"/>
                <a:gd name="T36" fmla="*/ 1 w 111"/>
                <a:gd name="T37" fmla="*/ 2 h 156"/>
                <a:gd name="T38" fmla="*/ 1 w 111"/>
                <a:gd name="T39" fmla="*/ 2 h 156"/>
                <a:gd name="T40" fmla="*/ 1 w 111"/>
                <a:gd name="T41" fmla="*/ 2 h 156"/>
                <a:gd name="T42" fmla="*/ 1 w 111"/>
                <a:gd name="T43" fmla="*/ 2 h 156"/>
                <a:gd name="T44" fmla="*/ 1 w 111"/>
                <a:gd name="T45" fmla="*/ 2 h 156"/>
                <a:gd name="T46" fmla="*/ 1 w 111"/>
                <a:gd name="T47" fmla="*/ 2 h 156"/>
                <a:gd name="T48" fmla="*/ 1 w 111"/>
                <a:gd name="T49" fmla="*/ 2 h 156"/>
                <a:gd name="T50" fmla="*/ 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3" name="Freeform 63"/>
            <p:cNvSpPr>
              <a:spLocks/>
            </p:cNvSpPr>
            <p:nvPr/>
          </p:nvSpPr>
          <p:spPr bwMode="invGray">
            <a:xfrm>
              <a:off x="4064" y="2777"/>
              <a:ext cx="22" cy="71"/>
            </a:xfrm>
            <a:custGeom>
              <a:avLst/>
              <a:gdLst>
                <a:gd name="T0" fmla="*/ 1 w 30"/>
                <a:gd name="T1" fmla="*/ 0 h 94"/>
                <a:gd name="T2" fmla="*/ 0 w 30"/>
                <a:gd name="T3" fmla="*/ 2 h 94"/>
                <a:gd name="T4" fmla="*/ 1 w 30"/>
                <a:gd name="T5" fmla="*/ 2 h 94"/>
                <a:gd name="T6" fmla="*/ 1 w 30"/>
                <a:gd name="T7" fmla="*/ 2 h 94"/>
                <a:gd name="T8" fmla="*/ 1 w 30"/>
                <a:gd name="T9" fmla="*/ 2 h 94"/>
                <a:gd name="T10" fmla="*/ 1 w 30"/>
                <a:gd name="T11" fmla="*/ 2 h 94"/>
                <a:gd name="T12" fmla="*/ 1 w 30"/>
                <a:gd name="T13" fmla="*/ 2 h 94"/>
                <a:gd name="T14" fmla="*/ 1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4" name="Freeform 64"/>
            <p:cNvSpPr>
              <a:spLocks/>
            </p:cNvSpPr>
            <p:nvPr/>
          </p:nvSpPr>
          <p:spPr bwMode="invGray">
            <a:xfrm>
              <a:off x="4078" y="2896"/>
              <a:ext cx="61" cy="118"/>
            </a:xfrm>
            <a:custGeom>
              <a:avLst/>
              <a:gdLst>
                <a:gd name="T0" fmla="*/ 2 w 81"/>
                <a:gd name="T1" fmla="*/ 1 h 158"/>
                <a:gd name="T2" fmla="*/ 0 w 81"/>
                <a:gd name="T3" fmla="*/ 1 h 158"/>
                <a:gd name="T4" fmla="*/ 2 w 81"/>
                <a:gd name="T5" fmla="*/ 1 h 158"/>
                <a:gd name="T6" fmla="*/ 2 w 81"/>
                <a:gd name="T7" fmla="*/ 1 h 158"/>
                <a:gd name="T8" fmla="*/ 2 w 81"/>
                <a:gd name="T9" fmla="*/ 1 h 158"/>
                <a:gd name="T10" fmla="*/ 2 w 81"/>
                <a:gd name="T11" fmla="*/ 1 h 158"/>
                <a:gd name="T12" fmla="*/ 2 w 81"/>
                <a:gd name="T13" fmla="*/ 1 h 158"/>
                <a:gd name="T14" fmla="*/ 2 w 81"/>
                <a:gd name="T15" fmla="*/ 1 h 158"/>
                <a:gd name="T16" fmla="*/ 2 w 81"/>
                <a:gd name="T17" fmla="*/ 1 h 158"/>
                <a:gd name="T18" fmla="*/ 2 w 81"/>
                <a:gd name="T19" fmla="*/ 1 h 158"/>
                <a:gd name="T20" fmla="*/ 2 w 81"/>
                <a:gd name="T21" fmla="*/ 1 h 158"/>
                <a:gd name="T22" fmla="*/ 2 w 81"/>
                <a:gd name="T23" fmla="*/ 1 h 158"/>
                <a:gd name="T24" fmla="*/ 2 w 81"/>
                <a:gd name="T25" fmla="*/ 1 h 158"/>
                <a:gd name="T26" fmla="*/ 2 w 81"/>
                <a:gd name="T27" fmla="*/ 1 h 158"/>
                <a:gd name="T28" fmla="*/ 2 w 81"/>
                <a:gd name="T29" fmla="*/ 1 h 158"/>
                <a:gd name="T30" fmla="*/ 2 w 81"/>
                <a:gd name="T31" fmla="*/ 1 h 158"/>
                <a:gd name="T32" fmla="*/ 2 w 81"/>
                <a:gd name="T33" fmla="*/ 1 h 158"/>
                <a:gd name="T34" fmla="*/ 2 w 81"/>
                <a:gd name="T35" fmla="*/ 1 h 158"/>
                <a:gd name="T36" fmla="*/ 2 w 81"/>
                <a:gd name="T37" fmla="*/ 1 h 158"/>
                <a:gd name="T38" fmla="*/ 2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5" name="Freeform 65"/>
            <p:cNvSpPr>
              <a:spLocks/>
            </p:cNvSpPr>
            <p:nvPr/>
          </p:nvSpPr>
          <p:spPr bwMode="invGray">
            <a:xfrm>
              <a:off x="4121" y="3052"/>
              <a:ext cx="64" cy="79"/>
            </a:xfrm>
            <a:custGeom>
              <a:avLst/>
              <a:gdLst>
                <a:gd name="T0" fmla="*/ 2 w 85"/>
                <a:gd name="T1" fmla="*/ 0 h 105"/>
                <a:gd name="T2" fmla="*/ 2 w 85"/>
                <a:gd name="T3" fmla="*/ 2 h 105"/>
                <a:gd name="T4" fmla="*/ 2 w 85"/>
                <a:gd name="T5" fmla="*/ 2 h 105"/>
                <a:gd name="T6" fmla="*/ 2 w 85"/>
                <a:gd name="T7" fmla="*/ 2 h 105"/>
                <a:gd name="T8" fmla="*/ 2 w 85"/>
                <a:gd name="T9" fmla="*/ 2 h 105"/>
                <a:gd name="T10" fmla="*/ 2 w 85"/>
                <a:gd name="T11" fmla="*/ 2 h 105"/>
                <a:gd name="T12" fmla="*/ 2 w 85"/>
                <a:gd name="T13" fmla="*/ 2 h 105"/>
                <a:gd name="T14" fmla="*/ 2 w 85"/>
                <a:gd name="T15" fmla="*/ 2 h 105"/>
                <a:gd name="T16" fmla="*/ 2 w 85"/>
                <a:gd name="T17" fmla="*/ 2 h 105"/>
                <a:gd name="T18" fmla="*/ 2 w 85"/>
                <a:gd name="T19" fmla="*/ 2 h 105"/>
                <a:gd name="T20" fmla="*/ 2 w 85"/>
                <a:gd name="T21" fmla="*/ 2 h 105"/>
                <a:gd name="T22" fmla="*/ 2 w 85"/>
                <a:gd name="T23" fmla="*/ 2 h 105"/>
                <a:gd name="T24" fmla="*/ 2 w 85"/>
                <a:gd name="T25" fmla="*/ 2 h 105"/>
                <a:gd name="T26" fmla="*/ 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6" name="Freeform 66"/>
            <p:cNvSpPr>
              <a:spLocks/>
            </p:cNvSpPr>
            <p:nvPr/>
          </p:nvSpPr>
          <p:spPr bwMode="invGray">
            <a:xfrm>
              <a:off x="4197" y="3193"/>
              <a:ext cx="29" cy="49"/>
            </a:xfrm>
            <a:custGeom>
              <a:avLst/>
              <a:gdLst>
                <a:gd name="T0" fmla="*/ 2 w 38"/>
                <a:gd name="T1" fmla="*/ 1 h 66"/>
                <a:gd name="T2" fmla="*/ 2 w 38"/>
                <a:gd name="T3" fmla="*/ 1 h 66"/>
                <a:gd name="T4" fmla="*/ 2 w 38"/>
                <a:gd name="T5" fmla="*/ 1 h 66"/>
                <a:gd name="T6" fmla="*/ 2 w 38"/>
                <a:gd name="T7" fmla="*/ 1 h 66"/>
                <a:gd name="T8" fmla="*/ 2 w 38"/>
                <a:gd name="T9" fmla="*/ 1 h 66"/>
                <a:gd name="T10" fmla="*/ 2 w 38"/>
                <a:gd name="T11" fmla="*/ 1 h 66"/>
                <a:gd name="T12" fmla="*/ 2 w 38"/>
                <a:gd name="T13" fmla="*/ 1 h 66"/>
                <a:gd name="T14" fmla="*/ 2 w 38"/>
                <a:gd name="T15" fmla="*/ 1 h 66"/>
                <a:gd name="T16" fmla="*/ 2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7" name="Freeform 67"/>
            <p:cNvSpPr>
              <a:spLocks/>
            </p:cNvSpPr>
            <p:nvPr/>
          </p:nvSpPr>
          <p:spPr bwMode="invGray">
            <a:xfrm>
              <a:off x="4181" y="3275"/>
              <a:ext cx="18" cy="17"/>
            </a:xfrm>
            <a:custGeom>
              <a:avLst/>
              <a:gdLst>
                <a:gd name="T0" fmla="*/ 0 w 24"/>
                <a:gd name="T1" fmla="*/ 0 h 23"/>
                <a:gd name="T2" fmla="*/ 2 w 24"/>
                <a:gd name="T3" fmla="*/ 1 h 23"/>
                <a:gd name="T4" fmla="*/ 2 w 24"/>
                <a:gd name="T5" fmla="*/ 1 h 23"/>
                <a:gd name="T6" fmla="*/ 0 w 24"/>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8" name="Freeform 68"/>
            <p:cNvSpPr>
              <a:spLocks/>
            </p:cNvSpPr>
            <p:nvPr/>
          </p:nvSpPr>
          <p:spPr bwMode="invGray">
            <a:xfrm>
              <a:off x="4208" y="3265"/>
              <a:ext cx="45" cy="37"/>
            </a:xfrm>
            <a:custGeom>
              <a:avLst/>
              <a:gdLst>
                <a:gd name="T0" fmla="*/ 2 w 60"/>
                <a:gd name="T1" fmla="*/ 0 h 49"/>
                <a:gd name="T2" fmla="*/ 0 w 60"/>
                <a:gd name="T3" fmla="*/ 2 h 49"/>
                <a:gd name="T4" fmla="*/ 2 w 60"/>
                <a:gd name="T5" fmla="*/ 2 h 49"/>
                <a:gd name="T6" fmla="*/ 2 w 60"/>
                <a:gd name="T7" fmla="*/ 2 h 49"/>
                <a:gd name="T8" fmla="*/ 2 w 60"/>
                <a:gd name="T9" fmla="*/ 2 h 49"/>
                <a:gd name="T10" fmla="*/ 2 w 60"/>
                <a:gd name="T11" fmla="*/ 2 h 49"/>
                <a:gd name="T12" fmla="*/ 2 w 60"/>
                <a:gd name="T13" fmla="*/ 2 h 49"/>
                <a:gd name="T14" fmla="*/ 2 w 60"/>
                <a:gd name="T15" fmla="*/ 2 h 49"/>
                <a:gd name="T16" fmla="*/ 2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59" name="Freeform 69"/>
            <p:cNvSpPr>
              <a:spLocks/>
            </p:cNvSpPr>
            <p:nvPr/>
          </p:nvSpPr>
          <p:spPr bwMode="invGray">
            <a:xfrm>
              <a:off x="4277" y="3335"/>
              <a:ext cx="24" cy="33"/>
            </a:xfrm>
            <a:custGeom>
              <a:avLst/>
              <a:gdLst>
                <a:gd name="T0" fmla="*/ 2 w 32"/>
                <a:gd name="T1" fmla="*/ 0 h 44"/>
                <a:gd name="T2" fmla="*/ 2 w 32"/>
                <a:gd name="T3" fmla="*/ 2 h 44"/>
                <a:gd name="T4" fmla="*/ 2 w 32"/>
                <a:gd name="T5" fmla="*/ 2 h 44"/>
                <a:gd name="T6" fmla="*/ 2 w 32"/>
                <a:gd name="T7" fmla="*/ 2 h 44"/>
                <a:gd name="T8" fmla="*/ 2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0" name="Freeform 70"/>
            <p:cNvSpPr>
              <a:spLocks/>
            </p:cNvSpPr>
            <p:nvPr/>
          </p:nvSpPr>
          <p:spPr bwMode="invGray">
            <a:xfrm>
              <a:off x="4544" y="3293"/>
              <a:ext cx="46" cy="47"/>
            </a:xfrm>
            <a:custGeom>
              <a:avLst/>
              <a:gdLst>
                <a:gd name="T0" fmla="*/ 2 w 61"/>
                <a:gd name="T1" fmla="*/ 0 h 63"/>
                <a:gd name="T2" fmla="*/ 0 w 61"/>
                <a:gd name="T3" fmla="*/ 1 h 63"/>
                <a:gd name="T4" fmla="*/ 2 w 61"/>
                <a:gd name="T5" fmla="*/ 1 h 63"/>
                <a:gd name="T6" fmla="*/ 2 w 61"/>
                <a:gd name="T7" fmla="*/ 1 h 63"/>
                <a:gd name="T8" fmla="*/ 2 w 61"/>
                <a:gd name="T9" fmla="*/ 1 h 63"/>
                <a:gd name="T10" fmla="*/ 2 w 61"/>
                <a:gd name="T11" fmla="*/ 1 h 63"/>
                <a:gd name="T12" fmla="*/ 2 w 61"/>
                <a:gd name="T13" fmla="*/ 1 h 63"/>
                <a:gd name="T14" fmla="*/ 2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1" name="Freeform 71"/>
            <p:cNvSpPr>
              <a:spLocks/>
            </p:cNvSpPr>
            <p:nvPr/>
          </p:nvSpPr>
          <p:spPr bwMode="invGray">
            <a:xfrm>
              <a:off x="4147" y="3352"/>
              <a:ext cx="46" cy="50"/>
            </a:xfrm>
            <a:custGeom>
              <a:avLst/>
              <a:gdLst>
                <a:gd name="T0" fmla="*/ 2 w 61"/>
                <a:gd name="T1" fmla="*/ 1 h 67"/>
                <a:gd name="T2" fmla="*/ 2 w 61"/>
                <a:gd name="T3" fmla="*/ 1 h 67"/>
                <a:gd name="T4" fmla="*/ 2 w 61"/>
                <a:gd name="T5" fmla="*/ 1 h 67"/>
                <a:gd name="T6" fmla="*/ 2 w 61"/>
                <a:gd name="T7" fmla="*/ 1 h 67"/>
                <a:gd name="T8" fmla="*/ 2 w 61"/>
                <a:gd name="T9" fmla="*/ 1 h 67"/>
                <a:gd name="T10" fmla="*/ 2 w 61"/>
                <a:gd name="T11" fmla="*/ 1 h 67"/>
                <a:gd name="T12" fmla="*/ 2 w 61"/>
                <a:gd name="T13" fmla="*/ 1 h 67"/>
                <a:gd name="T14" fmla="*/ 2 w 61"/>
                <a:gd name="T15" fmla="*/ 1 h 67"/>
                <a:gd name="T16" fmla="*/ 2 w 61"/>
                <a:gd name="T17" fmla="*/ 1 h 67"/>
                <a:gd name="T18" fmla="*/ 2 w 61"/>
                <a:gd name="T19" fmla="*/ 1 h 67"/>
                <a:gd name="T20" fmla="*/ 2 w 61"/>
                <a:gd name="T21" fmla="*/ 1 h 67"/>
                <a:gd name="T22" fmla="*/ 2 w 61"/>
                <a:gd name="T23" fmla="*/ 1 h 67"/>
                <a:gd name="T24" fmla="*/ 2 w 61"/>
                <a:gd name="T25" fmla="*/ 1 h 67"/>
                <a:gd name="T26" fmla="*/ 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2" name="Freeform 72"/>
            <p:cNvSpPr>
              <a:spLocks/>
            </p:cNvSpPr>
            <p:nvPr/>
          </p:nvSpPr>
          <p:spPr bwMode="invGray">
            <a:xfrm>
              <a:off x="4098" y="3371"/>
              <a:ext cx="32" cy="27"/>
            </a:xfrm>
            <a:custGeom>
              <a:avLst/>
              <a:gdLst>
                <a:gd name="T0" fmla="*/ 1 w 43"/>
                <a:gd name="T1" fmla="*/ 2 h 36"/>
                <a:gd name="T2" fmla="*/ 1 w 43"/>
                <a:gd name="T3" fmla="*/ 2 h 36"/>
                <a:gd name="T4" fmla="*/ 1 w 43"/>
                <a:gd name="T5" fmla="*/ 2 h 36"/>
                <a:gd name="T6" fmla="*/ 1 w 43"/>
                <a:gd name="T7" fmla="*/ 2 h 36"/>
                <a:gd name="T8" fmla="*/ 1 w 43"/>
                <a:gd name="T9" fmla="*/ 2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3" name="Freeform 73"/>
            <p:cNvSpPr>
              <a:spLocks/>
            </p:cNvSpPr>
            <p:nvPr/>
          </p:nvSpPr>
          <p:spPr bwMode="invGray">
            <a:xfrm>
              <a:off x="4077" y="3342"/>
              <a:ext cx="24" cy="31"/>
            </a:xfrm>
            <a:custGeom>
              <a:avLst/>
              <a:gdLst>
                <a:gd name="T0" fmla="*/ 2 w 32"/>
                <a:gd name="T1" fmla="*/ 0 h 41"/>
                <a:gd name="T2" fmla="*/ 0 w 32"/>
                <a:gd name="T3" fmla="*/ 2 h 41"/>
                <a:gd name="T4" fmla="*/ 2 w 32"/>
                <a:gd name="T5" fmla="*/ 2 h 41"/>
                <a:gd name="T6" fmla="*/ 2 w 32"/>
                <a:gd name="T7" fmla="*/ 2 h 41"/>
                <a:gd name="T8" fmla="*/ 2 w 32"/>
                <a:gd name="T9" fmla="*/ 2 h 41"/>
                <a:gd name="T10" fmla="*/ 2 w 32"/>
                <a:gd name="T11" fmla="*/ 2 h 41"/>
                <a:gd name="T12" fmla="*/ 2 w 32"/>
                <a:gd name="T13" fmla="*/ 2 h 41"/>
                <a:gd name="T14" fmla="*/ 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4" name="Freeform 74"/>
            <p:cNvSpPr>
              <a:spLocks/>
            </p:cNvSpPr>
            <p:nvPr/>
          </p:nvSpPr>
          <p:spPr bwMode="invGray">
            <a:xfrm>
              <a:off x="4111" y="3353"/>
              <a:ext cx="34" cy="24"/>
            </a:xfrm>
            <a:custGeom>
              <a:avLst/>
              <a:gdLst>
                <a:gd name="T0" fmla="*/ 2 w 45"/>
                <a:gd name="T1" fmla="*/ 0 h 32"/>
                <a:gd name="T2" fmla="*/ 0 w 45"/>
                <a:gd name="T3" fmla="*/ 2 h 32"/>
                <a:gd name="T4" fmla="*/ 2 w 45"/>
                <a:gd name="T5" fmla="*/ 2 h 32"/>
                <a:gd name="T6" fmla="*/ 2 w 45"/>
                <a:gd name="T7" fmla="*/ 2 h 32"/>
                <a:gd name="T8" fmla="*/ 2 w 45"/>
                <a:gd name="T9" fmla="*/ 2 h 32"/>
                <a:gd name="T10" fmla="*/ 2 w 45"/>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5" name="Freeform 75"/>
            <p:cNvSpPr>
              <a:spLocks/>
            </p:cNvSpPr>
            <p:nvPr/>
          </p:nvSpPr>
          <p:spPr bwMode="invGray">
            <a:xfrm>
              <a:off x="4062" y="3021"/>
              <a:ext cx="27" cy="55"/>
            </a:xfrm>
            <a:custGeom>
              <a:avLst/>
              <a:gdLst>
                <a:gd name="T0" fmla="*/ 2 w 35"/>
                <a:gd name="T1" fmla="*/ 0 h 74"/>
                <a:gd name="T2" fmla="*/ 2 w 35"/>
                <a:gd name="T3" fmla="*/ 1 h 74"/>
                <a:gd name="T4" fmla="*/ 2 w 35"/>
                <a:gd name="T5" fmla="*/ 1 h 74"/>
                <a:gd name="T6" fmla="*/ 0 w 35"/>
                <a:gd name="T7" fmla="*/ 1 h 74"/>
                <a:gd name="T8" fmla="*/ 2 w 35"/>
                <a:gd name="T9" fmla="*/ 1 h 74"/>
                <a:gd name="T10" fmla="*/ 2 w 35"/>
                <a:gd name="T11" fmla="*/ 1 h 74"/>
                <a:gd name="T12" fmla="*/ 2 w 35"/>
                <a:gd name="T13" fmla="*/ 1 h 74"/>
                <a:gd name="T14" fmla="*/ 2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6" name="Freeform 76"/>
            <p:cNvSpPr>
              <a:spLocks/>
            </p:cNvSpPr>
            <p:nvPr/>
          </p:nvSpPr>
          <p:spPr bwMode="invGray">
            <a:xfrm>
              <a:off x="4113" y="3012"/>
              <a:ext cx="19" cy="55"/>
            </a:xfrm>
            <a:custGeom>
              <a:avLst/>
              <a:gdLst>
                <a:gd name="T0" fmla="*/ 2 w 25"/>
                <a:gd name="T1" fmla="*/ 2 h 73"/>
                <a:gd name="T2" fmla="*/ 2 w 25"/>
                <a:gd name="T3" fmla="*/ 2 h 73"/>
                <a:gd name="T4" fmla="*/ 0 w 25"/>
                <a:gd name="T5" fmla="*/ 2 h 73"/>
                <a:gd name="T6" fmla="*/ 2 w 25"/>
                <a:gd name="T7" fmla="*/ 2 h 73"/>
                <a:gd name="T8" fmla="*/ 2 w 25"/>
                <a:gd name="T9" fmla="*/ 2 h 73"/>
                <a:gd name="T10" fmla="*/ 2 w 25"/>
                <a:gd name="T11" fmla="*/ 2 h 73"/>
                <a:gd name="T12" fmla="*/ 2 w 25"/>
                <a:gd name="T13" fmla="*/ 2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7" name="Freeform 77"/>
            <p:cNvSpPr>
              <a:spLocks/>
            </p:cNvSpPr>
            <p:nvPr/>
          </p:nvSpPr>
          <p:spPr bwMode="invGray">
            <a:xfrm>
              <a:off x="4135" y="2995"/>
              <a:ext cx="10" cy="25"/>
            </a:xfrm>
            <a:custGeom>
              <a:avLst/>
              <a:gdLst>
                <a:gd name="T0" fmla="*/ 1 w 14"/>
                <a:gd name="T1" fmla="*/ 0 h 33"/>
                <a:gd name="T2" fmla="*/ 1 w 14"/>
                <a:gd name="T3" fmla="*/ 2 h 33"/>
                <a:gd name="T4" fmla="*/ 1 w 14"/>
                <a:gd name="T5" fmla="*/ 2 h 33"/>
                <a:gd name="T6" fmla="*/ 1 w 14"/>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8" name="Freeform 78"/>
            <p:cNvSpPr>
              <a:spLocks/>
            </p:cNvSpPr>
            <p:nvPr/>
          </p:nvSpPr>
          <p:spPr bwMode="invGray">
            <a:xfrm>
              <a:off x="4145" y="3007"/>
              <a:ext cx="21" cy="48"/>
            </a:xfrm>
            <a:custGeom>
              <a:avLst/>
              <a:gdLst>
                <a:gd name="T0" fmla="*/ 2 w 28"/>
                <a:gd name="T1" fmla="*/ 0 h 64"/>
                <a:gd name="T2" fmla="*/ 2 w 28"/>
                <a:gd name="T3" fmla="*/ 2 h 64"/>
                <a:gd name="T4" fmla="*/ 2 w 28"/>
                <a:gd name="T5" fmla="*/ 2 h 64"/>
                <a:gd name="T6" fmla="*/ 2 w 28"/>
                <a:gd name="T7" fmla="*/ 2 h 64"/>
                <a:gd name="T8" fmla="*/ 0 w 28"/>
                <a:gd name="T9" fmla="*/ 2 h 64"/>
                <a:gd name="T10" fmla="*/ 2 w 28"/>
                <a:gd name="T11" fmla="*/ 2 h 64"/>
                <a:gd name="T12" fmla="*/ 2 w 28"/>
                <a:gd name="T13" fmla="*/ 2 h 64"/>
                <a:gd name="T14" fmla="*/ 2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69" name="Freeform 79"/>
            <p:cNvSpPr>
              <a:spLocks/>
            </p:cNvSpPr>
            <p:nvPr/>
          </p:nvSpPr>
          <p:spPr bwMode="invGray">
            <a:xfrm>
              <a:off x="3876" y="3076"/>
              <a:ext cx="12" cy="27"/>
            </a:xfrm>
            <a:custGeom>
              <a:avLst/>
              <a:gdLst>
                <a:gd name="T0" fmla="*/ 2 w 16"/>
                <a:gd name="T1" fmla="*/ 2 h 36"/>
                <a:gd name="T2" fmla="*/ 0 w 16"/>
                <a:gd name="T3" fmla="*/ 2 h 36"/>
                <a:gd name="T4" fmla="*/ 2 w 16"/>
                <a:gd name="T5" fmla="*/ 2 h 36"/>
                <a:gd name="T6" fmla="*/ 2 w 16"/>
                <a:gd name="T7" fmla="*/ 2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0" name="Freeform 80"/>
            <p:cNvSpPr>
              <a:spLocks/>
            </p:cNvSpPr>
            <p:nvPr/>
          </p:nvSpPr>
          <p:spPr bwMode="invGray">
            <a:xfrm>
              <a:off x="3866" y="3053"/>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1" name="Freeform 81"/>
            <p:cNvSpPr>
              <a:spLocks/>
            </p:cNvSpPr>
            <p:nvPr/>
          </p:nvSpPr>
          <p:spPr bwMode="invGray">
            <a:xfrm>
              <a:off x="3862" y="3035"/>
              <a:ext cx="12" cy="14"/>
            </a:xfrm>
            <a:custGeom>
              <a:avLst/>
              <a:gdLst>
                <a:gd name="T0" fmla="*/ 2 w 16"/>
                <a:gd name="T1" fmla="*/ 1 h 19"/>
                <a:gd name="T2" fmla="*/ 0 w 16"/>
                <a:gd name="T3" fmla="*/ 1 h 19"/>
                <a:gd name="T4" fmla="*/ 2 w 16"/>
                <a:gd name="T5" fmla="*/ 1 h 19"/>
                <a:gd name="T6" fmla="*/ 2 w 16"/>
                <a:gd name="T7" fmla="*/ 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2" name="Freeform 82"/>
            <p:cNvSpPr>
              <a:spLocks/>
            </p:cNvSpPr>
            <p:nvPr/>
          </p:nvSpPr>
          <p:spPr bwMode="invGray">
            <a:xfrm>
              <a:off x="3850" y="2995"/>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3" name="Freeform 83"/>
            <p:cNvSpPr>
              <a:spLocks/>
            </p:cNvSpPr>
            <p:nvPr/>
          </p:nvSpPr>
          <p:spPr bwMode="invGray">
            <a:xfrm>
              <a:off x="3852" y="3020"/>
              <a:ext cx="16" cy="13"/>
            </a:xfrm>
            <a:custGeom>
              <a:avLst/>
              <a:gdLst>
                <a:gd name="T0" fmla="*/ 1 w 22"/>
                <a:gd name="T1" fmla="*/ 0 h 18"/>
                <a:gd name="T2" fmla="*/ 1 w 22"/>
                <a:gd name="T3" fmla="*/ 1 h 18"/>
                <a:gd name="T4" fmla="*/ 1 w 22"/>
                <a:gd name="T5" fmla="*/ 1 h 18"/>
                <a:gd name="T6" fmla="*/ 1 w 2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4" name="Freeform 84"/>
            <p:cNvSpPr>
              <a:spLocks/>
            </p:cNvSpPr>
            <p:nvPr/>
          </p:nvSpPr>
          <p:spPr bwMode="invGray">
            <a:xfrm>
              <a:off x="4688" y="3643"/>
              <a:ext cx="45" cy="60"/>
            </a:xfrm>
            <a:custGeom>
              <a:avLst/>
              <a:gdLst>
                <a:gd name="T0" fmla="*/ 2 w 60"/>
                <a:gd name="T1" fmla="*/ 1 h 81"/>
                <a:gd name="T2" fmla="*/ 2 w 60"/>
                <a:gd name="T3" fmla="*/ 1 h 81"/>
                <a:gd name="T4" fmla="*/ 2 w 60"/>
                <a:gd name="T5" fmla="*/ 1 h 81"/>
                <a:gd name="T6" fmla="*/ 2 w 60"/>
                <a:gd name="T7" fmla="*/ 1 h 81"/>
                <a:gd name="T8" fmla="*/ 2 w 60"/>
                <a:gd name="T9" fmla="*/ 1 h 81"/>
                <a:gd name="T10" fmla="*/ 2 w 60"/>
                <a:gd name="T11" fmla="*/ 1 h 81"/>
                <a:gd name="T12" fmla="*/ 2 w 60"/>
                <a:gd name="T13" fmla="*/ 1 h 81"/>
                <a:gd name="T14" fmla="*/ 2 w 60"/>
                <a:gd name="T15" fmla="*/ 1 h 81"/>
                <a:gd name="T16" fmla="*/ 2 w 60"/>
                <a:gd name="T17" fmla="*/ 1 h 81"/>
                <a:gd name="T18" fmla="*/ 2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5" name="Freeform 85"/>
            <p:cNvSpPr>
              <a:spLocks/>
            </p:cNvSpPr>
            <p:nvPr/>
          </p:nvSpPr>
          <p:spPr bwMode="invGray">
            <a:xfrm>
              <a:off x="4919" y="3594"/>
              <a:ext cx="53" cy="46"/>
            </a:xfrm>
            <a:custGeom>
              <a:avLst/>
              <a:gdLst>
                <a:gd name="T0" fmla="*/ 1 w 71"/>
                <a:gd name="T1" fmla="*/ 2 h 61"/>
                <a:gd name="T2" fmla="*/ 1 w 71"/>
                <a:gd name="T3" fmla="*/ 2 h 61"/>
                <a:gd name="T4" fmla="*/ 1 w 71"/>
                <a:gd name="T5" fmla="*/ 2 h 61"/>
                <a:gd name="T6" fmla="*/ 1 w 71"/>
                <a:gd name="T7" fmla="*/ 2 h 61"/>
                <a:gd name="T8" fmla="*/ 1 w 71"/>
                <a:gd name="T9" fmla="*/ 2 h 61"/>
                <a:gd name="T10" fmla="*/ 1 w 71"/>
                <a:gd name="T11" fmla="*/ 2 h 61"/>
                <a:gd name="T12" fmla="*/ 1 w 71"/>
                <a:gd name="T13" fmla="*/ 0 h 61"/>
                <a:gd name="T14" fmla="*/ 1 w 71"/>
                <a:gd name="T15" fmla="*/ 2 h 61"/>
                <a:gd name="T16" fmla="*/ 1 w 71"/>
                <a:gd name="T17" fmla="*/ 2 h 61"/>
                <a:gd name="T18" fmla="*/ 1 w 71"/>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6" name="Freeform 86"/>
            <p:cNvSpPr>
              <a:spLocks/>
            </p:cNvSpPr>
            <p:nvPr/>
          </p:nvSpPr>
          <p:spPr bwMode="invGray">
            <a:xfrm>
              <a:off x="4759" y="3569"/>
              <a:ext cx="17" cy="23"/>
            </a:xfrm>
            <a:custGeom>
              <a:avLst/>
              <a:gdLst>
                <a:gd name="T0" fmla="*/ 1 w 23"/>
                <a:gd name="T1" fmla="*/ 0 h 30"/>
                <a:gd name="T2" fmla="*/ 0 w 23"/>
                <a:gd name="T3" fmla="*/ 2 h 30"/>
                <a:gd name="T4" fmla="*/ 1 w 23"/>
                <a:gd name="T5" fmla="*/ 2 h 30"/>
                <a:gd name="T6" fmla="*/ 1 w 2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7" name="Freeform 87"/>
            <p:cNvSpPr>
              <a:spLocks/>
            </p:cNvSpPr>
            <p:nvPr/>
          </p:nvSpPr>
          <p:spPr bwMode="invGray">
            <a:xfrm>
              <a:off x="4751" y="3547"/>
              <a:ext cx="20" cy="17"/>
            </a:xfrm>
            <a:custGeom>
              <a:avLst/>
              <a:gdLst>
                <a:gd name="T0" fmla="*/ 2 w 26"/>
                <a:gd name="T1" fmla="*/ 0 h 23"/>
                <a:gd name="T2" fmla="*/ 0 w 26"/>
                <a:gd name="T3" fmla="*/ 1 h 23"/>
                <a:gd name="T4" fmla="*/ 2 w 26"/>
                <a:gd name="T5" fmla="*/ 1 h 23"/>
                <a:gd name="T6" fmla="*/ 2 w 26"/>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8" name="Freeform 88"/>
            <p:cNvSpPr>
              <a:spLocks/>
            </p:cNvSpPr>
            <p:nvPr/>
          </p:nvSpPr>
          <p:spPr bwMode="invGray">
            <a:xfrm>
              <a:off x="4598" y="3353"/>
              <a:ext cx="24" cy="33"/>
            </a:xfrm>
            <a:custGeom>
              <a:avLst/>
              <a:gdLst>
                <a:gd name="T0" fmla="*/ 2 w 32"/>
                <a:gd name="T1" fmla="*/ 0 h 44"/>
                <a:gd name="T2" fmla="*/ 2 w 32"/>
                <a:gd name="T3" fmla="*/ 2 h 44"/>
                <a:gd name="T4" fmla="*/ 2 w 32"/>
                <a:gd name="T5" fmla="*/ 2 h 44"/>
                <a:gd name="T6" fmla="*/ 2 w 32"/>
                <a:gd name="T7" fmla="*/ 2 h 44"/>
                <a:gd name="T8" fmla="*/ 2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79" name="Freeform 89"/>
            <p:cNvSpPr>
              <a:spLocks/>
            </p:cNvSpPr>
            <p:nvPr/>
          </p:nvSpPr>
          <p:spPr bwMode="invGray">
            <a:xfrm>
              <a:off x="4632" y="3396"/>
              <a:ext cx="26" cy="33"/>
            </a:xfrm>
            <a:custGeom>
              <a:avLst/>
              <a:gdLst>
                <a:gd name="T0" fmla="*/ 2 w 34"/>
                <a:gd name="T1" fmla="*/ 0 h 44"/>
                <a:gd name="T2" fmla="*/ 2 w 34"/>
                <a:gd name="T3" fmla="*/ 2 h 44"/>
                <a:gd name="T4" fmla="*/ 2 w 34"/>
                <a:gd name="T5" fmla="*/ 2 h 44"/>
                <a:gd name="T6" fmla="*/ 2 w 34"/>
                <a:gd name="T7" fmla="*/ 2 h 44"/>
                <a:gd name="T8" fmla="*/ 2 w 3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0" name="Freeform 90"/>
            <p:cNvSpPr>
              <a:spLocks/>
            </p:cNvSpPr>
            <p:nvPr/>
          </p:nvSpPr>
          <p:spPr bwMode="invGray">
            <a:xfrm>
              <a:off x="4659" y="3459"/>
              <a:ext cx="28" cy="28"/>
            </a:xfrm>
            <a:custGeom>
              <a:avLst/>
              <a:gdLst>
                <a:gd name="T0" fmla="*/ 1 w 38"/>
                <a:gd name="T1" fmla="*/ 2 h 37"/>
                <a:gd name="T2" fmla="*/ 1 w 38"/>
                <a:gd name="T3" fmla="*/ 2 h 37"/>
                <a:gd name="T4" fmla="*/ 1 w 38"/>
                <a:gd name="T5" fmla="*/ 2 h 37"/>
                <a:gd name="T6" fmla="*/ 1 w 38"/>
                <a:gd name="T7" fmla="*/ 2 h 37"/>
                <a:gd name="T8" fmla="*/ 1 w 38"/>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1" name="Freeform 91"/>
            <p:cNvSpPr>
              <a:spLocks/>
            </p:cNvSpPr>
            <p:nvPr/>
          </p:nvSpPr>
          <p:spPr bwMode="invGray">
            <a:xfrm>
              <a:off x="4693" y="3449"/>
              <a:ext cx="28" cy="26"/>
            </a:xfrm>
            <a:custGeom>
              <a:avLst/>
              <a:gdLst>
                <a:gd name="T0" fmla="*/ 1 w 38"/>
                <a:gd name="T1" fmla="*/ 2 h 34"/>
                <a:gd name="T2" fmla="*/ 1 w 38"/>
                <a:gd name="T3" fmla="*/ 2 h 34"/>
                <a:gd name="T4" fmla="*/ 1 w 38"/>
                <a:gd name="T5" fmla="*/ 2 h 34"/>
                <a:gd name="T6" fmla="*/ 1 w 38"/>
                <a:gd name="T7" fmla="*/ 2 h 34"/>
                <a:gd name="T8" fmla="*/ 1 w 3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2" name="Freeform 92"/>
            <p:cNvSpPr>
              <a:spLocks/>
            </p:cNvSpPr>
            <p:nvPr/>
          </p:nvSpPr>
          <p:spPr bwMode="invGray">
            <a:xfrm>
              <a:off x="4683" y="3413"/>
              <a:ext cx="26" cy="20"/>
            </a:xfrm>
            <a:custGeom>
              <a:avLst/>
              <a:gdLst>
                <a:gd name="T0" fmla="*/ 1 w 35"/>
                <a:gd name="T1" fmla="*/ 1 h 27"/>
                <a:gd name="T2" fmla="*/ 1 w 35"/>
                <a:gd name="T3" fmla="*/ 1 h 27"/>
                <a:gd name="T4" fmla="*/ 1 w 35"/>
                <a:gd name="T5" fmla="*/ 1 h 27"/>
                <a:gd name="T6" fmla="*/ 1 w 35"/>
                <a:gd name="T7" fmla="*/ 1 h 27"/>
                <a:gd name="T8" fmla="*/ 1 w 35"/>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3" name="Freeform 93"/>
            <p:cNvSpPr>
              <a:spLocks/>
            </p:cNvSpPr>
            <p:nvPr/>
          </p:nvSpPr>
          <p:spPr bwMode="invGray">
            <a:xfrm>
              <a:off x="4657" y="3388"/>
              <a:ext cx="26" cy="35"/>
            </a:xfrm>
            <a:custGeom>
              <a:avLst/>
              <a:gdLst>
                <a:gd name="T0" fmla="*/ 1 w 35"/>
                <a:gd name="T1" fmla="*/ 1 h 47"/>
                <a:gd name="T2" fmla="*/ 1 w 35"/>
                <a:gd name="T3" fmla="*/ 1 h 47"/>
                <a:gd name="T4" fmla="*/ 1 w 35"/>
                <a:gd name="T5" fmla="*/ 1 h 47"/>
                <a:gd name="T6" fmla="*/ 1 w 35"/>
                <a:gd name="T7" fmla="*/ 1 h 47"/>
                <a:gd name="T8" fmla="*/ 1 w 35"/>
                <a:gd name="T9" fmla="*/ 1 h 47"/>
                <a:gd name="T10" fmla="*/ 1 w 35"/>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4" name="Freeform 94"/>
            <p:cNvSpPr>
              <a:spLocks/>
            </p:cNvSpPr>
            <p:nvPr/>
          </p:nvSpPr>
          <p:spPr bwMode="invGray">
            <a:xfrm>
              <a:off x="4625" y="3372"/>
              <a:ext cx="24" cy="26"/>
            </a:xfrm>
            <a:custGeom>
              <a:avLst/>
              <a:gdLst>
                <a:gd name="T0" fmla="*/ 2 w 32"/>
                <a:gd name="T1" fmla="*/ 1 h 35"/>
                <a:gd name="T2" fmla="*/ 2 w 32"/>
                <a:gd name="T3" fmla="*/ 1 h 35"/>
                <a:gd name="T4" fmla="*/ 2 w 32"/>
                <a:gd name="T5" fmla="*/ 1 h 35"/>
                <a:gd name="T6" fmla="*/ 2 w 32"/>
                <a:gd name="T7" fmla="*/ 1 h 35"/>
                <a:gd name="T8" fmla="*/ 2 w 32"/>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5" name="Freeform 95"/>
            <p:cNvSpPr>
              <a:spLocks/>
            </p:cNvSpPr>
            <p:nvPr/>
          </p:nvSpPr>
          <p:spPr bwMode="invGray">
            <a:xfrm>
              <a:off x="4665" y="3425"/>
              <a:ext cx="24" cy="26"/>
            </a:xfrm>
            <a:custGeom>
              <a:avLst/>
              <a:gdLst>
                <a:gd name="T0" fmla="*/ 2 w 32"/>
                <a:gd name="T1" fmla="*/ 1 h 35"/>
                <a:gd name="T2" fmla="*/ 2 w 32"/>
                <a:gd name="T3" fmla="*/ 1 h 35"/>
                <a:gd name="T4" fmla="*/ 2 w 32"/>
                <a:gd name="T5" fmla="*/ 1 h 35"/>
                <a:gd name="T6" fmla="*/ 2 w 32"/>
                <a:gd name="T7" fmla="*/ 1 h 35"/>
                <a:gd name="T8" fmla="*/ 2 w 32"/>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6" name="Freeform 96"/>
            <p:cNvSpPr>
              <a:spLocks/>
            </p:cNvSpPr>
            <p:nvPr/>
          </p:nvSpPr>
          <p:spPr bwMode="invGray">
            <a:xfrm>
              <a:off x="3055" y="2051"/>
              <a:ext cx="141" cy="108"/>
            </a:xfrm>
            <a:custGeom>
              <a:avLst/>
              <a:gdLst>
                <a:gd name="T0" fmla="*/ 1 w 189"/>
                <a:gd name="T1" fmla="*/ 2 h 144"/>
                <a:gd name="T2" fmla="*/ 1 w 189"/>
                <a:gd name="T3" fmla="*/ 2 h 144"/>
                <a:gd name="T4" fmla="*/ 1 w 189"/>
                <a:gd name="T5" fmla="*/ 2 h 144"/>
                <a:gd name="T6" fmla="*/ 1 w 189"/>
                <a:gd name="T7" fmla="*/ 2 h 144"/>
                <a:gd name="T8" fmla="*/ 1 w 189"/>
                <a:gd name="T9" fmla="*/ 2 h 144"/>
                <a:gd name="T10" fmla="*/ 1 w 189"/>
                <a:gd name="T11" fmla="*/ 2 h 144"/>
                <a:gd name="T12" fmla="*/ 1 w 189"/>
                <a:gd name="T13" fmla="*/ 2 h 144"/>
                <a:gd name="T14" fmla="*/ 1 w 189"/>
                <a:gd name="T15" fmla="*/ 2 h 144"/>
                <a:gd name="T16" fmla="*/ 1 w 189"/>
                <a:gd name="T17" fmla="*/ 2 h 144"/>
                <a:gd name="T18" fmla="*/ 1 w 189"/>
                <a:gd name="T19" fmla="*/ 2 h 144"/>
                <a:gd name="T20" fmla="*/ 1 w 189"/>
                <a:gd name="T21" fmla="*/ 2 h 144"/>
                <a:gd name="T22" fmla="*/ 1 w 189"/>
                <a:gd name="T23" fmla="*/ 2 h 144"/>
                <a:gd name="T24" fmla="*/ 1 w 189"/>
                <a:gd name="T25" fmla="*/ 2 h 144"/>
                <a:gd name="T26" fmla="*/ 1 w 189"/>
                <a:gd name="T27" fmla="*/ 2 h 144"/>
                <a:gd name="T28" fmla="*/ 1 w 189"/>
                <a:gd name="T29" fmla="*/ 2 h 144"/>
                <a:gd name="T30" fmla="*/ 1 w 189"/>
                <a:gd name="T31" fmla="*/ 2 h 144"/>
                <a:gd name="T32" fmla="*/ 1 w 189"/>
                <a:gd name="T33" fmla="*/ 2 h 144"/>
                <a:gd name="T34" fmla="*/ 1 w 189"/>
                <a:gd name="T35" fmla="*/ 2 h 144"/>
                <a:gd name="T36" fmla="*/ 1 w 189"/>
                <a:gd name="T37" fmla="*/ 2 h 144"/>
                <a:gd name="T38" fmla="*/ 1 w 189"/>
                <a:gd name="T39" fmla="*/ 2 h 144"/>
                <a:gd name="T40" fmla="*/ 1 w 189"/>
                <a:gd name="T41" fmla="*/ 2 h 144"/>
                <a:gd name="T42" fmla="*/ 1 w 189"/>
                <a:gd name="T43" fmla="*/ 2 h 144"/>
                <a:gd name="T44" fmla="*/ 1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7" name="Freeform 97"/>
            <p:cNvSpPr>
              <a:spLocks/>
            </p:cNvSpPr>
            <p:nvPr/>
          </p:nvSpPr>
          <p:spPr bwMode="invGray">
            <a:xfrm>
              <a:off x="3139" y="2155"/>
              <a:ext cx="40" cy="12"/>
            </a:xfrm>
            <a:custGeom>
              <a:avLst/>
              <a:gdLst>
                <a:gd name="T0" fmla="*/ 2 w 53"/>
                <a:gd name="T1" fmla="*/ 0 h 17"/>
                <a:gd name="T2" fmla="*/ 2 w 53"/>
                <a:gd name="T3" fmla="*/ 1 h 17"/>
                <a:gd name="T4" fmla="*/ 2 w 53"/>
                <a:gd name="T5" fmla="*/ 1 h 17"/>
                <a:gd name="T6" fmla="*/ 2 w 53"/>
                <a:gd name="T7" fmla="*/ 1 h 17"/>
                <a:gd name="T8" fmla="*/ 2 w 5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8" name="Freeform 98"/>
            <p:cNvSpPr>
              <a:spLocks/>
            </p:cNvSpPr>
            <p:nvPr/>
          </p:nvSpPr>
          <p:spPr bwMode="invGray">
            <a:xfrm>
              <a:off x="3344" y="1999"/>
              <a:ext cx="42" cy="28"/>
            </a:xfrm>
            <a:custGeom>
              <a:avLst/>
              <a:gdLst>
                <a:gd name="T0" fmla="*/ 1 w 57"/>
                <a:gd name="T1" fmla="*/ 2 h 37"/>
                <a:gd name="T2" fmla="*/ 1 w 57"/>
                <a:gd name="T3" fmla="*/ 2 h 37"/>
                <a:gd name="T4" fmla="*/ 1 w 57"/>
                <a:gd name="T5" fmla="*/ 2 h 37"/>
                <a:gd name="T6" fmla="*/ 1 w 57"/>
                <a:gd name="T7" fmla="*/ 2 h 37"/>
                <a:gd name="T8" fmla="*/ 1 w 57"/>
                <a:gd name="T9" fmla="*/ 0 h 37"/>
                <a:gd name="T10" fmla="*/ 1 w 57"/>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89" name="Freeform 99"/>
            <p:cNvSpPr>
              <a:spLocks/>
            </p:cNvSpPr>
            <p:nvPr/>
          </p:nvSpPr>
          <p:spPr bwMode="invGray">
            <a:xfrm>
              <a:off x="3374" y="2012"/>
              <a:ext cx="50" cy="20"/>
            </a:xfrm>
            <a:custGeom>
              <a:avLst/>
              <a:gdLst>
                <a:gd name="T0" fmla="*/ 1 w 68"/>
                <a:gd name="T1" fmla="*/ 0 h 26"/>
                <a:gd name="T2" fmla="*/ 1 w 68"/>
                <a:gd name="T3" fmla="*/ 2 h 26"/>
                <a:gd name="T4" fmla="*/ 1 w 68"/>
                <a:gd name="T5" fmla="*/ 2 h 26"/>
                <a:gd name="T6" fmla="*/ 1 w 68"/>
                <a:gd name="T7" fmla="*/ 2 h 26"/>
                <a:gd name="T8" fmla="*/ 1 w 68"/>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0" name="Freeform 100"/>
            <p:cNvSpPr>
              <a:spLocks/>
            </p:cNvSpPr>
            <p:nvPr/>
          </p:nvSpPr>
          <p:spPr bwMode="invGray">
            <a:xfrm>
              <a:off x="3428" y="2015"/>
              <a:ext cx="50" cy="32"/>
            </a:xfrm>
            <a:custGeom>
              <a:avLst/>
              <a:gdLst>
                <a:gd name="T0" fmla="*/ 2 w 66"/>
                <a:gd name="T1" fmla="*/ 1 h 43"/>
                <a:gd name="T2" fmla="*/ 2 w 66"/>
                <a:gd name="T3" fmla="*/ 1 h 43"/>
                <a:gd name="T4" fmla="*/ 2 w 66"/>
                <a:gd name="T5" fmla="*/ 1 h 43"/>
                <a:gd name="T6" fmla="*/ 2 w 66"/>
                <a:gd name="T7" fmla="*/ 1 h 43"/>
                <a:gd name="T8" fmla="*/ 2 w 66"/>
                <a:gd name="T9" fmla="*/ 1 h 43"/>
                <a:gd name="T10" fmla="*/ 2 w 66"/>
                <a:gd name="T11" fmla="*/ 1 h 43"/>
                <a:gd name="T12" fmla="*/ 2 w 66"/>
                <a:gd name="T13" fmla="*/ 1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1" name="Freeform 101"/>
            <p:cNvSpPr>
              <a:spLocks/>
            </p:cNvSpPr>
            <p:nvPr/>
          </p:nvSpPr>
          <p:spPr bwMode="invGray">
            <a:xfrm>
              <a:off x="3777" y="2042"/>
              <a:ext cx="88" cy="31"/>
            </a:xfrm>
            <a:custGeom>
              <a:avLst/>
              <a:gdLst>
                <a:gd name="T0" fmla="*/ 2 w 117"/>
                <a:gd name="T1" fmla="*/ 0 h 41"/>
                <a:gd name="T2" fmla="*/ 2 w 117"/>
                <a:gd name="T3" fmla="*/ 2 h 41"/>
                <a:gd name="T4" fmla="*/ 2 w 117"/>
                <a:gd name="T5" fmla="*/ 2 h 41"/>
                <a:gd name="T6" fmla="*/ 2 w 117"/>
                <a:gd name="T7" fmla="*/ 2 h 41"/>
                <a:gd name="T8" fmla="*/ 2 w 117"/>
                <a:gd name="T9" fmla="*/ 2 h 41"/>
                <a:gd name="T10" fmla="*/ 2 w 117"/>
                <a:gd name="T11" fmla="*/ 2 h 41"/>
                <a:gd name="T12" fmla="*/ 2 w 117"/>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2" name="Freeform 102"/>
            <p:cNvSpPr>
              <a:spLocks/>
            </p:cNvSpPr>
            <p:nvPr/>
          </p:nvSpPr>
          <p:spPr bwMode="invGray">
            <a:xfrm>
              <a:off x="3867" y="2041"/>
              <a:ext cx="46" cy="24"/>
            </a:xfrm>
            <a:custGeom>
              <a:avLst/>
              <a:gdLst>
                <a:gd name="T0" fmla="*/ 1 w 62"/>
                <a:gd name="T1" fmla="*/ 2 h 32"/>
                <a:gd name="T2" fmla="*/ 1 w 62"/>
                <a:gd name="T3" fmla="*/ 2 h 32"/>
                <a:gd name="T4" fmla="*/ 1 w 62"/>
                <a:gd name="T5" fmla="*/ 2 h 32"/>
                <a:gd name="T6" fmla="*/ 1 w 62"/>
                <a:gd name="T7" fmla="*/ 2 h 32"/>
                <a:gd name="T8" fmla="*/ 1 w 62"/>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3" name="Freeform 103"/>
            <p:cNvSpPr>
              <a:spLocks/>
            </p:cNvSpPr>
            <p:nvPr/>
          </p:nvSpPr>
          <p:spPr bwMode="invGray">
            <a:xfrm>
              <a:off x="3846" y="2070"/>
              <a:ext cx="37" cy="17"/>
            </a:xfrm>
            <a:custGeom>
              <a:avLst/>
              <a:gdLst>
                <a:gd name="T0" fmla="*/ 2 w 49"/>
                <a:gd name="T1" fmla="*/ 1 h 23"/>
                <a:gd name="T2" fmla="*/ 2 w 49"/>
                <a:gd name="T3" fmla="*/ 1 h 23"/>
                <a:gd name="T4" fmla="*/ 2 w 49"/>
                <a:gd name="T5" fmla="*/ 1 h 23"/>
                <a:gd name="T6" fmla="*/ 2 w 49"/>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4" name="Freeform 104"/>
            <p:cNvSpPr>
              <a:spLocks/>
            </p:cNvSpPr>
            <p:nvPr/>
          </p:nvSpPr>
          <p:spPr bwMode="invGray">
            <a:xfrm>
              <a:off x="4098" y="2294"/>
              <a:ext cx="76" cy="114"/>
            </a:xfrm>
            <a:custGeom>
              <a:avLst/>
              <a:gdLst>
                <a:gd name="T0" fmla="*/ 1 w 102"/>
                <a:gd name="T1" fmla="*/ 0 h 152"/>
                <a:gd name="T2" fmla="*/ 0 w 102"/>
                <a:gd name="T3" fmla="*/ 2 h 152"/>
                <a:gd name="T4" fmla="*/ 1 w 102"/>
                <a:gd name="T5" fmla="*/ 2 h 152"/>
                <a:gd name="T6" fmla="*/ 1 w 102"/>
                <a:gd name="T7" fmla="*/ 2 h 152"/>
                <a:gd name="T8" fmla="*/ 1 w 102"/>
                <a:gd name="T9" fmla="*/ 2 h 152"/>
                <a:gd name="T10" fmla="*/ 1 w 102"/>
                <a:gd name="T11" fmla="*/ 2 h 152"/>
                <a:gd name="T12" fmla="*/ 1 w 102"/>
                <a:gd name="T13" fmla="*/ 2 h 152"/>
                <a:gd name="T14" fmla="*/ 1 w 102"/>
                <a:gd name="T15" fmla="*/ 2 h 152"/>
                <a:gd name="T16" fmla="*/ 1 w 102"/>
                <a:gd name="T17" fmla="*/ 2 h 152"/>
                <a:gd name="T18" fmla="*/ 1 w 102"/>
                <a:gd name="T19" fmla="*/ 2 h 152"/>
                <a:gd name="T20" fmla="*/ 1 w 102"/>
                <a:gd name="T21" fmla="*/ 2 h 152"/>
                <a:gd name="T22" fmla="*/ 1 w 102"/>
                <a:gd name="T23" fmla="*/ 2 h 152"/>
                <a:gd name="T24" fmla="*/ 1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5" name="Freeform 105"/>
            <p:cNvSpPr>
              <a:spLocks/>
            </p:cNvSpPr>
            <p:nvPr/>
          </p:nvSpPr>
          <p:spPr bwMode="invGray">
            <a:xfrm>
              <a:off x="4159" y="2412"/>
              <a:ext cx="55" cy="78"/>
            </a:xfrm>
            <a:custGeom>
              <a:avLst/>
              <a:gdLst>
                <a:gd name="T0" fmla="*/ 1 w 74"/>
                <a:gd name="T1" fmla="*/ 2 h 103"/>
                <a:gd name="T2" fmla="*/ 1 w 74"/>
                <a:gd name="T3" fmla="*/ 2 h 103"/>
                <a:gd name="T4" fmla="*/ 1 w 74"/>
                <a:gd name="T5" fmla="*/ 2 h 103"/>
                <a:gd name="T6" fmla="*/ 1 w 74"/>
                <a:gd name="T7" fmla="*/ 2 h 103"/>
                <a:gd name="T8" fmla="*/ 1 w 74"/>
                <a:gd name="T9" fmla="*/ 2 h 103"/>
                <a:gd name="T10" fmla="*/ 1 w 74"/>
                <a:gd name="T11" fmla="*/ 2 h 103"/>
                <a:gd name="T12" fmla="*/ 0 w 74"/>
                <a:gd name="T13" fmla="*/ 2 h 103"/>
                <a:gd name="T14" fmla="*/ 1 w 74"/>
                <a:gd name="T15" fmla="*/ 2 h 103"/>
                <a:gd name="T16" fmla="*/ 1 w 74"/>
                <a:gd name="T17" fmla="*/ 2 h 103"/>
                <a:gd name="T18" fmla="*/ 1 w 74"/>
                <a:gd name="T19" fmla="*/ 2 h 103"/>
                <a:gd name="T20" fmla="*/ 1 w 74"/>
                <a:gd name="T21" fmla="*/ 2 h 103"/>
                <a:gd name="T22" fmla="*/ 1 w 74"/>
                <a:gd name="T23" fmla="*/ 2 h 103"/>
                <a:gd name="T24" fmla="*/ 1 w 74"/>
                <a:gd name="T25" fmla="*/ 2 h 103"/>
                <a:gd name="T26" fmla="*/ 1 w 74"/>
                <a:gd name="T27" fmla="*/ 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6" name="Freeform 106"/>
            <p:cNvSpPr>
              <a:spLocks/>
            </p:cNvSpPr>
            <p:nvPr/>
          </p:nvSpPr>
          <p:spPr bwMode="invGray">
            <a:xfrm>
              <a:off x="4123" y="2492"/>
              <a:ext cx="109" cy="189"/>
            </a:xfrm>
            <a:custGeom>
              <a:avLst/>
              <a:gdLst>
                <a:gd name="T0" fmla="*/ 1 w 146"/>
                <a:gd name="T1" fmla="*/ 2 h 252"/>
                <a:gd name="T2" fmla="*/ 1 w 146"/>
                <a:gd name="T3" fmla="*/ 2 h 252"/>
                <a:gd name="T4" fmla="*/ 1 w 146"/>
                <a:gd name="T5" fmla="*/ 2 h 252"/>
                <a:gd name="T6" fmla="*/ 1 w 146"/>
                <a:gd name="T7" fmla="*/ 2 h 252"/>
                <a:gd name="T8" fmla="*/ 1 w 146"/>
                <a:gd name="T9" fmla="*/ 2 h 252"/>
                <a:gd name="T10" fmla="*/ 1 w 146"/>
                <a:gd name="T11" fmla="*/ 2 h 252"/>
                <a:gd name="T12" fmla="*/ 1 w 146"/>
                <a:gd name="T13" fmla="*/ 2 h 252"/>
                <a:gd name="T14" fmla="*/ 1 w 146"/>
                <a:gd name="T15" fmla="*/ 2 h 252"/>
                <a:gd name="T16" fmla="*/ 1 w 146"/>
                <a:gd name="T17" fmla="*/ 2 h 252"/>
                <a:gd name="T18" fmla="*/ 1 w 146"/>
                <a:gd name="T19" fmla="*/ 2 h 252"/>
                <a:gd name="T20" fmla="*/ 1 w 146"/>
                <a:gd name="T21" fmla="*/ 2 h 252"/>
                <a:gd name="T22" fmla="*/ 1 w 146"/>
                <a:gd name="T23" fmla="*/ 2 h 252"/>
                <a:gd name="T24" fmla="*/ 1 w 146"/>
                <a:gd name="T25" fmla="*/ 2 h 252"/>
                <a:gd name="T26" fmla="*/ 1 w 146"/>
                <a:gd name="T27" fmla="*/ 2 h 252"/>
                <a:gd name="T28" fmla="*/ 1 w 146"/>
                <a:gd name="T29" fmla="*/ 2 h 252"/>
                <a:gd name="T30" fmla="*/ 1 w 146"/>
                <a:gd name="T31" fmla="*/ 2 h 252"/>
                <a:gd name="T32" fmla="*/ 1 w 146"/>
                <a:gd name="T33" fmla="*/ 2 h 252"/>
                <a:gd name="T34" fmla="*/ 1 w 146"/>
                <a:gd name="T35" fmla="*/ 2 h 252"/>
                <a:gd name="T36" fmla="*/ 1 w 146"/>
                <a:gd name="T37" fmla="*/ 2 h 252"/>
                <a:gd name="T38" fmla="*/ 1 w 146"/>
                <a:gd name="T39" fmla="*/ 2 h 252"/>
                <a:gd name="T40" fmla="*/ 1 w 146"/>
                <a:gd name="T41" fmla="*/ 2 h 252"/>
                <a:gd name="T42" fmla="*/ 1 w 146"/>
                <a:gd name="T43" fmla="*/ 2 h 252"/>
                <a:gd name="T44" fmla="*/ 1 w 146"/>
                <a:gd name="T45" fmla="*/ 2 h 252"/>
                <a:gd name="T46" fmla="*/ 1 w 146"/>
                <a:gd name="T47" fmla="*/ 2 h 252"/>
                <a:gd name="T48" fmla="*/ 1 w 146"/>
                <a:gd name="T49" fmla="*/ 0 h 252"/>
                <a:gd name="T50" fmla="*/ 1 w 146"/>
                <a:gd name="T51" fmla="*/ 2 h 252"/>
                <a:gd name="T52" fmla="*/ 1 w 146"/>
                <a:gd name="T53" fmla="*/ 2 h 252"/>
                <a:gd name="T54" fmla="*/ 1 w 146"/>
                <a:gd name="T55" fmla="*/ 2 h 252"/>
                <a:gd name="T56" fmla="*/ 1 w 146"/>
                <a:gd name="T57" fmla="*/ 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7" name="Freeform 107"/>
            <p:cNvSpPr>
              <a:spLocks/>
            </p:cNvSpPr>
            <p:nvPr/>
          </p:nvSpPr>
          <p:spPr bwMode="invGray">
            <a:xfrm>
              <a:off x="3062" y="1988"/>
              <a:ext cx="52" cy="30"/>
            </a:xfrm>
            <a:custGeom>
              <a:avLst/>
              <a:gdLst>
                <a:gd name="T0" fmla="*/ 1 w 70"/>
                <a:gd name="T1" fmla="*/ 0 h 40"/>
                <a:gd name="T2" fmla="*/ 1 w 70"/>
                <a:gd name="T3" fmla="*/ 2 h 40"/>
                <a:gd name="T4" fmla="*/ 1 w 70"/>
                <a:gd name="T5" fmla="*/ 2 h 40"/>
                <a:gd name="T6" fmla="*/ 1 w 70"/>
                <a:gd name="T7" fmla="*/ 2 h 40"/>
                <a:gd name="T8" fmla="*/ 1 w 70"/>
                <a:gd name="T9" fmla="*/ 2 h 40"/>
                <a:gd name="T10" fmla="*/ 1 w 70"/>
                <a:gd name="T11" fmla="*/ 2 h 40"/>
                <a:gd name="T12" fmla="*/ 1 w 70"/>
                <a:gd name="T13" fmla="*/ 2 h 40"/>
                <a:gd name="T14" fmla="*/ 1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8" name="Freeform 108"/>
            <p:cNvSpPr>
              <a:spLocks/>
            </p:cNvSpPr>
            <p:nvPr/>
          </p:nvSpPr>
          <p:spPr bwMode="invGray">
            <a:xfrm>
              <a:off x="2955" y="1997"/>
              <a:ext cx="19" cy="22"/>
            </a:xfrm>
            <a:custGeom>
              <a:avLst/>
              <a:gdLst>
                <a:gd name="T0" fmla="*/ 1 w 26"/>
                <a:gd name="T1" fmla="*/ 0 h 29"/>
                <a:gd name="T2" fmla="*/ 0 w 26"/>
                <a:gd name="T3" fmla="*/ 2 h 29"/>
                <a:gd name="T4" fmla="*/ 1 w 26"/>
                <a:gd name="T5" fmla="*/ 2 h 29"/>
                <a:gd name="T6" fmla="*/ 1 w 26"/>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99" name="Freeform 109"/>
            <p:cNvSpPr>
              <a:spLocks/>
            </p:cNvSpPr>
            <p:nvPr/>
          </p:nvSpPr>
          <p:spPr bwMode="invGray">
            <a:xfrm>
              <a:off x="2979" y="1996"/>
              <a:ext cx="37" cy="27"/>
            </a:xfrm>
            <a:custGeom>
              <a:avLst/>
              <a:gdLst>
                <a:gd name="T0" fmla="*/ 2 w 49"/>
                <a:gd name="T1" fmla="*/ 2 h 36"/>
                <a:gd name="T2" fmla="*/ 0 w 49"/>
                <a:gd name="T3" fmla="*/ 2 h 36"/>
                <a:gd name="T4" fmla="*/ 2 w 49"/>
                <a:gd name="T5" fmla="*/ 2 h 36"/>
                <a:gd name="T6" fmla="*/ 2 w 49"/>
                <a:gd name="T7" fmla="*/ 2 h 36"/>
                <a:gd name="T8" fmla="*/ 2 w 49"/>
                <a:gd name="T9" fmla="*/ 2 h 36"/>
                <a:gd name="T10" fmla="*/ 2 w 49"/>
                <a:gd name="T11" fmla="*/ 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0" name="Freeform 110"/>
            <p:cNvSpPr>
              <a:spLocks/>
            </p:cNvSpPr>
            <p:nvPr/>
          </p:nvSpPr>
          <p:spPr bwMode="invGray">
            <a:xfrm>
              <a:off x="3040" y="1987"/>
              <a:ext cx="20" cy="16"/>
            </a:xfrm>
            <a:custGeom>
              <a:avLst/>
              <a:gdLst>
                <a:gd name="T0" fmla="*/ 1 w 27"/>
                <a:gd name="T1" fmla="*/ 0 h 22"/>
                <a:gd name="T2" fmla="*/ 1 w 27"/>
                <a:gd name="T3" fmla="*/ 1 h 22"/>
                <a:gd name="T4" fmla="*/ 1 w 27"/>
                <a:gd name="T5" fmla="*/ 1 h 22"/>
                <a:gd name="T6" fmla="*/ 1 w 2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1" name="Freeform 111"/>
            <p:cNvSpPr>
              <a:spLocks/>
            </p:cNvSpPr>
            <p:nvPr/>
          </p:nvSpPr>
          <p:spPr bwMode="invGray">
            <a:xfrm>
              <a:off x="3022" y="2005"/>
              <a:ext cx="15" cy="13"/>
            </a:xfrm>
            <a:custGeom>
              <a:avLst/>
              <a:gdLst>
                <a:gd name="T0" fmla="*/ 2 w 20"/>
                <a:gd name="T1" fmla="*/ 0 h 18"/>
                <a:gd name="T2" fmla="*/ 2 w 20"/>
                <a:gd name="T3" fmla="*/ 1 h 18"/>
                <a:gd name="T4" fmla="*/ 2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2" name="Freeform 112"/>
            <p:cNvSpPr>
              <a:spLocks/>
            </p:cNvSpPr>
            <p:nvPr/>
          </p:nvSpPr>
          <p:spPr bwMode="invGray">
            <a:xfrm>
              <a:off x="4162" y="2021"/>
              <a:ext cx="18" cy="33"/>
            </a:xfrm>
            <a:custGeom>
              <a:avLst/>
              <a:gdLst>
                <a:gd name="T0" fmla="*/ 2 w 24"/>
                <a:gd name="T1" fmla="*/ 0 h 44"/>
                <a:gd name="T2" fmla="*/ 2 w 24"/>
                <a:gd name="T3" fmla="*/ 2 h 44"/>
                <a:gd name="T4" fmla="*/ 0 w 24"/>
                <a:gd name="T5" fmla="*/ 2 h 44"/>
                <a:gd name="T6" fmla="*/ 2 w 24"/>
                <a:gd name="T7" fmla="*/ 2 h 44"/>
                <a:gd name="T8" fmla="*/ 2 w 2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3" name="Freeform 113"/>
            <p:cNvSpPr>
              <a:spLocks/>
            </p:cNvSpPr>
            <p:nvPr/>
          </p:nvSpPr>
          <p:spPr bwMode="invGray">
            <a:xfrm>
              <a:off x="3278" y="3473"/>
              <a:ext cx="31" cy="18"/>
            </a:xfrm>
            <a:custGeom>
              <a:avLst/>
              <a:gdLst>
                <a:gd name="T0" fmla="*/ 2 w 41"/>
                <a:gd name="T1" fmla="*/ 0 h 24"/>
                <a:gd name="T2" fmla="*/ 2 w 41"/>
                <a:gd name="T3" fmla="*/ 2 h 24"/>
                <a:gd name="T4" fmla="*/ 2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4" name="Freeform 114"/>
            <p:cNvSpPr>
              <a:spLocks/>
            </p:cNvSpPr>
            <p:nvPr/>
          </p:nvSpPr>
          <p:spPr bwMode="invGray">
            <a:xfrm>
              <a:off x="3318" y="3466"/>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5" name="Freeform 115"/>
            <p:cNvSpPr>
              <a:spLocks/>
            </p:cNvSpPr>
            <p:nvPr/>
          </p:nvSpPr>
          <p:spPr bwMode="invGray">
            <a:xfrm>
              <a:off x="3251" y="3312"/>
              <a:ext cx="9" cy="15"/>
            </a:xfrm>
            <a:custGeom>
              <a:avLst/>
              <a:gdLst>
                <a:gd name="T0" fmla="*/ 1 w 13"/>
                <a:gd name="T1" fmla="*/ 2 h 20"/>
                <a:gd name="T2" fmla="*/ 1 w 13"/>
                <a:gd name="T3" fmla="*/ 2 h 20"/>
                <a:gd name="T4" fmla="*/ 1 w 13"/>
                <a:gd name="T5" fmla="*/ 2 h 20"/>
                <a:gd name="T6" fmla="*/ 1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6" name="Freeform 116"/>
            <p:cNvSpPr>
              <a:spLocks/>
            </p:cNvSpPr>
            <p:nvPr/>
          </p:nvSpPr>
          <p:spPr bwMode="invGray">
            <a:xfrm>
              <a:off x="3311" y="3239"/>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7" name="Freeform 117"/>
            <p:cNvSpPr>
              <a:spLocks/>
            </p:cNvSpPr>
            <p:nvPr/>
          </p:nvSpPr>
          <p:spPr bwMode="invGray">
            <a:xfrm>
              <a:off x="3287" y="3238"/>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8" name="Freeform 118"/>
            <p:cNvSpPr>
              <a:spLocks/>
            </p:cNvSpPr>
            <p:nvPr/>
          </p:nvSpPr>
          <p:spPr bwMode="invGray">
            <a:xfrm>
              <a:off x="3276" y="3260"/>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09" name="Freeform 119"/>
            <p:cNvSpPr>
              <a:spLocks/>
            </p:cNvSpPr>
            <p:nvPr/>
          </p:nvSpPr>
          <p:spPr bwMode="invGray">
            <a:xfrm>
              <a:off x="3251" y="3294"/>
              <a:ext cx="9" cy="15"/>
            </a:xfrm>
            <a:custGeom>
              <a:avLst/>
              <a:gdLst>
                <a:gd name="T0" fmla="*/ 1 w 13"/>
                <a:gd name="T1" fmla="*/ 2 h 20"/>
                <a:gd name="T2" fmla="*/ 1 w 13"/>
                <a:gd name="T3" fmla="*/ 2 h 20"/>
                <a:gd name="T4" fmla="*/ 1 w 13"/>
                <a:gd name="T5" fmla="*/ 2 h 20"/>
                <a:gd name="T6" fmla="*/ 1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10" name="Freeform 120"/>
            <p:cNvSpPr>
              <a:spLocks/>
            </p:cNvSpPr>
            <p:nvPr/>
          </p:nvSpPr>
          <p:spPr bwMode="invGray">
            <a:xfrm>
              <a:off x="3270" y="3281"/>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11" name="Freeform 121"/>
            <p:cNvSpPr>
              <a:spLocks/>
            </p:cNvSpPr>
            <p:nvPr/>
          </p:nvSpPr>
          <p:spPr bwMode="invGray">
            <a:xfrm>
              <a:off x="2537" y="2293"/>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12" name="Freeform 122"/>
            <p:cNvSpPr>
              <a:spLocks/>
            </p:cNvSpPr>
            <p:nvPr/>
          </p:nvSpPr>
          <p:spPr bwMode="invGray">
            <a:xfrm>
              <a:off x="2476" y="2259"/>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sp>
          <p:nvSpPr>
            <p:cNvPr id="113" name="Freeform 123"/>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196"/>
              </a:srgbClr>
            </a:solidFill>
            <a:ln>
              <a:noFill/>
            </a:ln>
            <a:extLst>
              <a:ext uri="{91240B29-F687-4F45-9708-019B960494DF}">
                <a14:hiddenLine xmlns:a14="http://schemas.microsoft.com/office/drawing/2010/main" w="12700" cap="flat" cmpd="sng">
                  <a:solidFill>
                    <a:srgbClr val="000000"/>
                  </a:solidFill>
                  <a:prstDash val="dash"/>
                  <a:round/>
                  <a:headEnd type="none" w="med" len="med"/>
                  <a:tailEnd type="none" w="med" len="med"/>
                </a14:hiddenLine>
              </a:ext>
            </a:extLst>
          </p:spPr>
          <p:txBody>
            <a:bodyPr/>
            <a:lstStyle/>
            <a:p>
              <a:endParaRPr lang="tr-TR"/>
            </a:p>
          </p:txBody>
        </p:sp>
      </p:grpSp>
      <p:pic>
        <p:nvPicPr>
          <p:cNvPr id="114" name="Picture 13" descr="artplus_nature_naturalcity42_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 descr="artplus_nature_naturalcity42_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3606800"/>
            <a:ext cx="256381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smtClean="0"/>
              <a:t>Click to edit Master subtitle style</a:t>
            </a:r>
            <a:endParaRPr lang="en-US"/>
          </a:p>
        </p:txBody>
      </p:sp>
      <p:sp>
        <p:nvSpPr>
          <p:cNvPr id="116" name="Rectangle 4"/>
          <p:cNvSpPr>
            <a:spLocks noGrp="1" noChangeArrowheads="1"/>
          </p:cNvSpPr>
          <p:nvPr>
            <p:ph type="dt" sz="half" idx="10"/>
          </p:nvPr>
        </p:nvSpPr>
        <p:spPr>
          <a:xfrm>
            <a:off x="304800" y="6477000"/>
            <a:ext cx="2133600" cy="168275"/>
          </a:xfrm>
          <a:prstGeom prst="rect">
            <a:avLst/>
          </a:prstGeom>
        </p:spPr>
        <p:txBody>
          <a:bodyPr/>
          <a:lstStyle>
            <a:lvl1pPr>
              <a:defRPr>
                <a:latin typeface="Arial" pitchFamily="34" charset="0"/>
                <a:cs typeface="Arial" pitchFamily="34" charset="0"/>
              </a:defRPr>
            </a:lvl1pPr>
          </a:lstStyle>
          <a:p>
            <a:pPr>
              <a:defRPr/>
            </a:pPr>
            <a:fld id="{C8E91A24-5553-44C6-BD4C-A3AD2748E92E}" type="datetime1">
              <a:rPr lang="en-US"/>
              <a:pPr>
                <a:defRPr/>
              </a:pPr>
              <a:t>5/30/2017</a:t>
            </a:fld>
            <a:endParaRPr lang="en-US"/>
          </a:p>
        </p:txBody>
      </p:sp>
      <p:sp>
        <p:nvSpPr>
          <p:cNvPr id="117" name="Rectangle 5"/>
          <p:cNvSpPr>
            <a:spLocks noGrp="1" noChangeArrowheads="1"/>
          </p:cNvSpPr>
          <p:nvPr>
            <p:ph type="ftr" sz="quarter" idx="11"/>
          </p:nvPr>
        </p:nvSpPr>
        <p:spPr>
          <a:xfrm>
            <a:off x="6705600" y="6477000"/>
            <a:ext cx="2286000" cy="168275"/>
          </a:xfrm>
          <a:prstGeom prst="rect">
            <a:avLst/>
          </a:prstGeom>
        </p:spPr>
        <p:txBody>
          <a:bodyPr/>
          <a:lstStyle>
            <a:lvl1pPr algn="r">
              <a:defRPr>
                <a:latin typeface="Arial" pitchFamily="34" charset="0"/>
                <a:cs typeface="Arial" pitchFamily="34" charset="0"/>
              </a:defRPr>
            </a:lvl1pPr>
          </a:lstStyle>
          <a:p>
            <a:pPr>
              <a:defRPr/>
            </a:pPr>
            <a:endParaRPr lang="en-US"/>
          </a:p>
        </p:txBody>
      </p:sp>
      <p:sp>
        <p:nvSpPr>
          <p:cNvPr id="118" name="Rectangle 6"/>
          <p:cNvSpPr>
            <a:spLocks noGrp="1" noChangeArrowheads="1"/>
          </p:cNvSpPr>
          <p:nvPr>
            <p:ph type="sldNum" sz="quarter" idx="12"/>
          </p:nvPr>
        </p:nvSpPr>
        <p:spPr>
          <a:xfrm>
            <a:off x="3657600" y="6477000"/>
            <a:ext cx="2133600" cy="168275"/>
          </a:xfrm>
          <a:prstGeom prst="rect">
            <a:avLst/>
          </a:prstGeom>
        </p:spPr>
        <p:txBody>
          <a:bodyPr/>
          <a:lstStyle>
            <a:lvl1pPr algn="ctr">
              <a:defRPr>
                <a:latin typeface="Arial" pitchFamily="34" charset="0"/>
                <a:cs typeface="Arial" pitchFamily="34" charset="0"/>
              </a:defRPr>
            </a:lvl1pPr>
          </a:lstStyle>
          <a:p>
            <a:pPr>
              <a:defRPr/>
            </a:pPr>
            <a:fld id="{D2DA8980-CCF6-41AA-B6A5-6FFF74980E65}" type="slidenum">
              <a:rPr lang="en-US"/>
              <a:pPr>
                <a:defRPr/>
              </a:pPr>
              <a:t>‹#›</a:t>
            </a:fld>
            <a:endParaRPr lang="en-US"/>
          </a:p>
        </p:txBody>
      </p:sp>
    </p:spTree>
    <p:extLst>
      <p:ext uri="{BB962C8B-B14F-4D97-AF65-F5344CB8AC3E}">
        <p14:creationId xmlns:p14="http://schemas.microsoft.com/office/powerpoint/2010/main" val="324400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down)">
                                      <p:cBhvr>
                                        <p:cTn id="11" dur="500"/>
                                        <p:tgtEl>
                                          <p:spTgt spid="115"/>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down)">
                                      <p:cBhvr>
                                        <p:cTn id="15" dur="1000"/>
                                        <p:tgtEl>
                                          <p:spTgt spid="114"/>
                                        </p:tgtEl>
                                      </p:cBhvr>
                                    </p:animEffect>
                                  </p:childTnLst>
                                </p:cTn>
                              </p:par>
                              <p:par>
                                <p:cTn id="16" presetID="10" presetClass="entr" presetSubtype="0" fill="hold" nodeType="withEffect">
                                  <p:stCondLst>
                                    <p:cond delay="8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85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976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341131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49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78987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csb.gov.tr/turkce/index.php?Sayfa=anasayfa"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userDrawn="1"/>
        </p:nvPicPr>
        <p:blipFill>
          <a:blip r:embed="rId9">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pic>
        <p:nvPicPr>
          <p:cNvPr id="1029" name="Picture 12" descr="artplus_nature_naturalcity42_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5025" y="6416675"/>
            <a:ext cx="4810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pic>
        <p:nvPicPr>
          <p:cNvPr id="1031" name="Resim 9" descr="T.C. Çevre ve Şehircilik Bakanlığı">
            <a:hlinkClick r:id="rId11" tooltip="&quot;Ana Sayfa&quo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28600" y="12700"/>
            <a:ext cx="1752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14"/>
          <p:cNvPicPr>
            <a:picLocks noChangeAspect="1"/>
          </p:cNvPicPr>
          <p:nvPr userDrawn="1"/>
        </p:nvPicPr>
        <p:blipFill rotWithShape="1">
          <a:blip r:embed="rId13" cstate="print">
            <a:extLst/>
          </a:blip>
          <a:srcRect r="3249" b="7603"/>
          <a:stretch/>
        </p:blipFill>
        <p:spPr>
          <a:xfrm>
            <a:off x="7521574" y="76201"/>
            <a:ext cx="1470025" cy="838199"/>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5888" r:id="rId1"/>
    <p:sldLayoutId id="2147485883" r:id="rId2"/>
    <p:sldLayoutId id="2147485889" r:id="rId3"/>
    <p:sldLayoutId id="2147485884" r:id="rId4"/>
    <p:sldLayoutId id="2147485885" r:id="rId5"/>
    <p:sldLayoutId id="2147485886" r:id="rId6"/>
    <p:sldLayoutId id="2147485887" r:id="rId7"/>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havaizleme.gov.t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p>
        </p:txBody>
      </p:sp>
      <p:sp>
        <p:nvSpPr>
          <p:cNvPr id="6147" name="Dikdörtgen 1"/>
          <p:cNvSpPr>
            <a:spLocks noChangeArrowheads="1"/>
          </p:cNvSpPr>
          <p:nvPr/>
        </p:nvSpPr>
        <p:spPr bwMode="auto">
          <a:xfrm>
            <a:off x="1300163" y="258763"/>
            <a:ext cx="670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400" b="1" dirty="0">
                <a:solidFill>
                  <a:srgbClr val="000099"/>
                </a:solidFill>
                <a:latin typeface="Times New Roman" pitchFamily="18" charset="0"/>
                <a:cs typeface="Times New Roman" pitchFamily="18" charset="0"/>
              </a:rPr>
              <a:t>LABORATUVAR, ÖLÇÜM</a:t>
            </a:r>
          </a:p>
          <a:p>
            <a:pPr algn="ctr"/>
            <a:r>
              <a:rPr lang="tr-TR" altLang="tr-TR" sz="2400" b="1" dirty="0">
                <a:solidFill>
                  <a:srgbClr val="000099"/>
                </a:solidFill>
                <a:latin typeface="Times New Roman" pitchFamily="18" charset="0"/>
                <a:cs typeface="Times New Roman" pitchFamily="18" charset="0"/>
              </a:rPr>
              <a:t>VE </a:t>
            </a:r>
            <a:r>
              <a:rPr lang="tr-TR" altLang="tr-TR" sz="2400" b="1" dirty="0" smtClean="0">
                <a:solidFill>
                  <a:srgbClr val="000099"/>
                </a:solidFill>
                <a:latin typeface="Times New Roman" pitchFamily="18" charset="0"/>
                <a:cs typeface="Times New Roman" pitchFamily="18" charset="0"/>
              </a:rPr>
              <a:t>İZLEME DAİRESİ BAŞKANLIĞI </a:t>
            </a:r>
            <a:endParaRPr lang="tr-TR" altLang="tr-TR" sz="2000" b="1" dirty="0">
              <a:latin typeface="Times New Roman" pitchFamily="18" charset="0"/>
              <a:cs typeface="Times New Roman" pitchFamily="18" charset="0"/>
            </a:endParaRPr>
          </a:p>
        </p:txBody>
      </p:sp>
      <p:pic>
        <p:nvPicPr>
          <p:cNvPr id="6148" name="Picture 7" descr="G:\Golbasi_C.tesi_Sabahi )\_MG_3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66875"/>
            <a:ext cx="88042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1"/>
          </p:nvPr>
        </p:nvSpPr>
        <p:spPr>
          <a:xfrm>
            <a:off x="457200" y="1077914"/>
            <a:ext cx="8229600" cy="5246686"/>
          </a:xfrm>
        </p:spPr>
        <p:txBody>
          <a:bodyPr/>
          <a:lstStyle/>
          <a:p>
            <a:pPr marL="0" indent="0" algn="just">
              <a:lnSpc>
                <a:spcPct val="125000"/>
              </a:lnSpc>
              <a:spcBef>
                <a:spcPct val="0"/>
              </a:spcBef>
              <a:buFont typeface="Wingdings" pitchFamily="2" charset="2"/>
              <a:buNone/>
              <a:defRPr/>
            </a:pPr>
            <a:r>
              <a:rPr lang="tr-TR" altLang="tr-TR" sz="1800" b="1" dirty="0" smtClean="0">
                <a:latin typeface="Times New Roman" pitchFamily="18" charset="0"/>
                <a:cs typeface="Times New Roman" pitchFamily="18" charset="0"/>
              </a:rPr>
              <a:t>Temiz Hava Merkezi Binaları İnşaat Çalışmaları:</a:t>
            </a:r>
          </a:p>
          <a:p>
            <a:pPr algn="just">
              <a:lnSpc>
                <a:spcPct val="125000"/>
              </a:lnSpc>
              <a:spcBef>
                <a:spcPct val="0"/>
              </a:spcBef>
              <a:defRPr/>
            </a:pPr>
            <a:r>
              <a:rPr lang="tr-TR" altLang="tr-TR" sz="1800" b="1" dirty="0" smtClean="0">
                <a:latin typeface="Times New Roman" pitchFamily="18" charset="0"/>
                <a:cs typeface="Times New Roman" pitchFamily="18" charset="0"/>
              </a:rPr>
              <a:t>Adana THM:</a:t>
            </a:r>
            <a:r>
              <a:rPr lang="tr-TR" altLang="tr-TR" sz="1800" dirty="0" smtClean="0">
                <a:latin typeface="Times New Roman" pitchFamily="18" charset="0"/>
                <a:cs typeface="Times New Roman" pitchFamily="18" charset="0"/>
              </a:rPr>
              <a:t> Adana İli Yüreğir İlçesi’ndeki bina inşaatı tamamlanmış bulunmaktadır.</a:t>
            </a:r>
          </a:p>
          <a:p>
            <a:pPr algn="just">
              <a:lnSpc>
                <a:spcPct val="125000"/>
              </a:lnSpc>
              <a:spcBef>
                <a:spcPct val="0"/>
              </a:spcBef>
              <a:defRPr/>
            </a:pPr>
            <a:r>
              <a:rPr lang="tr-TR" altLang="tr-TR" sz="1800" b="1" dirty="0" smtClean="0">
                <a:latin typeface="Times New Roman" pitchFamily="18" charset="0"/>
                <a:cs typeface="Times New Roman" pitchFamily="18" charset="0"/>
              </a:rPr>
              <a:t>Konya THM: </a:t>
            </a:r>
            <a:r>
              <a:rPr lang="tr-TR" altLang="tr-TR" sz="1800" dirty="0" smtClean="0">
                <a:latin typeface="Times New Roman" pitchFamily="18" charset="0"/>
                <a:cs typeface="Times New Roman" pitchFamily="18" charset="0"/>
              </a:rPr>
              <a:t>Konya İli Selçuklu İlçesi’ndeki bina inşaatı tamamlanmış bulunmaktadır.</a:t>
            </a:r>
          </a:p>
          <a:p>
            <a:pPr algn="just">
              <a:lnSpc>
                <a:spcPct val="125000"/>
              </a:lnSpc>
              <a:spcBef>
                <a:spcPct val="0"/>
              </a:spcBef>
              <a:defRPr/>
            </a:pPr>
            <a:r>
              <a:rPr lang="tr-TR" altLang="tr-TR" sz="1800" b="1" dirty="0" smtClean="0">
                <a:latin typeface="Times New Roman" pitchFamily="18" charset="0"/>
                <a:cs typeface="Times New Roman" pitchFamily="18" charset="0"/>
              </a:rPr>
              <a:t>İzmir THM:</a:t>
            </a:r>
            <a:r>
              <a:rPr lang="tr-TR" altLang="tr-TR" sz="1800" dirty="0" smtClean="0">
                <a:latin typeface="Times New Roman" pitchFamily="18" charset="0"/>
                <a:cs typeface="Times New Roman" pitchFamily="18" charset="0"/>
              </a:rPr>
              <a:t> İzmir İli Bornova İlçesi’nde kurulacak olan bina için inşaat 2016’da tamamlanmıştır.</a:t>
            </a:r>
          </a:p>
          <a:p>
            <a:pPr algn="just">
              <a:lnSpc>
                <a:spcPct val="125000"/>
              </a:lnSpc>
              <a:spcBef>
                <a:spcPct val="0"/>
              </a:spcBef>
              <a:defRPr/>
            </a:pPr>
            <a:r>
              <a:rPr lang="tr-TR" altLang="tr-TR" sz="1800" b="1" dirty="0" smtClean="0">
                <a:latin typeface="Times New Roman" pitchFamily="18" charset="0"/>
                <a:cs typeface="Times New Roman" pitchFamily="18" charset="0"/>
              </a:rPr>
              <a:t>Samsun THM:</a:t>
            </a:r>
            <a:r>
              <a:rPr lang="tr-TR" altLang="tr-TR" sz="1800" dirty="0" smtClean="0">
                <a:latin typeface="Times New Roman" pitchFamily="18" charset="0"/>
                <a:cs typeface="Times New Roman" pitchFamily="18" charset="0"/>
              </a:rPr>
              <a:t> Samsun İli </a:t>
            </a:r>
            <a:r>
              <a:rPr lang="tr-TR" altLang="tr-TR" sz="1800" dirty="0" err="1" smtClean="0">
                <a:latin typeface="Times New Roman" pitchFamily="18" charset="0"/>
                <a:cs typeface="Times New Roman" pitchFamily="18" charset="0"/>
              </a:rPr>
              <a:t>Atakum</a:t>
            </a:r>
            <a:r>
              <a:rPr lang="tr-TR" altLang="tr-TR" sz="1800" dirty="0" smtClean="0">
                <a:latin typeface="Times New Roman" pitchFamily="18" charset="0"/>
                <a:cs typeface="Times New Roman" pitchFamily="18" charset="0"/>
              </a:rPr>
              <a:t> İlçesinde kurulacak olan bina için Ağustos 2015’te sözleşme imzalanmış olup bina inşaatının Ağustos 2016’da tamamlandı.</a:t>
            </a:r>
          </a:p>
          <a:p>
            <a:pPr algn="just">
              <a:lnSpc>
                <a:spcPct val="125000"/>
              </a:lnSpc>
              <a:spcBef>
                <a:spcPct val="0"/>
              </a:spcBef>
              <a:defRPr/>
            </a:pPr>
            <a:r>
              <a:rPr lang="tr-TR" altLang="tr-TR" sz="1800" b="1" dirty="0" smtClean="0">
                <a:latin typeface="Times New Roman" pitchFamily="18" charset="0"/>
                <a:cs typeface="Times New Roman" pitchFamily="18" charset="0"/>
              </a:rPr>
              <a:t>Erzurum THM: </a:t>
            </a:r>
            <a:r>
              <a:rPr lang="tr-TR" altLang="tr-TR" sz="1800" dirty="0" smtClean="0">
                <a:latin typeface="Times New Roman" pitchFamily="18" charset="0"/>
                <a:cs typeface="Times New Roman" pitchFamily="18" charset="0"/>
              </a:rPr>
              <a:t>Erzurum İlindeki Çevre ve Şehircilik İl Müdürlüğü Ek Hizmet Binası kullanılacak olup, bina tadilat çalışması tamamlanmış bulunmaktadır.</a:t>
            </a:r>
          </a:p>
          <a:p>
            <a:pPr algn="just">
              <a:lnSpc>
                <a:spcPct val="125000"/>
              </a:lnSpc>
              <a:spcBef>
                <a:spcPct val="0"/>
              </a:spcBef>
              <a:defRPr/>
            </a:pPr>
            <a:r>
              <a:rPr lang="tr-TR" altLang="tr-TR" sz="1800" b="1" dirty="0" smtClean="0">
                <a:latin typeface="Times New Roman" pitchFamily="18" charset="0"/>
                <a:cs typeface="Times New Roman" pitchFamily="18" charset="0"/>
              </a:rPr>
              <a:t>Diyarbakır THM:</a:t>
            </a:r>
            <a:r>
              <a:rPr lang="tr-TR" altLang="tr-TR" sz="1800" dirty="0" smtClean="0">
                <a:latin typeface="Times New Roman" pitchFamily="18" charset="0"/>
                <a:cs typeface="Times New Roman" pitchFamily="18" charset="0"/>
              </a:rPr>
              <a:t> Diyarbakır İli </a:t>
            </a:r>
            <a:r>
              <a:rPr lang="tr-TR" altLang="tr-TR" sz="1800" dirty="0" err="1" smtClean="0">
                <a:latin typeface="Times New Roman" pitchFamily="18" charset="0"/>
                <a:cs typeface="Times New Roman" pitchFamily="18" charset="0"/>
              </a:rPr>
              <a:t>Kayapınar</a:t>
            </a:r>
            <a:r>
              <a:rPr lang="tr-TR" altLang="tr-TR" sz="1800" dirty="0" smtClean="0">
                <a:latin typeface="Times New Roman" pitchFamily="18" charset="0"/>
                <a:cs typeface="Times New Roman" pitchFamily="18" charset="0"/>
              </a:rPr>
              <a:t> İlçesi’nde kurulacak olan bina inşaatının Ekim </a:t>
            </a:r>
            <a:r>
              <a:rPr lang="tr-TR" altLang="tr-TR" sz="1800" dirty="0">
                <a:latin typeface="Times New Roman" pitchFamily="18" charset="0"/>
                <a:cs typeface="Times New Roman" pitchFamily="18" charset="0"/>
              </a:rPr>
              <a:t>2016’da </a:t>
            </a:r>
            <a:r>
              <a:rPr lang="tr-TR" altLang="tr-TR" sz="1800" dirty="0" smtClean="0">
                <a:latin typeface="Times New Roman" pitchFamily="18" charset="0"/>
                <a:cs typeface="Times New Roman" pitchFamily="18" charset="0"/>
              </a:rPr>
              <a:t>tamamlandı.</a:t>
            </a:r>
            <a:endParaRPr lang="tr-TR" altLang="tr-TR" sz="1800" dirty="0">
              <a:latin typeface="Times New Roman" pitchFamily="18" charset="0"/>
              <a:cs typeface="Times New Roman" pitchFamily="18" charset="0"/>
            </a:endParaRPr>
          </a:p>
        </p:txBody>
      </p:sp>
      <p:sp>
        <p:nvSpPr>
          <p:cNvPr id="28675" name="Dikdörtgen 3"/>
          <p:cNvSpPr>
            <a:spLocks noChangeArrowheads="1"/>
          </p:cNvSpPr>
          <p:nvPr/>
        </p:nvSpPr>
        <p:spPr bwMode="auto">
          <a:xfrm>
            <a:off x="1752600" y="469109"/>
            <a:ext cx="563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400" b="1" dirty="0">
                <a:solidFill>
                  <a:srgbClr val="000099"/>
                </a:solidFill>
                <a:latin typeface="Times New Roman" pitchFamily="18" charset="0"/>
                <a:cs typeface="Times New Roman" pitchFamily="18" charset="0"/>
              </a:rPr>
              <a:t>HAVA KALİTESİ İZLEME</a:t>
            </a:r>
            <a:endParaRPr lang="tr-TR" altLang="tr-TR"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697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6388" y="2420938"/>
            <a:ext cx="4679950" cy="3168650"/>
          </a:xfrm>
          <a:prstGeom prst="rect">
            <a:avLst/>
          </a:prstGeom>
        </p:spPr>
        <p:txBody>
          <a:bodyPr/>
          <a:lstStyle/>
          <a:p>
            <a:pPr>
              <a:defRPr/>
            </a:pPr>
            <a:endParaRPr lang="tr-TR" sz="2000" dirty="0">
              <a:solidFill>
                <a:schemeClr val="bg2">
                  <a:lumMod val="50000"/>
                </a:schemeClr>
              </a:solidFill>
              <a:latin typeface="Arial" pitchFamily="34" charset="0"/>
              <a:cs typeface="Arial" pitchFamily="34" charset="0"/>
            </a:endParaRPr>
          </a:p>
        </p:txBody>
      </p:sp>
      <p:sp>
        <p:nvSpPr>
          <p:cNvPr id="2" name="Dikdörtgen 1"/>
          <p:cNvSpPr/>
          <p:nvPr/>
        </p:nvSpPr>
        <p:spPr>
          <a:xfrm>
            <a:off x="251728" y="1219200"/>
            <a:ext cx="5310872" cy="5139869"/>
          </a:xfrm>
          <a:prstGeom prst="rect">
            <a:avLst/>
          </a:prstGeom>
        </p:spPr>
        <p:txBody>
          <a:bodyPr wrap="square">
            <a:spAutoFit/>
          </a:bodyPr>
          <a:lstStyle/>
          <a:p>
            <a:pPr marL="342900" lvl="1" indent="-342900" algn="just">
              <a:spcBef>
                <a:spcPts val="600"/>
              </a:spcBef>
              <a:spcAft>
                <a:spcPts val="600"/>
              </a:spcAft>
              <a:buClr>
                <a:srgbClr val="92D050"/>
              </a:buClr>
              <a:buFont typeface="Wingdings" panose="05000000000000000000" pitchFamily="2" charset="2"/>
              <a:buChar char="v"/>
              <a:defRPr/>
            </a:pPr>
            <a:r>
              <a:rPr lang="tr-TR" altLang="tr-TR" sz="2000" dirty="0">
                <a:latin typeface="Times New Roman" pitchFamily="18" charset="0"/>
                <a:cs typeface="Times New Roman" pitchFamily="18" charset="0"/>
              </a:rPr>
              <a:t>Evsel ve Endüstriyel Kirlilik İzleme Programı (EKİP) ile, </a:t>
            </a:r>
            <a:r>
              <a:rPr lang="tr-TR" sz="2000" dirty="0">
                <a:latin typeface="Times New Roman" pitchFamily="18" charset="0"/>
                <a:cs typeface="Times New Roman" pitchFamily="18" charset="0"/>
              </a:rPr>
              <a:t>Ergene, Küçük Menderes, Gediz, Kuzey Ege, Sakarya ve Susurluk Havzalarında toplam 82 noktada mevsimsel izleme yapılmaktadır. </a:t>
            </a:r>
          </a:p>
          <a:p>
            <a:pPr marL="342900" lvl="1" indent="-342900" algn="just">
              <a:spcBef>
                <a:spcPts val="600"/>
              </a:spcBef>
              <a:spcAft>
                <a:spcPts val="600"/>
              </a:spcAft>
              <a:buClr>
                <a:srgbClr val="92D050"/>
              </a:buClr>
              <a:buFont typeface="Wingdings" panose="05000000000000000000" pitchFamily="2" charset="2"/>
              <a:buChar char="v"/>
              <a:defRPr/>
            </a:pPr>
            <a:r>
              <a:rPr lang="tr-TR" sz="2000" dirty="0">
                <a:latin typeface="Times New Roman" pitchFamily="18" charset="0"/>
                <a:cs typeface="Times New Roman" pitchFamily="18" charset="0"/>
              </a:rPr>
              <a:t>Tüm denizlerde toplam 272 noktada deniz izleme çalışmaları TÜBİTAK-MAM ile birlikte yürütülmektedir. Ayrıca 22 noktada radyoaktivite izlenmektedir.</a:t>
            </a:r>
          </a:p>
          <a:p>
            <a:pPr marL="342900" lvl="1" indent="-342900" algn="just">
              <a:spcBef>
                <a:spcPts val="600"/>
              </a:spcBef>
              <a:spcAft>
                <a:spcPts val="600"/>
              </a:spcAft>
              <a:buClr>
                <a:srgbClr val="92D050"/>
              </a:buClr>
              <a:buFont typeface="Wingdings" panose="05000000000000000000" pitchFamily="2" charset="2"/>
              <a:buChar char="v"/>
              <a:defRPr/>
            </a:pPr>
            <a:r>
              <a:rPr lang="tr-TR" sz="2000" dirty="0">
                <a:latin typeface="Times New Roman" pitchFamily="18" charset="0"/>
                <a:cs typeface="Times New Roman" pitchFamily="18" charset="0"/>
              </a:rPr>
              <a:t>Kurulu kapasitesi 10.000 m3/gün ve üzerinde olan </a:t>
            </a:r>
            <a:r>
              <a:rPr lang="tr-TR" sz="2000" b="1" dirty="0">
                <a:latin typeface="Times New Roman" pitchFamily="18" charset="0"/>
                <a:cs typeface="Times New Roman" pitchFamily="18" charset="0"/>
              </a:rPr>
              <a:t>200’ün üzerinde </a:t>
            </a:r>
            <a:r>
              <a:rPr lang="tr-TR" sz="2000" b="1" dirty="0" err="1">
                <a:latin typeface="Times New Roman" pitchFamily="18" charset="0"/>
                <a:cs typeface="Times New Roman" pitchFamily="18" charset="0"/>
              </a:rPr>
              <a:t>atıksu</a:t>
            </a:r>
            <a:r>
              <a:rPr lang="tr-TR" sz="2000" b="1" dirty="0">
                <a:latin typeface="Times New Roman" pitchFamily="18" charset="0"/>
                <a:cs typeface="Times New Roman" pitchFamily="18" charset="0"/>
              </a:rPr>
              <a:t> arıtma tesisinin </a:t>
            </a:r>
            <a:r>
              <a:rPr lang="tr-TR" sz="2000" dirty="0">
                <a:latin typeface="Times New Roman" pitchFamily="18" charset="0"/>
                <a:cs typeface="Times New Roman" pitchFamily="18" charset="0"/>
              </a:rPr>
              <a:t>çıkışında debi, </a:t>
            </a:r>
            <a:r>
              <a:rPr lang="tr-TR" sz="2000" dirty="0" err="1">
                <a:latin typeface="Times New Roman" pitchFamily="18" charset="0"/>
                <a:cs typeface="Times New Roman" pitchFamily="18" charset="0"/>
              </a:rPr>
              <a:t>pH</a:t>
            </a:r>
            <a:r>
              <a:rPr lang="tr-TR" sz="2000" dirty="0">
                <a:latin typeface="Times New Roman" pitchFamily="18" charset="0"/>
                <a:cs typeface="Times New Roman" pitchFamily="18" charset="0"/>
              </a:rPr>
              <a:t>, İletkenlik, çözünmüş oksijen ve sıcaklık parametreleri 7/24 online izlenmektedir</a:t>
            </a:r>
            <a:endParaRPr lang="tr-TR" sz="2000" dirty="0">
              <a:cs typeface="Arial" panose="020B0604020202020204" pitchFamily="34" charset="0"/>
            </a:endParaRPr>
          </a:p>
          <a:p>
            <a:pPr marL="285750" lvl="1" indent="-285750" algn="just">
              <a:spcBef>
                <a:spcPts val="600"/>
              </a:spcBef>
              <a:spcAft>
                <a:spcPts val="600"/>
              </a:spcAft>
              <a:buFont typeface="Wingdings" panose="05000000000000000000" pitchFamily="2" charset="2"/>
              <a:buChar char="Ø"/>
              <a:defRPr/>
            </a:pPr>
            <a:endParaRPr lang="tr-TR" dirty="0">
              <a:latin typeface="Times New Roman" pitchFamily="18" charset="0"/>
              <a:cs typeface="Times New Roman" pitchFamily="18" charset="0"/>
            </a:endParaRPr>
          </a:p>
        </p:txBody>
      </p:sp>
      <p:sp>
        <p:nvSpPr>
          <p:cNvPr id="6" name="Dikdörtgen 5"/>
          <p:cNvSpPr/>
          <p:nvPr/>
        </p:nvSpPr>
        <p:spPr>
          <a:xfrm>
            <a:off x="1816100" y="450850"/>
            <a:ext cx="5638800" cy="463550"/>
          </a:xfrm>
          <a:prstGeom prst="rect">
            <a:avLst/>
          </a:prstGeom>
        </p:spPr>
        <p:txBody>
          <a:bodyPr>
            <a:spAutoFit/>
          </a:bodyPr>
          <a:lstStyle/>
          <a:p>
            <a:pPr algn="ctr">
              <a:defRPr/>
            </a:pPr>
            <a:r>
              <a:rPr lang="tr-TR" sz="2400" b="1" cap="all" dirty="0">
                <a:solidFill>
                  <a:srgbClr val="000099"/>
                </a:solidFill>
                <a:latin typeface="Times New Roman" pitchFamily="18" charset="0"/>
                <a:cs typeface="Times New Roman" pitchFamily="18" charset="0"/>
              </a:rPr>
              <a:t>SU İZLEME ÇALIŞMALARI</a:t>
            </a:r>
          </a:p>
        </p:txBody>
      </p:sp>
      <p:pic>
        <p:nvPicPr>
          <p:cNvPr id="8" name="Picture 2" descr="C:\Documents and Settings\e2002\Desktop\Ebru\Kahramanmaraş- Osmaniye- Adana 2011\DSCN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79500"/>
            <a:ext cx="3298981" cy="173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9"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725275"/>
            <a:ext cx="3298981" cy="175690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G_8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4727" y="2955454"/>
            <a:ext cx="3259273" cy="1667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44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4"/>
          <p:cNvSpPr>
            <a:spLocks noGrp="1"/>
          </p:cNvSpPr>
          <p:nvPr>
            <p:ph type="title"/>
          </p:nvPr>
        </p:nvSpPr>
        <p:spPr>
          <a:xfrm>
            <a:off x="990600" y="301625"/>
            <a:ext cx="6781800" cy="714375"/>
          </a:xfrm>
        </p:spPr>
        <p:txBody>
          <a:bodyPr anchor="t"/>
          <a:lstStyle/>
          <a:p>
            <a:r>
              <a:rPr lang="tr-TR" altLang="tr-TR" sz="2000" dirty="0" smtClean="0"/>
              <a:t>         </a:t>
            </a:r>
            <a:r>
              <a:rPr lang="tr-TR" altLang="tr-TR" sz="2400" i="0" dirty="0" smtClean="0">
                <a:solidFill>
                  <a:srgbClr val="000099"/>
                </a:solidFill>
                <a:latin typeface="Times New Roman" pitchFamily="18" charset="0"/>
                <a:cs typeface="Times New Roman" pitchFamily="18" charset="0"/>
              </a:rPr>
              <a:t>ENDÜSTRİYEL KİRLİLİK İZLEME</a:t>
            </a:r>
          </a:p>
        </p:txBody>
      </p:sp>
      <p:graphicFrame>
        <p:nvGraphicFramePr>
          <p:cNvPr id="16387" name="Object 4"/>
          <p:cNvGraphicFramePr>
            <a:graphicFrameLocks noChangeAspect="1"/>
          </p:cNvGraphicFramePr>
          <p:nvPr>
            <p:extLst>
              <p:ext uri="{D42A27DB-BD31-4B8C-83A1-F6EECF244321}">
                <p14:modId xmlns:p14="http://schemas.microsoft.com/office/powerpoint/2010/main" val="4220382977"/>
              </p:ext>
            </p:extLst>
          </p:nvPr>
        </p:nvGraphicFramePr>
        <p:xfrm>
          <a:off x="4876800" y="977900"/>
          <a:ext cx="3871913" cy="2379662"/>
        </p:xfrm>
        <a:graphic>
          <a:graphicData uri="http://schemas.openxmlformats.org/presentationml/2006/ole">
            <mc:AlternateContent xmlns:mc="http://schemas.openxmlformats.org/markup-compatibility/2006">
              <mc:Choice xmlns:v="urn:schemas-microsoft-com:vml" Requires="v">
                <p:oleObj spid="_x0000_s24602" name="Bitmap Image" r:id="rId3" imgW="7628571" imgH="4800000" progId="PBrush">
                  <p:embed/>
                </p:oleObj>
              </mc:Choice>
              <mc:Fallback>
                <p:oleObj name="Bitmap Image" r:id="rId3" imgW="7628571" imgH="480000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977900"/>
                        <a:ext cx="387191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6 Metin kutusu"/>
          <p:cNvSpPr txBox="1">
            <a:spLocks noChangeArrowheads="1"/>
          </p:cNvSpPr>
          <p:nvPr/>
        </p:nvSpPr>
        <p:spPr bwMode="auto">
          <a:xfrm>
            <a:off x="179388" y="990600"/>
            <a:ext cx="44688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Clr>
                <a:srgbClr val="00B050"/>
              </a:buClr>
              <a:buFont typeface="Wingdings" pitchFamily="2" charset="2"/>
              <a:buChar char="v"/>
            </a:pPr>
            <a:r>
              <a:rPr lang="tr-TR" altLang="tr-TR" dirty="0">
                <a:latin typeface="Times New Roman" pitchFamily="18" charset="0"/>
                <a:cs typeface="Times New Roman" pitchFamily="18" charset="0"/>
              </a:rPr>
              <a:t>Sürekli Emisyon Ölçüm Sistemleri Tebliği gereğince </a:t>
            </a:r>
            <a:r>
              <a:rPr lang="tr-TR" altLang="tr-TR" b="1" dirty="0" smtClean="0">
                <a:latin typeface="Times New Roman" pitchFamily="18" charset="0"/>
                <a:cs typeface="Times New Roman" pitchFamily="18" charset="0"/>
              </a:rPr>
              <a:t>264 </a:t>
            </a:r>
            <a:r>
              <a:rPr lang="tr-TR" altLang="tr-TR" dirty="0">
                <a:latin typeface="Times New Roman" pitchFamily="18" charset="0"/>
                <a:cs typeface="Times New Roman" pitchFamily="18" charset="0"/>
              </a:rPr>
              <a:t>tesiste bulunan </a:t>
            </a:r>
            <a:r>
              <a:rPr lang="tr-TR" altLang="tr-TR" b="1" dirty="0" smtClean="0">
                <a:latin typeface="Times New Roman" pitchFamily="18" charset="0"/>
                <a:cs typeface="Times New Roman" pitchFamily="18" charset="0"/>
              </a:rPr>
              <a:t>591</a:t>
            </a:r>
            <a:r>
              <a:rPr lang="tr-TR" altLang="tr-TR" dirty="0" smtClean="0">
                <a:latin typeface="Times New Roman" pitchFamily="18" charset="0"/>
                <a:cs typeface="Times New Roman" pitchFamily="18" charset="0"/>
              </a:rPr>
              <a:t> </a:t>
            </a:r>
            <a:r>
              <a:rPr lang="tr-TR" altLang="tr-TR" dirty="0">
                <a:latin typeface="Times New Roman" pitchFamily="18" charset="0"/>
                <a:cs typeface="Times New Roman" pitchFamily="18" charset="0"/>
              </a:rPr>
              <a:t>baca online olarak izlenmektedir.</a:t>
            </a:r>
          </a:p>
          <a:p>
            <a:pPr algn="just" eaLnBrk="1" hangingPunct="1">
              <a:buClr>
                <a:srgbClr val="00B050"/>
              </a:buClr>
              <a:buFont typeface="Wingdings" pitchFamily="2" charset="2"/>
              <a:buChar char="v"/>
            </a:pPr>
            <a:r>
              <a:rPr lang="tr-TR" altLang="tr-TR" dirty="0" smtClean="0">
                <a:latin typeface="Times New Roman" pitchFamily="18" charset="0"/>
                <a:cs typeface="Times New Roman" pitchFamily="18" charset="0"/>
              </a:rPr>
              <a:t>24 </a:t>
            </a:r>
            <a:r>
              <a:rPr lang="tr-TR" altLang="tr-TR" dirty="0">
                <a:latin typeface="Times New Roman" pitchFamily="18" charset="0"/>
                <a:cs typeface="Times New Roman" pitchFamily="18" charset="0"/>
              </a:rPr>
              <a:t>Nisan 2014 tarih ve 2014/12 sayılı ‘Sürekli Emisyon Ölçüm Sistemleri Çevrimiçi İzleme Genelgesi’ yayımlanmıştır. Bu genelge ile sanayi tesislerinin sektörlerine göre, Sürekli Emisyon Ölçüm Sistemlerinden Bakanlığa veri aktarımına başlamaları gereken tarihler belirlenmiştir.  </a:t>
            </a:r>
          </a:p>
          <a:p>
            <a:pPr algn="just" eaLnBrk="1" hangingPunct="1">
              <a:buClr>
                <a:srgbClr val="00B050"/>
              </a:buClr>
              <a:buFont typeface="Wingdings" pitchFamily="2" charset="2"/>
              <a:buChar char="v"/>
            </a:pPr>
            <a:r>
              <a:rPr lang="tr-TR" altLang="tr-TR" dirty="0">
                <a:latin typeface="Times New Roman" pitchFamily="18" charset="0"/>
                <a:cs typeface="Times New Roman" pitchFamily="18" charset="0"/>
              </a:rPr>
              <a:t>Yetkili laboratuvarların tesislerde gerçekleştirdiği emisyon, </a:t>
            </a:r>
            <a:r>
              <a:rPr lang="tr-TR" altLang="tr-TR" dirty="0" err="1">
                <a:latin typeface="Times New Roman" pitchFamily="18" charset="0"/>
                <a:cs typeface="Times New Roman" pitchFamily="18" charset="0"/>
              </a:rPr>
              <a:t>imisyon</a:t>
            </a:r>
            <a:r>
              <a:rPr lang="tr-TR" altLang="tr-TR" dirty="0">
                <a:latin typeface="Times New Roman" pitchFamily="18" charset="0"/>
                <a:cs typeface="Times New Roman" pitchFamily="18" charset="0"/>
              </a:rPr>
              <a:t>, çevresel gürültü ve titreşim ölçümlerinin tüm ayrıntıları takip edilerek kayıt altına alınmaktadır.</a:t>
            </a:r>
          </a:p>
          <a:p>
            <a:pPr algn="just" eaLnBrk="1" hangingPunct="1">
              <a:buClr>
                <a:srgbClr val="00B050"/>
              </a:buClr>
              <a:buFont typeface="Wingdings" pitchFamily="2" charset="2"/>
              <a:buChar char="v"/>
            </a:pPr>
            <a:endParaRPr lang="tr-TR" altLang="tr-TR" sz="2000" dirty="0"/>
          </a:p>
        </p:txBody>
      </p:sp>
      <p:pic>
        <p:nvPicPr>
          <p:cNvPr id="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24879" t="16797" r="25224" b="29028"/>
          <a:stretch>
            <a:fillRect/>
          </a:stretch>
        </p:blipFill>
        <p:spPr>
          <a:xfrm>
            <a:off x="4876800" y="3657600"/>
            <a:ext cx="4038600" cy="22415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69661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1905000"/>
            <a:ext cx="4038600" cy="1981200"/>
          </a:xfrm>
        </p:spPr>
        <p:txBody>
          <a:bodyPr/>
          <a:lstStyle/>
          <a:p>
            <a:pPr marL="285750" indent="-285750" algn="just">
              <a:buFont typeface="Arial" pitchFamily="34" charset="0"/>
              <a:buChar char="•"/>
            </a:pPr>
            <a:r>
              <a:rPr lang="tr-TR" sz="2000" dirty="0"/>
              <a:t>“Çevre Ölçüm ve Analiz Laboratuvarları Yeterlik Yönetmeliği” kapsamında, Çevre Ölçüm ve Analizleri Yeterlik Belgesi verilen Çevre Laboratuvarlarının emisyon ve </a:t>
            </a:r>
            <a:r>
              <a:rPr lang="tr-TR" sz="2000" dirty="0" err="1"/>
              <a:t>imisyon</a:t>
            </a:r>
            <a:r>
              <a:rPr lang="tr-TR" sz="2000" dirty="0"/>
              <a:t> konularında </a:t>
            </a:r>
            <a:r>
              <a:rPr lang="tr-TR" sz="2000" dirty="0" smtClean="0"/>
              <a:t>eğitimler belirli aralıklarla gerçekleştirilmektedir.</a:t>
            </a:r>
          </a:p>
        </p:txBody>
      </p:sp>
      <p:sp>
        <p:nvSpPr>
          <p:cNvPr id="4" name="Başlık 4"/>
          <p:cNvSpPr>
            <a:spLocks noGrp="1"/>
          </p:cNvSpPr>
          <p:nvPr>
            <p:ph type="title"/>
          </p:nvPr>
        </p:nvSpPr>
        <p:spPr>
          <a:xfrm>
            <a:off x="990600" y="301625"/>
            <a:ext cx="6781800" cy="714375"/>
          </a:xfrm>
        </p:spPr>
        <p:txBody>
          <a:bodyPr anchor="t"/>
          <a:lstStyle/>
          <a:p>
            <a:r>
              <a:rPr lang="tr-TR" altLang="tr-TR" sz="2000" dirty="0" smtClean="0"/>
              <a:t>         </a:t>
            </a:r>
            <a:r>
              <a:rPr lang="tr-TR" altLang="tr-TR" sz="2400" i="0" dirty="0" smtClean="0">
                <a:solidFill>
                  <a:srgbClr val="000099"/>
                </a:solidFill>
                <a:latin typeface="Times New Roman" pitchFamily="18" charset="0"/>
                <a:cs typeface="Times New Roman" pitchFamily="18" charset="0"/>
              </a:rPr>
              <a:t>ENDÜSTRİYEL KİRLİLİK İZLEME</a:t>
            </a:r>
            <a:br>
              <a:rPr lang="tr-TR" altLang="tr-TR" sz="2400" i="0" dirty="0" smtClean="0">
                <a:solidFill>
                  <a:srgbClr val="000099"/>
                </a:solidFill>
                <a:latin typeface="Times New Roman" pitchFamily="18" charset="0"/>
                <a:cs typeface="Times New Roman" pitchFamily="18" charset="0"/>
              </a:rPr>
            </a:br>
            <a:r>
              <a:rPr lang="tr-TR" altLang="tr-TR" sz="2400" i="0" dirty="0" smtClean="0">
                <a:solidFill>
                  <a:srgbClr val="000099"/>
                </a:solidFill>
                <a:latin typeface="Times New Roman" pitchFamily="18" charset="0"/>
                <a:cs typeface="Times New Roman" pitchFamily="18" charset="0"/>
              </a:rPr>
              <a:t>Eğitim Faaliyetleri</a:t>
            </a:r>
            <a:br>
              <a:rPr lang="tr-TR" altLang="tr-TR" sz="2400" i="0" dirty="0" smtClean="0">
                <a:solidFill>
                  <a:srgbClr val="000099"/>
                </a:solidFill>
                <a:latin typeface="Times New Roman" pitchFamily="18" charset="0"/>
                <a:cs typeface="Times New Roman" pitchFamily="18" charset="0"/>
              </a:rPr>
            </a:br>
            <a:endParaRPr lang="tr-TR" altLang="tr-TR" sz="2400" i="0" dirty="0" smtClean="0">
              <a:solidFill>
                <a:srgbClr val="000099"/>
              </a:solidFill>
              <a:latin typeface="Times New Roman" pitchFamily="18" charset="0"/>
              <a:cs typeface="Times New Roman"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752600"/>
            <a:ext cx="4419600" cy="3314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06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533400" y="381000"/>
            <a:ext cx="8188660" cy="461665"/>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2400" b="1" dirty="0">
                <a:solidFill>
                  <a:srgbClr val="000099"/>
                </a:solidFill>
                <a:latin typeface="Times New Roman" panose="02020603050405020304" pitchFamily="18" charset="0"/>
                <a:cs typeface="Times New Roman" panose="02020603050405020304" pitchFamily="18" charset="0"/>
              </a:rPr>
              <a:t>ÇEVRİMİÇİ İZLEME MERKEZİ</a:t>
            </a:r>
          </a:p>
        </p:txBody>
      </p:sp>
      <p:sp>
        <p:nvSpPr>
          <p:cNvPr id="13" name="Dikdörtgen 12"/>
          <p:cNvSpPr/>
          <p:nvPr/>
        </p:nvSpPr>
        <p:spPr>
          <a:xfrm>
            <a:off x="508167" y="5867400"/>
            <a:ext cx="8264525" cy="590550"/>
          </a:xfrm>
          <a:prstGeom prst="rect">
            <a:avLst/>
          </a:prstGeom>
        </p:spPr>
        <p:txBody>
          <a:bodyPr>
            <a:spAutoFit/>
          </a:bodyPr>
          <a:lstStyle/>
          <a:p>
            <a:pPr marL="342900" lvl="1" indent="-342900" algn="just" eaLnBrk="0" hangingPunct="0">
              <a:lnSpc>
                <a:spcPct val="90000"/>
              </a:lnSpc>
              <a:spcBef>
                <a:spcPts val="600"/>
              </a:spcBef>
              <a:spcAft>
                <a:spcPts val="600"/>
              </a:spcAft>
              <a:buClr>
                <a:srgbClr val="00B050"/>
              </a:buClr>
              <a:buSzPct val="100000"/>
              <a:buFont typeface="Wingdings" pitchFamily="2" charset="2"/>
              <a:buChar char="v"/>
              <a:defRPr/>
            </a:pPr>
            <a:r>
              <a:rPr lang="tr-TR" dirty="0">
                <a:latin typeface="Times New Roman" pitchFamily="18" charset="0"/>
                <a:cs typeface="Times New Roman" pitchFamily="18" charset="0"/>
              </a:rPr>
              <a:t>Tüm </a:t>
            </a:r>
            <a:r>
              <a:rPr lang="tr-TR" dirty="0" smtClean="0">
                <a:latin typeface="Times New Roman" pitchFamily="18" charset="0"/>
                <a:cs typeface="Times New Roman" pitchFamily="18" charset="0"/>
              </a:rPr>
              <a:t>Online </a:t>
            </a:r>
            <a:r>
              <a:rPr lang="tr-TR" dirty="0">
                <a:latin typeface="Times New Roman" pitchFamily="18" charset="0"/>
                <a:cs typeface="Times New Roman" pitchFamily="18" charset="0"/>
              </a:rPr>
              <a:t>İzleme Sistemleri, 2014 yılında kurulan </a:t>
            </a:r>
            <a:r>
              <a:rPr lang="tr-TR" dirty="0" smtClean="0">
                <a:latin typeface="Times New Roman" pitchFamily="18" charset="0"/>
                <a:cs typeface="Times New Roman" pitchFamily="18" charset="0"/>
              </a:rPr>
              <a:t>Online </a:t>
            </a:r>
            <a:r>
              <a:rPr lang="tr-TR" dirty="0">
                <a:latin typeface="Times New Roman" pitchFamily="18" charset="0"/>
                <a:cs typeface="Times New Roman" pitchFamily="18" charset="0"/>
              </a:rPr>
              <a:t>İzleme Merkezi aracılığıyla Daire Başkanlığımızca takip edilmektedir.</a:t>
            </a:r>
          </a:p>
        </p:txBody>
      </p:sp>
      <p:pic>
        <p:nvPicPr>
          <p:cNvPr id="8" name="Picture 4" descr="C:\Users\tserkan.kocaemre\Desktop\IMG_1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830" y="1095579"/>
            <a:ext cx="7315200" cy="46194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933988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04642" y="1219200"/>
            <a:ext cx="4387838" cy="5644815"/>
          </a:xfrm>
          <a:prstGeom prst="rect">
            <a:avLst/>
          </a:prstGeom>
        </p:spPr>
        <p:txBody>
          <a:bodyPr wrap="square">
            <a:spAutoFit/>
          </a:bodyPr>
          <a:lstStyle/>
          <a:p>
            <a:pPr marL="285750" lvl="0" indent="-285750" algn="just">
              <a:lnSpc>
                <a:spcPct val="114000"/>
              </a:lnSpc>
              <a:spcBef>
                <a:spcPts val="600"/>
              </a:spcBef>
              <a:spcAft>
                <a:spcPts val="600"/>
              </a:spcAft>
              <a:buClr>
                <a:srgbClr val="92D050"/>
              </a:buClr>
              <a:buSzPct val="100000"/>
              <a:buFont typeface="Wingdings" pitchFamily="2" charset="2"/>
              <a:buChar char="v"/>
              <a:defRPr/>
            </a:pPr>
            <a:r>
              <a:rPr lang="tr-TR" sz="1800" dirty="0">
                <a:latin typeface="Times New Roman" pitchFamily="18" charset="0"/>
                <a:cs typeface="Times New Roman" pitchFamily="18" charset="0"/>
              </a:rPr>
              <a:t>Çevre </a:t>
            </a:r>
            <a:r>
              <a:rPr lang="tr-TR" sz="1800" dirty="0" smtClean="0">
                <a:latin typeface="Times New Roman" pitchFamily="18" charset="0"/>
                <a:cs typeface="Times New Roman" pitchFamily="18" charset="0"/>
              </a:rPr>
              <a:t>Mevzuatı kapsamında </a:t>
            </a:r>
            <a:r>
              <a:rPr lang="tr-TR" dirty="0" smtClean="0">
                <a:latin typeface="Times New Roman" pitchFamily="18" charset="0"/>
                <a:cs typeface="Times New Roman" pitchFamily="18" charset="0"/>
              </a:rPr>
              <a:t>Bakanlığımızca </a:t>
            </a:r>
            <a:r>
              <a:rPr lang="tr-TR" dirty="0">
                <a:latin typeface="Times New Roman" pitchFamily="18" charset="0"/>
                <a:cs typeface="Times New Roman" pitchFamily="18" charset="0"/>
              </a:rPr>
              <a:t>yetkilendirilmiş </a:t>
            </a:r>
            <a:r>
              <a:rPr lang="tr-TR" dirty="0" smtClean="0">
                <a:latin typeface="Times New Roman" pitchFamily="18" charset="0"/>
                <a:cs typeface="Times New Roman" pitchFamily="18" charset="0"/>
              </a:rPr>
              <a:t>mevcutta </a:t>
            </a:r>
            <a:r>
              <a:rPr lang="tr-TR" sz="1800" dirty="0" smtClean="0">
                <a:latin typeface="Times New Roman" pitchFamily="18" charset="0"/>
                <a:cs typeface="Times New Roman" pitchFamily="18" charset="0"/>
              </a:rPr>
              <a:t>177 </a:t>
            </a:r>
            <a:r>
              <a:rPr lang="tr-TR" sz="1800" dirty="0">
                <a:latin typeface="Times New Roman" pitchFamily="18" charset="0"/>
                <a:cs typeface="Times New Roman" pitchFamily="18" charset="0"/>
              </a:rPr>
              <a:t>adet laboratuvar </a:t>
            </a:r>
            <a:r>
              <a:rPr lang="tr-TR" sz="1800" dirty="0" smtClean="0">
                <a:latin typeface="Times New Roman" pitchFamily="18" charset="0"/>
                <a:cs typeface="Times New Roman" pitchFamily="18" charset="0"/>
              </a:rPr>
              <a:t>olup</a:t>
            </a:r>
            <a:r>
              <a:rPr lang="tr-TR" sz="1800" dirty="0">
                <a:latin typeface="Times New Roman" pitchFamily="18" charset="0"/>
                <a:cs typeface="Times New Roman" pitchFamily="18" charset="0"/>
              </a:rPr>
              <a:t>, </a:t>
            </a:r>
            <a:r>
              <a:rPr lang="tr-TR" dirty="0" smtClean="0">
                <a:latin typeface="Times New Roman" pitchFamily="18" charset="0"/>
                <a:cs typeface="Times New Roman" pitchFamily="18" charset="0"/>
              </a:rPr>
              <a:t>bu laboratuvarlar; </a:t>
            </a:r>
            <a:r>
              <a:rPr lang="tr-TR" sz="1800" dirty="0" err="1" smtClean="0">
                <a:latin typeface="Times New Roman" pitchFamily="18" charset="0"/>
                <a:cs typeface="Times New Roman" pitchFamily="18" charset="0"/>
              </a:rPr>
              <a:t>Atıksu</a:t>
            </a:r>
            <a:r>
              <a:rPr lang="tr-TR" sz="1800" dirty="0" smtClean="0">
                <a:latin typeface="Times New Roman" pitchFamily="18" charset="0"/>
                <a:cs typeface="Times New Roman" pitchFamily="18" charset="0"/>
              </a:rPr>
              <a:t>, Arıtma Çamuru, Emisyon, </a:t>
            </a:r>
            <a:r>
              <a:rPr lang="tr-TR" sz="1800" dirty="0" err="1" smtClean="0">
                <a:latin typeface="Times New Roman" pitchFamily="18" charset="0"/>
                <a:cs typeface="Times New Roman" pitchFamily="18" charset="0"/>
              </a:rPr>
              <a:t>İmisyon</a:t>
            </a:r>
            <a:r>
              <a:rPr lang="tr-TR" sz="1800" dirty="0" smtClean="0">
                <a:latin typeface="Times New Roman" pitchFamily="18" charset="0"/>
                <a:cs typeface="Times New Roman" pitchFamily="18" charset="0"/>
              </a:rPr>
              <a:t>, Gürültü, Toprak </a:t>
            </a:r>
            <a:r>
              <a:rPr lang="tr-TR" dirty="0">
                <a:latin typeface="Times New Roman" pitchFamily="18" charset="0"/>
                <a:cs typeface="Times New Roman" pitchFamily="18" charset="0"/>
              </a:rPr>
              <a:t>K</a:t>
            </a:r>
            <a:r>
              <a:rPr lang="tr-TR" sz="1800" dirty="0" smtClean="0">
                <a:latin typeface="Times New Roman" pitchFamily="18" charset="0"/>
                <a:cs typeface="Times New Roman" pitchFamily="18" charset="0"/>
              </a:rPr>
              <a:t>irliliği ve Kömür analizleri gibi </a:t>
            </a:r>
            <a:r>
              <a:rPr lang="tr-TR" dirty="0">
                <a:latin typeface="Times New Roman" pitchFamily="18" charset="0"/>
                <a:cs typeface="Times New Roman" pitchFamily="18" charset="0"/>
              </a:rPr>
              <a:t>kapsamlarda ölçüm ve analiz </a:t>
            </a:r>
            <a:r>
              <a:rPr lang="tr-TR" dirty="0" smtClean="0">
                <a:latin typeface="Times New Roman" pitchFamily="18" charset="0"/>
                <a:cs typeface="Times New Roman" pitchFamily="18" charset="0"/>
              </a:rPr>
              <a:t>faaliyeti </a:t>
            </a:r>
            <a:r>
              <a:rPr lang="tr-TR" sz="1800" dirty="0" smtClean="0">
                <a:latin typeface="Times New Roman" pitchFamily="18" charset="0"/>
                <a:cs typeface="Times New Roman" pitchFamily="18" charset="0"/>
              </a:rPr>
              <a:t>göstermektedir.</a:t>
            </a:r>
          </a:p>
          <a:p>
            <a:pPr marL="285750" indent="-285750" algn="just">
              <a:lnSpc>
                <a:spcPct val="114000"/>
              </a:lnSpc>
              <a:spcBef>
                <a:spcPts val="600"/>
              </a:spcBef>
              <a:spcAft>
                <a:spcPts val="600"/>
              </a:spcAft>
              <a:buClr>
                <a:srgbClr val="92D050"/>
              </a:buClr>
              <a:buSzPct val="100000"/>
              <a:buFont typeface="Wingdings" pitchFamily="2" charset="2"/>
              <a:buChar char="v"/>
              <a:defRPr/>
            </a:pPr>
            <a:r>
              <a:rPr lang="tr-TR" altLang="tr-TR" dirty="0">
                <a:latin typeface="Times New Roman" pitchFamily="18" charset="0"/>
                <a:cs typeface="Times New Roman" pitchFamily="18" charset="0"/>
              </a:rPr>
              <a:t>Bakanlık resmi internet </a:t>
            </a:r>
            <a:r>
              <a:rPr lang="tr-TR" altLang="tr-TR" dirty="0" smtClean="0">
                <a:latin typeface="Times New Roman" pitchFamily="18" charset="0"/>
                <a:cs typeface="Times New Roman" pitchFamily="18" charset="0"/>
              </a:rPr>
              <a:t>sayfasından Bakanlığımızca yetkilendirilmiş laboratuvarların il bazında, kapsamlarına ve iletişim bilgilerine kesintisiz ulaşım sağlanmaktadır.</a:t>
            </a:r>
            <a:endParaRPr lang="tr-TR" altLang="tr-TR" dirty="0">
              <a:latin typeface="Times New Roman" pitchFamily="18" charset="0"/>
              <a:cs typeface="Times New Roman" pitchFamily="18" charset="0"/>
            </a:endParaRPr>
          </a:p>
          <a:p>
            <a:pPr marL="285750" lvl="0" indent="-285750" algn="just">
              <a:lnSpc>
                <a:spcPct val="114000"/>
              </a:lnSpc>
              <a:spcBef>
                <a:spcPts val="600"/>
              </a:spcBef>
              <a:spcAft>
                <a:spcPts val="600"/>
              </a:spcAft>
              <a:buClr>
                <a:srgbClr val="92D050"/>
              </a:buClr>
              <a:buSzPct val="100000"/>
              <a:buFont typeface="Wingdings" pitchFamily="2" charset="2"/>
              <a:buChar char="v"/>
              <a:defRPr/>
            </a:pPr>
            <a:endParaRPr lang="tr-TR" sz="1800" dirty="0" smtClean="0">
              <a:latin typeface="Times New Roman" pitchFamily="18" charset="0"/>
              <a:cs typeface="Times New Roman" pitchFamily="18" charset="0"/>
            </a:endParaRPr>
          </a:p>
          <a:p>
            <a:pPr marL="285750" lvl="0" indent="-285750" algn="just">
              <a:lnSpc>
                <a:spcPct val="114000"/>
              </a:lnSpc>
              <a:spcBef>
                <a:spcPts val="600"/>
              </a:spcBef>
              <a:spcAft>
                <a:spcPts val="600"/>
              </a:spcAft>
              <a:buClr>
                <a:srgbClr val="92D050"/>
              </a:buClr>
              <a:buSzPct val="100000"/>
              <a:buFont typeface="Wingdings" pitchFamily="2" charset="2"/>
              <a:buChar char="v"/>
              <a:defRPr/>
            </a:pPr>
            <a:endParaRPr lang="tr-TR" sz="1800" dirty="0">
              <a:latin typeface="Times New Roman" pitchFamily="18" charset="0"/>
              <a:cs typeface="Times New Roman" pitchFamily="18" charset="0"/>
            </a:endParaRPr>
          </a:p>
          <a:p>
            <a:pPr lvl="0" algn="just"/>
            <a:endParaRPr lang="tr-TR" sz="18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86" y="1066800"/>
            <a:ext cx="4104456" cy="2699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Başlık 1"/>
          <p:cNvSpPr>
            <a:spLocks noGrp="1"/>
          </p:cNvSpPr>
          <p:nvPr>
            <p:ph type="title"/>
          </p:nvPr>
        </p:nvSpPr>
        <p:spPr>
          <a:xfrm>
            <a:off x="762000" y="525780"/>
            <a:ext cx="8001000" cy="715963"/>
          </a:xfrm>
        </p:spPr>
        <p:txBody>
          <a:bodyPr anchor="t"/>
          <a:lstStyle/>
          <a:p>
            <a:r>
              <a:rPr lang="tr-TR" altLang="tr-TR" sz="2400" i="0" dirty="0" smtClean="0">
                <a:solidFill>
                  <a:srgbClr val="000099"/>
                </a:solidFill>
                <a:latin typeface="Times New Roman" pitchFamily="18" charset="0"/>
                <a:cs typeface="Times New Roman" pitchFamily="18" charset="0"/>
              </a:rPr>
              <a:t>LABORATUVAR YETKİLENDİRMESİ</a:t>
            </a:r>
          </a:p>
        </p:txBody>
      </p:sp>
      <p:pic>
        <p:nvPicPr>
          <p:cNvPr id="2560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7664" y="3766207"/>
            <a:ext cx="4389500" cy="271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63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67544" y="1412776"/>
            <a:ext cx="8136904" cy="2308324"/>
          </a:xfrm>
          <a:prstGeom prst="rect">
            <a:avLst/>
          </a:prstGeom>
        </p:spPr>
        <p:txBody>
          <a:bodyPr wrap="square">
            <a:spAutoFit/>
          </a:bodyPr>
          <a:lstStyle/>
          <a:p>
            <a:pPr marL="457200" indent="-457200" algn="just" eaLnBrk="1" hangingPunct="1">
              <a:lnSpc>
                <a:spcPct val="80000"/>
              </a:lnSpc>
              <a:buFont typeface="Arial" pitchFamily="34" charset="0"/>
              <a:buChar char="•"/>
              <a:defRPr/>
            </a:pPr>
            <a:endParaRPr lang="tr-TR" altLang="tr-TR" sz="1800" dirty="0" smtClean="0">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smtClean="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smtClean="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smtClean="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smtClean="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a:solidFill>
                <a:srgbClr val="000000"/>
              </a:solidFill>
              <a:latin typeface="Times New Roman" pitchFamily="18" charset="0"/>
              <a:cs typeface="Times New Roman" pitchFamily="18" charset="0"/>
            </a:endParaRPr>
          </a:p>
          <a:p>
            <a:pPr marL="457200" indent="-457200" algn="just" eaLnBrk="1" hangingPunct="1">
              <a:lnSpc>
                <a:spcPct val="80000"/>
              </a:lnSpc>
              <a:buFont typeface="Arial" pitchFamily="34" charset="0"/>
              <a:buChar char="•"/>
              <a:defRPr/>
            </a:pPr>
            <a:endParaRPr lang="tr-TR" sz="1800" dirty="0">
              <a:solidFill>
                <a:srgbClr val="000000"/>
              </a:solidFill>
              <a:latin typeface="Times New Roman" pitchFamily="18" charset="0"/>
              <a:cs typeface="Times New Roman" pitchFamily="18" charset="0"/>
            </a:endParaRPr>
          </a:p>
        </p:txBody>
      </p:sp>
      <p:sp>
        <p:nvSpPr>
          <p:cNvPr id="3" name="Başlık 2"/>
          <p:cNvSpPr>
            <a:spLocks noGrp="1"/>
          </p:cNvSpPr>
          <p:nvPr>
            <p:ph type="title"/>
          </p:nvPr>
        </p:nvSpPr>
        <p:spPr/>
        <p:txBody>
          <a:bodyPr/>
          <a:lstStyle/>
          <a:p>
            <a:r>
              <a:rPr lang="tr-TR" altLang="tr-TR" sz="2400" i="0" dirty="0">
                <a:solidFill>
                  <a:srgbClr val="000099"/>
                </a:solidFill>
                <a:latin typeface="Times New Roman" pitchFamily="18" charset="0"/>
                <a:cs typeface="Times New Roman" pitchFamily="18" charset="0"/>
              </a:rPr>
              <a:t>LABORATUVAR </a:t>
            </a:r>
            <a:r>
              <a:rPr lang="tr-TR" altLang="tr-TR" sz="2400" i="0" dirty="0" smtClean="0">
                <a:solidFill>
                  <a:srgbClr val="000099"/>
                </a:solidFill>
                <a:latin typeface="Times New Roman" pitchFamily="18" charset="0"/>
                <a:cs typeface="Times New Roman" pitchFamily="18" charset="0"/>
              </a:rPr>
              <a:t>DENETLENMESİ</a:t>
            </a:r>
            <a:endParaRPr lang="tr-TR" dirty="0"/>
          </a:p>
        </p:txBody>
      </p:sp>
      <p:graphicFrame>
        <p:nvGraphicFramePr>
          <p:cNvPr id="7" name="İçerik Yer Tutucusu 3"/>
          <p:cNvGraphicFramePr>
            <a:graphicFrameLocks noGrp="1"/>
          </p:cNvGraphicFramePr>
          <p:nvPr>
            <p:ph idx="4294967295"/>
            <p:extLst>
              <p:ext uri="{D42A27DB-BD31-4B8C-83A1-F6EECF244321}">
                <p14:modId xmlns:p14="http://schemas.microsoft.com/office/powerpoint/2010/main" val="1910751531"/>
              </p:ext>
            </p:extLst>
          </p:nvPr>
        </p:nvGraphicFramePr>
        <p:xfrm>
          <a:off x="228600" y="2057400"/>
          <a:ext cx="4608513" cy="230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5016016" y="1658364"/>
            <a:ext cx="3888430" cy="699102"/>
          </a:xfrm>
          <a:prstGeom prst="rect">
            <a:avLst/>
          </a:prstGeom>
        </p:spPr>
        <p:txBody>
          <a:bodyPr wrap="square">
            <a:spAutoFit/>
          </a:bodyPr>
          <a:lstStyle/>
          <a:p>
            <a:pPr marL="285750" indent="-285750" algn="just">
              <a:lnSpc>
                <a:spcPct val="114000"/>
              </a:lnSpc>
              <a:buClr>
                <a:srgbClr val="92D050"/>
              </a:buClr>
              <a:buSzPct val="100000"/>
              <a:buFont typeface="Wingdings" pitchFamily="2" charset="2"/>
              <a:buChar char="v"/>
              <a:defRPr/>
            </a:pPr>
            <a:endParaRPr lang="tr-TR" dirty="0" smtClean="0">
              <a:latin typeface="Times New Roman" pitchFamily="18" charset="0"/>
              <a:cs typeface="Times New Roman" pitchFamily="18" charset="0"/>
            </a:endParaRPr>
          </a:p>
          <a:p>
            <a:pPr marL="285750" indent="-285750" algn="just">
              <a:lnSpc>
                <a:spcPct val="114000"/>
              </a:lnSpc>
              <a:buClr>
                <a:srgbClr val="92D050"/>
              </a:buClr>
              <a:buSzPct val="100000"/>
              <a:buFont typeface="Wingdings" pitchFamily="2" charset="2"/>
              <a:buChar char="v"/>
              <a:defRPr/>
            </a:pPr>
            <a:endParaRPr lang="tr-TR" dirty="0">
              <a:latin typeface="Times New Roman" pitchFamily="18" charset="0"/>
              <a:cs typeface="Times New Roman" pitchFamily="18" charset="0"/>
            </a:endParaRPr>
          </a:p>
        </p:txBody>
      </p:sp>
      <p:sp>
        <p:nvSpPr>
          <p:cNvPr id="12" name="Dikdörtgen 11"/>
          <p:cNvSpPr/>
          <p:nvPr/>
        </p:nvSpPr>
        <p:spPr>
          <a:xfrm>
            <a:off x="323528" y="1296406"/>
            <a:ext cx="8225296" cy="1263744"/>
          </a:xfrm>
          <a:prstGeom prst="rect">
            <a:avLst/>
          </a:prstGeom>
        </p:spPr>
        <p:txBody>
          <a:bodyPr wrap="square">
            <a:spAutoFit/>
          </a:bodyPr>
          <a:lstStyle/>
          <a:p>
            <a:pPr marL="285750" indent="-285750" algn="just">
              <a:lnSpc>
                <a:spcPct val="114000"/>
              </a:lnSpc>
              <a:spcBef>
                <a:spcPts val="600"/>
              </a:spcBef>
              <a:spcAft>
                <a:spcPts val="600"/>
              </a:spcAft>
              <a:buClr>
                <a:srgbClr val="92D050"/>
              </a:buClr>
              <a:buSzPct val="100000"/>
              <a:buFont typeface="Wingdings" pitchFamily="2" charset="2"/>
              <a:buChar char="v"/>
              <a:defRPr/>
            </a:pPr>
            <a:r>
              <a:rPr lang="tr-TR" sz="2000" dirty="0" smtClean="0">
                <a:latin typeface="Times New Roman" pitchFamily="18" charset="0"/>
                <a:cs typeface="Times New Roman" pitchFamily="18" charset="0"/>
              </a:rPr>
              <a:t>Bu laboratuvarların denetimi haberli ve habersiz olarak yerinde ya da uzaktan denetim şeklinde yürütülmektedir.</a:t>
            </a:r>
            <a:r>
              <a:rPr lang="tr-TR" sz="2000" kern="0" dirty="0" smtClean="0">
                <a:latin typeface="Times New Roman" pitchFamily="18" charset="0"/>
                <a:cs typeface="Times New Roman" pitchFamily="18" charset="0"/>
              </a:rPr>
              <a:t> </a:t>
            </a:r>
            <a:endParaRPr lang="tr-TR" sz="2000" kern="0" dirty="0">
              <a:latin typeface="Times New Roman" pitchFamily="18" charset="0"/>
              <a:cs typeface="Times New Roman" pitchFamily="18" charset="0"/>
            </a:endParaRPr>
          </a:p>
          <a:p>
            <a:pPr marL="285750" indent="-285750" algn="just">
              <a:lnSpc>
                <a:spcPct val="114000"/>
              </a:lnSpc>
              <a:spcBef>
                <a:spcPts val="600"/>
              </a:spcBef>
              <a:spcAft>
                <a:spcPts val="600"/>
              </a:spcAft>
              <a:buClr>
                <a:srgbClr val="92D050"/>
              </a:buClr>
              <a:buSzPct val="100000"/>
              <a:buFont typeface="Wingdings" pitchFamily="2" charset="2"/>
              <a:buChar char="v"/>
              <a:defRPr/>
            </a:pPr>
            <a:endParaRPr lang="tr-TR" altLang="tr-TR" sz="1800" dirty="0">
              <a:latin typeface="Times New Roman" pitchFamily="18" charset="0"/>
              <a:cs typeface="Times New Roman" pitchFamily="18" charset="0"/>
            </a:endParaRPr>
          </a:p>
        </p:txBody>
      </p:sp>
      <p:sp>
        <p:nvSpPr>
          <p:cNvPr id="4" name="Dikdörtgen 3"/>
          <p:cNvSpPr/>
          <p:nvPr/>
        </p:nvSpPr>
        <p:spPr>
          <a:xfrm>
            <a:off x="5016016" y="2352893"/>
            <a:ext cx="3532808" cy="1200329"/>
          </a:xfrm>
          <a:prstGeom prst="rect">
            <a:avLst/>
          </a:prstGeom>
        </p:spPr>
        <p:txBody>
          <a:bodyPr wrap="square">
            <a:spAutoFit/>
          </a:bodyPr>
          <a:lstStyle/>
          <a:p>
            <a:pPr marL="342900" indent="-342900" algn="just">
              <a:lnSpc>
                <a:spcPct val="80000"/>
              </a:lnSpc>
              <a:spcBef>
                <a:spcPct val="20000"/>
              </a:spcBef>
              <a:buClr>
                <a:srgbClr val="00B050"/>
              </a:buClr>
              <a:buFont typeface="Wingdings" panose="05000000000000000000" pitchFamily="2" charset="2"/>
              <a:buChar char="v"/>
              <a:defRPr/>
            </a:pPr>
            <a:r>
              <a:rPr lang="tr-TR" kern="0" dirty="0" smtClean="0">
                <a:latin typeface="Times New Roman" pitchFamily="18" charset="0"/>
                <a:cs typeface="Times New Roman" pitchFamily="18" charset="0"/>
              </a:rPr>
              <a:t>2016 </a:t>
            </a:r>
            <a:r>
              <a:rPr lang="tr-TR" kern="0" dirty="0">
                <a:latin typeface="Times New Roman" pitchFamily="18" charset="0"/>
                <a:cs typeface="Times New Roman" pitchFamily="18" charset="0"/>
              </a:rPr>
              <a:t>yılı içerisinde </a:t>
            </a:r>
            <a:r>
              <a:rPr lang="tr-TR" kern="0" dirty="0" smtClean="0">
                <a:latin typeface="Times New Roman" pitchFamily="18" charset="0"/>
                <a:cs typeface="Times New Roman" pitchFamily="18" charset="0"/>
              </a:rPr>
              <a:t>75 </a:t>
            </a:r>
            <a:r>
              <a:rPr lang="tr-TR" kern="0" dirty="0">
                <a:latin typeface="Times New Roman" pitchFamily="18" charset="0"/>
                <a:cs typeface="Times New Roman" pitchFamily="18" charset="0"/>
              </a:rPr>
              <a:t>laboratuvarda belge yenileme, kapsam genişletme, planlı  ve ani denetimler gerçekleştirilmiştir. </a:t>
            </a:r>
          </a:p>
        </p:txBody>
      </p:sp>
      <p:pic>
        <p:nvPicPr>
          <p:cNvPr id="276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876800"/>
            <a:ext cx="6477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42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altLang="tr-TR" sz="2000" i="0" dirty="0" smtClean="0">
                <a:solidFill>
                  <a:srgbClr val="000099"/>
                </a:solidFill>
                <a:latin typeface="Times New Roman" pitchFamily="18" charset="0"/>
                <a:cs typeface="Times New Roman" pitchFamily="18" charset="0"/>
              </a:rPr>
              <a:t>     LABORATUVARIN UZAKTAN </a:t>
            </a:r>
            <a:r>
              <a:rPr lang="tr-TR" altLang="tr-TR" sz="2000" i="0" dirty="0">
                <a:solidFill>
                  <a:srgbClr val="000099"/>
                </a:solidFill>
                <a:latin typeface="Times New Roman" pitchFamily="18" charset="0"/>
                <a:cs typeface="Times New Roman" pitchFamily="18" charset="0"/>
              </a:rPr>
              <a:t>DENETLENMESİ</a:t>
            </a:r>
            <a:endParaRPr lang="tr-TR" sz="2000" dirty="0"/>
          </a:p>
        </p:txBody>
      </p:sp>
      <p:sp>
        <p:nvSpPr>
          <p:cNvPr id="4" name="İçerik Yer Tutucusu 3"/>
          <p:cNvSpPr>
            <a:spLocks noGrp="1"/>
          </p:cNvSpPr>
          <p:nvPr>
            <p:ph idx="1"/>
          </p:nvPr>
        </p:nvSpPr>
        <p:spPr/>
        <p:txBody>
          <a:bodyPr/>
          <a:lstStyle/>
          <a:p>
            <a:pPr marL="285750" lvl="0" indent="-285750" algn="just" eaLnBrk="1" hangingPunct="1">
              <a:lnSpc>
                <a:spcPct val="114000"/>
              </a:lnSpc>
              <a:spcBef>
                <a:spcPct val="0"/>
              </a:spcBef>
              <a:buClr>
                <a:srgbClr val="92D050"/>
              </a:buClr>
              <a:buSzPct val="100000"/>
              <a:defRPr/>
            </a:pPr>
            <a:r>
              <a:rPr lang="tr-TR" sz="2000" kern="1200" dirty="0">
                <a:solidFill>
                  <a:srgbClr val="080808"/>
                </a:solidFill>
                <a:latin typeface="Times New Roman" pitchFamily="18" charset="0"/>
                <a:cs typeface="Times New Roman" pitchFamily="18" charset="0"/>
              </a:rPr>
              <a:t>Uzaktan denetim amacıyla Laboratuvarımızda hazırlanmış olan ve değeri bizim tarafımızdan bilinen numuneler yetki verdiğimiz laboratuvarlara gönderilerek analiz sonuçları kontrol edilmekte, yanlış sonuç gönderenler hakkında mevzuat hükümleri doğrultusunda işlem yapılmaktadır</a:t>
            </a:r>
            <a:r>
              <a:rPr lang="tr-TR" sz="2000" kern="1200" dirty="0" smtClean="0">
                <a:solidFill>
                  <a:srgbClr val="080808"/>
                </a:solidFill>
                <a:latin typeface="Times New Roman" pitchFamily="18" charset="0"/>
                <a:cs typeface="Times New Roman" pitchFamily="18" charset="0"/>
              </a:rPr>
              <a:t>.</a:t>
            </a:r>
          </a:p>
          <a:p>
            <a:pPr marL="285750" indent="-285750" algn="just" eaLnBrk="1" hangingPunct="1">
              <a:lnSpc>
                <a:spcPct val="114000"/>
              </a:lnSpc>
              <a:spcBef>
                <a:spcPct val="0"/>
              </a:spcBef>
              <a:buClr>
                <a:srgbClr val="92D050"/>
              </a:buClr>
              <a:buSzPct val="100000"/>
              <a:defRPr/>
            </a:pPr>
            <a:r>
              <a:rPr lang="tr-TR" sz="2000" dirty="0" smtClean="0">
                <a:latin typeface="Times New Roman" pitchFamily="18" charset="0"/>
                <a:cs typeface="Times New Roman" pitchFamily="18" charset="0"/>
              </a:rPr>
              <a:t>2016 yılı içerisinde toplam 28 parametreden Yeterlik </a:t>
            </a:r>
            <a:r>
              <a:rPr lang="tr-TR" sz="2000" dirty="0">
                <a:latin typeface="Times New Roman" pitchFamily="18" charset="0"/>
                <a:cs typeface="Times New Roman" pitchFamily="18" charset="0"/>
              </a:rPr>
              <a:t>Testi düzenlenmiş olup, sonuçlar raporlanmıştır.</a:t>
            </a:r>
          </a:p>
          <a:p>
            <a:pPr marL="285750" lvl="0" indent="-285750" algn="just" eaLnBrk="1" hangingPunct="1">
              <a:lnSpc>
                <a:spcPct val="114000"/>
              </a:lnSpc>
              <a:spcBef>
                <a:spcPct val="0"/>
              </a:spcBef>
              <a:buClr>
                <a:srgbClr val="92D050"/>
              </a:buClr>
              <a:buSzPct val="100000"/>
              <a:defRPr/>
            </a:pPr>
            <a:endParaRPr lang="tr-TR" sz="1800" kern="1200" dirty="0">
              <a:solidFill>
                <a:srgbClr val="080808"/>
              </a:solidFill>
              <a:latin typeface="Times New Roman" pitchFamily="18" charset="0"/>
              <a:cs typeface="Times New Roman" pitchFamily="18" charset="0"/>
            </a:endParaRPr>
          </a:p>
          <a:p>
            <a:endParaRPr lang="tr-TR"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91100"/>
            <a:ext cx="35814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70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a:xfrm>
            <a:off x="762000" y="609601"/>
            <a:ext cx="8001000" cy="609600"/>
          </a:xfrm>
        </p:spPr>
        <p:txBody>
          <a:bodyPr anchor="t"/>
          <a:lstStyle/>
          <a:p>
            <a:r>
              <a:rPr lang="tr-TR" altLang="tr-TR" sz="2400" i="0" dirty="0" smtClean="0">
                <a:solidFill>
                  <a:srgbClr val="000099"/>
                </a:solidFill>
                <a:latin typeface="Times New Roman" pitchFamily="18" charset="0"/>
                <a:cs typeface="Times New Roman" pitchFamily="18" charset="0"/>
              </a:rPr>
              <a:t>LABORATUVAR YETKİLENDİRMESİ</a:t>
            </a:r>
          </a:p>
        </p:txBody>
      </p:sp>
      <p:sp>
        <p:nvSpPr>
          <p:cNvPr id="3" name="İçerik Yer Tutucusu 2"/>
          <p:cNvSpPr>
            <a:spLocks noGrp="1"/>
          </p:cNvSpPr>
          <p:nvPr>
            <p:ph idx="1"/>
          </p:nvPr>
        </p:nvSpPr>
        <p:spPr>
          <a:xfrm>
            <a:off x="381000" y="1219201"/>
            <a:ext cx="4724400" cy="4343400"/>
          </a:xfrm>
        </p:spPr>
        <p:txBody>
          <a:bodyPr/>
          <a:lstStyle/>
          <a:p>
            <a:pPr eaLnBrk="1" fontAlgn="ctr" hangingPunct="1">
              <a:defRPr/>
            </a:pPr>
            <a:endParaRPr lang="tr-TR" sz="1200" dirty="0" smtClean="0"/>
          </a:p>
          <a:p>
            <a:pPr algn="just">
              <a:defRPr/>
            </a:pPr>
            <a:r>
              <a:rPr lang="tr-TR" sz="2000" dirty="0" smtClean="0">
                <a:latin typeface="Times New Roman" pitchFamily="18" charset="0"/>
                <a:cs typeface="Times New Roman" pitchFamily="18" charset="0"/>
              </a:rPr>
              <a:t>Laboratuvarların </a:t>
            </a:r>
            <a:r>
              <a:rPr lang="tr-TR" sz="2000" dirty="0">
                <a:latin typeface="Times New Roman" pitchFamily="18" charset="0"/>
                <a:cs typeface="Times New Roman" pitchFamily="18" charset="0"/>
              </a:rPr>
              <a:t>yetkilendirme </a:t>
            </a:r>
            <a:r>
              <a:rPr lang="tr-TR" sz="2000" dirty="0" smtClean="0">
                <a:latin typeface="Times New Roman" pitchFamily="18" charset="0"/>
                <a:cs typeface="Times New Roman" pitchFamily="18" charset="0"/>
              </a:rPr>
              <a:t>sürecinin elektronik ortama yürütülmesi için, «Çevre </a:t>
            </a:r>
            <a:r>
              <a:rPr lang="tr-TR" sz="2000" dirty="0">
                <a:latin typeface="Times New Roman" pitchFamily="18" charset="0"/>
                <a:cs typeface="Times New Roman" pitchFamily="18" charset="0"/>
              </a:rPr>
              <a:t>Ölçüm ve Analiz Laboratuvarları Yetkilendirme Süreçleri Otomasyonu ve Envanter Destek Sistemi </a:t>
            </a:r>
            <a:r>
              <a:rPr lang="tr-TR" sz="2000" dirty="0" smtClean="0">
                <a:latin typeface="Times New Roman" pitchFamily="18" charset="0"/>
                <a:cs typeface="Times New Roman" pitchFamily="18" charset="0"/>
              </a:rPr>
              <a:t>Projesi» yapılmıştır. </a:t>
            </a:r>
            <a:endParaRPr lang="tr-TR" sz="2000" dirty="0">
              <a:latin typeface="Times New Roman" pitchFamily="18" charset="0"/>
              <a:cs typeface="Times New Roman" pitchFamily="18" charset="0"/>
            </a:endParaRPr>
          </a:p>
          <a:p>
            <a:pPr algn="just">
              <a:defRPr/>
            </a:pPr>
            <a:r>
              <a:rPr lang="tr-TR" sz="2000" dirty="0" smtClean="0">
                <a:latin typeface="Times New Roman" pitchFamily="18" charset="0"/>
                <a:cs typeface="Times New Roman" pitchFamily="18" charset="0"/>
              </a:rPr>
              <a:t>Bakanlığımızca yetkili laboratuvarların, mevcut belge ve bilgilerinin yazılıma aktarılma işlemi tamamlanmış olup, Belgelendirme işlemleri bu yazılım üzerinden yapılmaktadır. </a:t>
            </a:r>
          </a:p>
          <a:p>
            <a:pPr marL="0" indent="0" eaLnBrk="1" fontAlgn="auto" hangingPunct="1">
              <a:spcAft>
                <a:spcPts val="0"/>
              </a:spcAft>
              <a:buClr>
                <a:schemeClr val="accent3"/>
              </a:buClr>
              <a:buNone/>
              <a:defRPr/>
            </a:pPr>
            <a:endParaRPr lang="tr-TR" dirty="0"/>
          </a:p>
          <a:p>
            <a:pPr>
              <a:defRPr/>
            </a:pPr>
            <a:endParaRPr lang="tr-TR" dirty="0"/>
          </a:p>
        </p:txBody>
      </p:sp>
      <p:pic>
        <p:nvPicPr>
          <p:cNvPr id="5" name="Picture 2" descr="C:\Users\esra.kilic\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733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585135004"/>
              </p:ext>
            </p:extLst>
          </p:nvPr>
        </p:nvGraphicFramePr>
        <p:xfrm>
          <a:off x="533400" y="1742012"/>
          <a:ext cx="8229600" cy="4201588"/>
        </p:xfrm>
        <a:graphic>
          <a:graphicData uri="http://schemas.openxmlformats.org/drawingml/2006/table">
            <a:tbl>
              <a:tblPr firstRow="1" bandRow="1">
                <a:tableStyleId>{5C22544A-7EE6-4342-B048-85BDC9FD1C3A}</a:tableStyleId>
              </a:tblPr>
              <a:tblGrid>
                <a:gridCol w="2743200"/>
                <a:gridCol w="5486400"/>
              </a:tblGrid>
              <a:tr h="57794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700" dirty="0" smtClean="0">
                          <a:solidFill>
                            <a:schemeClr val="tx1"/>
                          </a:solidFill>
                          <a:latin typeface="Times New Roman" pitchFamily="18" charset="0"/>
                          <a:cs typeface="Times New Roman" pitchFamily="18" charset="0"/>
                        </a:rPr>
                        <a:t>Proje Adı ve Numarası: </a:t>
                      </a:r>
                      <a:r>
                        <a:rPr lang="tr-TR" sz="1700" b="0" kern="1200" dirty="0" smtClean="0">
                          <a:solidFill>
                            <a:schemeClr val="tx1"/>
                          </a:solidFill>
                          <a:latin typeface="Times New Roman" pitchFamily="18" charset="0"/>
                          <a:ea typeface="+mn-ea"/>
                          <a:cs typeface="Times New Roman" pitchFamily="18" charset="0"/>
                        </a:rPr>
                        <a:t>Deniz İzlemelerinde Standardizasyonun Sağlanması Projesi-2015K100020 </a:t>
                      </a:r>
                    </a:p>
                  </a:txBody>
                  <a:tcPr marT="45696" marB="45696"/>
                </a:tc>
                <a:tc hMerge="1">
                  <a:txBody>
                    <a:bodyPr/>
                    <a:lstStyle/>
                    <a:p>
                      <a:endParaRPr lang="tr-TR" dirty="0"/>
                    </a:p>
                  </a:txBody>
                  <a:tcPr/>
                </a:tc>
              </a:tr>
              <a:tr h="1069237">
                <a:tc gridSpan="2">
                  <a:txBody>
                    <a:bodyPr/>
                    <a:lstStyle/>
                    <a:p>
                      <a:pPr algn="ctr">
                        <a:spcBef>
                          <a:spcPts val="600"/>
                        </a:spcBef>
                        <a:spcAft>
                          <a:spcPts val="600"/>
                        </a:spcAft>
                        <a:defRPr/>
                      </a:pPr>
                      <a:r>
                        <a:rPr lang="tr-TR" sz="1700" b="1" kern="1200" dirty="0" smtClean="0">
                          <a:solidFill>
                            <a:schemeClr val="tx1"/>
                          </a:solidFill>
                          <a:latin typeface="Times New Roman" pitchFamily="18" charset="0"/>
                          <a:ea typeface="+mn-ea"/>
                          <a:cs typeface="Times New Roman" pitchFamily="18" charset="0"/>
                        </a:rPr>
                        <a:t>Projenin Amacı</a:t>
                      </a:r>
                      <a:r>
                        <a:rPr lang="tr-TR" sz="1700" dirty="0" smtClean="0">
                          <a:latin typeface="Times New Roman" panose="02020603050405020304" pitchFamily="18" charset="0"/>
                          <a:cs typeface="Times New Roman" panose="02020603050405020304" pitchFamily="18" charset="0"/>
                        </a:rPr>
                        <a:t>: </a:t>
                      </a:r>
                      <a:r>
                        <a:rPr lang="tr-TR" sz="1700" b="0" kern="1200" dirty="0" smtClean="0">
                          <a:solidFill>
                            <a:schemeClr val="tx1"/>
                          </a:solidFill>
                          <a:latin typeface="Times New Roman" pitchFamily="18" charset="0"/>
                          <a:ea typeface="+mn-ea"/>
                          <a:cs typeface="Times New Roman" pitchFamily="18" charset="0"/>
                        </a:rPr>
                        <a:t>Proje ile her bir deniz için; örnekleme, analiz metotları, analiz sonuçlarının değerlendirilmesi ve raporlamada standardizasyonun sağlanması, izleme kılavuzlarının hazırlanması, izleme gerekliliklerine yönelik eğitimlerin alınması ve izleme mevzuatına altlık oluşturacak “Deniz İzleme Strateji </a:t>
                      </a:r>
                      <a:r>
                        <a:rPr lang="tr-TR" sz="1700" b="0" kern="1200" dirty="0" err="1" smtClean="0">
                          <a:solidFill>
                            <a:schemeClr val="tx1"/>
                          </a:solidFill>
                          <a:latin typeface="Times New Roman" pitchFamily="18" charset="0"/>
                          <a:ea typeface="+mn-ea"/>
                          <a:cs typeface="Times New Roman" pitchFamily="18" charset="0"/>
                        </a:rPr>
                        <a:t>Belgesi”nin</a:t>
                      </a:r>
                      <a:r>
                        <a:rPr lang="tr-TR" sz="1700" b="0" kern="1200" dirty="0" smtClean="0">
                          <a:solidFill>
                            <a:schemeClr val="tx1"/>
                          </a:solidFill>
                          <a:latin typeface="Times New Roman" pitchFamily="18" charset="0"/>
                          <a:ea typeface="+mn-ea"/>
                          <a:cs typeface="Times New Roman" pitchFamily="18" charset="0"/>
                        </a:rPr>
                        <a:t> hazırlanması hedeflenmektedir. </a:t>
                      </a:r>
                    </a:p>
                  </a:txBody>
                  <a:tcPr marT="45696" marB="45696"/>
                </a:tc>
                <a:tc hMerge="1">
                  <a:txBody>
                    <a:bodyPr/>
                    <a:lstStyle/>
                    <a:p>
                      <a:endParaRPr lang="tr-TR" dirty="0"/>
                    </a:p>
                  </a:txBody>
                  <a:tcPr/>
                </a:tc>
              </a:tr>
              <a:tr h="332299">
                <a:tc>
                  <a:txBody>
                    <a:bodyPr/>
                    <a:lstStyle/>
                    <a:p>
                      <a:r>
                        <a:rPr lang="tr-TR" sz="1700" b="1" dirty="0" smtClean="0"/>
                        <a:t>Sunulan Program:</a:t>
                      </a:r>
                      <a:endParaRPr lang="tr-TR" sz="1700" b="1" dirty="0"/>
                    </a:p>
                  </a:txBody>
                  <a:tcPr marT="45696" marB="45696"/>
                </a:tc>
                <a:tc>
                  <a:txBody>
                    <a:bodyPr/>
                    <a:lstStyle/>
                    <a:p>
                      <a:pPr algn="just"/>
                      <a:r>
                        <a:rPr lang="tr-TR" sz="1700" dirty="0" smtClean="0">
                          <a:latin typeface="Times New Roman" panose="02020603050405020304" pitchFamily="18" charset="0"/>
                          <a:cs typeface="Times New Roman" panose="02020603050405020304" pitchFamily="18" charset="0"/>
                        </a:rPr>
                        <a:t>Kalkınma Bakanlığı 2015 Yılı Yatırım Programı</a:t>
                      </a:r>
                      <a:endParaRPr lang="tr-TR" sz="1700" dirty="0"/>
                    </a:p>
                  </a:txBody>
                  <a:tcPr marT="45696" marB="45696"/>
                </a:tc>
              </a:tr>
              <a:tr h="332299">
                <a:tc>
                  <a:txBody>
                    <a:bodyPr/>
                    <a:lstStyle/>
                    <a:p>
                      <a:pPr marL="0" algn="l" defTabSz="914400" rtl="0" eaLnBrk="1" latinLnBrk="0" hangingPunct="1"/>
                      <a:r>
                        <a:rPr lang="tr-TR" sz="1700" b="1" kern="1200" dirty="0" smtClean="0">
                          <a:solidFill>
                            <a:schemeClr val="dk1"/>
                          </a:solidFill>
                          <a:latin typeface="+mn-lt"/>
                          <a:ea typeface="+mn-ea"/>
                          <a:cs typeface="+mn-cs"/>
                        </a:rPr>
                        <a:t>Bütçe:</a:t>
                      </a:r>
                      <a:endParaRPr lang="tr-TR" sz="1700" b="1" kern="1200" dirty="0">
                        <a:solidFill>
                          <a:schemeClr val="dk1"/>
                        </a:solidFill>
                        <a:latin typeface="+mn-lt"/>
                        <a:ea typeface="+mn-ea"/>
                        <a:cs typeface="+mn-cs"/>
                      </a:endParaRPr>
                    </a:p>
                  </a:txBody>
                  <a:tcPr marT="45696" marB="45696"/>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tr-TR" sz="1700" b="0" kern="1200" dirty="0" smtClean="0">
                          <a:solidFill>
                            <a:schemeClr val="tx1"/>
                          </a:solidFill>
                          <a:latin typeface="Times New Roman" pitchFamily="18" charset="0"/>
                          <a:ea typeface="+mn-ea"/>
                          <a:cs typeface="Times New Roman" pitchFamily="18" charset="0"/>
                        </a:rPr>
                        <a:t>1.500.000 TL</a:t>
                      </a:r>
                    </a:p>
                  </a:txBody>
                  <a:tcPr marT="45696" marB="45696"/>
                </a:tc>
              </a:tr>
              <a:tr h="57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t>Proje</a:t>
                      </a:r>
                      <a:r>
                        <a:rPr lang="tr-TR" sz="1700" b="1" baseline="0" dirty="0" smtClean="0"/>
                        <a:t> Bileşenleri:</a:t>
                      </a:r>
                      <a:endParaRPr lang="tr-TR" sz="1700" b="1" dirty="0" smtClean="0"/>
                    </a:p>
                  </a:txBody>
                  <a:tcPr marT="45696" marB="45696"/>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tr-TR" altLang="tr-TR" sz="1700" b="0" kern="1200" dirty="0" smtClean="0">
                          <a:solidFill>
                            <a:schemeClr val="tx1"/>
                          </a:solidFill>
                          <a:latin typeface="Times New Roman" pitchFamily="18" charset="0"/>
                          <a:ea typeface="+mn-ea"/>
                          <a:cs typeface="Times New Roman" pitchFamily="18" charset="0"/>
                        </a:rPr>
                        <a:t>Açılış Toplantısı, Eğitimler, </a:t>
                      </a:r>
                      <a:r>
                        <a:rPr lang="tr-TR" altLang="tr-TR" sz="1700" b="0" kern="1200" dirty="0" err="1" smtClean="0">
                          <a:solidFill>
                            <a:schemeClr val="tx1"/>
                          </a:solidFill>
                          <a:latin typeface="Times New Roman" pitchFamily="18" charset="0"/>
                          <a:ea typeface="+mn-ea"/>
                          <a:cs typeface="Times New Roman" pitchFamily="18" charset="0"/>
                        </a:rPr>
                        <a:t>Çalıştaylar</a:t>
                      </a:r>
                      <a:r>
                        <a:rPr lang="tr-TR" altLang="tr-TR" sz="1700" b="0" kern="1200" dirty="0" smtClean="0">
                          <a:solidFill>
                            <a:schemeClr val="tx1"/>
                          </a:solidFill>
                          <a:latin typeface="Times New Roman" pitchFamily="18" charset="0"/>
                          <a:ea typeface="+mn-ea"/>
                          <a:cs typeface="Times New Roman" pitchFamily="18" charset="0"/>
                        </a:rPr>
                        <a:t>, İzleme </a:t>
                      </a:r>
                      <a:r>
                        <a:rPr lang="tr-TR" altLang="tr-TR" sz="1700" b="0" kern="1200" dirty="0" err="1" smtClean="0">
                          <a:solidFill>
                            <a:schemeClr val="tx1"/>
                          </a:solidFill>
                          <a:latin typeface="Times New Roman" pitchFamily="18" charset="0"/>
                          <a:ea typeface="+mn-ea"/>
                          <a:cs typeface="Times New Roman" pitchFamily="18" charset="0"/>
                        </a:rPr>
                        <a:t>Klavuzları</a:t>
                      </a:r>
                      <a:r>
                        <a:rPr lang="tr-TR" altLang="tr-TR" sz="1700" b="0" kern="1200" dirty="0" smtClean="0">
                          <a:solidFill>
                            <a:schemeClr val="tx1"/>
                          </a:solidFill>
                          <a:latin typeface="Times New Roman" pitchFamily="18" charset="0"/>
                          <a:ea typeface="+mn-ea"/>
                          <a:cs typeface="Times New Roman" pitchFamily="18" charset="0"/>
                        </a:rPr>
                        <a:t>, Deniz İzleme Strateji Belgesi, Kapanış Toplantısı.</a:t>
                      </a:r>
                    </a:p>
                  </a:txBody>
                  <a:tcPr marT="45696" marB="45696"/>
                </a:tc>
              </a:tr>
              <a:tr h="332299">
                <a:tc>
                  <a:txBody>
                    <a:bodyPr/>
                    <a:lstStyle/>
                    <a:p>
                      <a:r>
                        <a:rPr lang="tr-TR" sz="1700" b="1" dirty="0" smtClean="0"/>
                        <a:t>Proje Süresi:</a:t>
                      </a:r>
                      <a:endParaRPr lang="tr-TR" sz="1700" b="1" dirty="0"/>
                    </a:p>
                  </a:txBody>
                  <a:tcPr marT="45696" marB="45696"/>
                </a:tc>
                <a:tc>
                  <a:txBody>
                    <a:bodyPr/>
                    <a:lstStyle/>
                    <a:p>
                      <a:pPr algn="just"/>
                      <a:r>
                        <a:rPr lang="tr-TR" sz="1700" b="0" kern="1200" dirty="0" smtClean="0">
                          <a:solidFill>
                            <a:schemeClr val="tx1"/>
                          </a:solidFill>
                          <a:latin typeface="Times New Roman" pitchFamily="18" charset="0"/>
                          <a:ea typeface="+mn-ea"/>
                          <a:cs typeface="Times New Roman" pitchFamily="18" charset="0"/>
                        </a:rPr>
                        <a:t>2015– 2016 (12 ay)</a:t>
                      </a:r>
                      <a:endParaRPr lang="tr-TR" sz="1700" b="0" kern="1200" dirty="0">
                        <a:solidFill>
                          <a:schemeClr val="tx1"/>
                        </a:solidFill>
                        <a:latin typeface="Times New Roman" pitchFamily="18" charset="0"/>
                        <a:ea typeface="+mn-ea"/>
                        <a:cs typeface="Times New Roman" pitchFamily="18" charset="0"/>
                      </a:endParaRPr>
                    </a:p>
                  </a:txBody>
                  <a:tcPr marT="45696" marB="45696"/>
                </a:tc>
              </a:tr>
              <a:tr h="803356">
                <a:tc>
                  <a:txBody>
                    <a:bodyPr/>
                    <a:lstStyle/>
                    <a:p>
                      <a:r>
                        <a:rPr lang="tr-TR" sz="1700" b="1" dirty="0" smtClean="0"/>
                        <a:t>Mevcut Durum:</a:t>
                      </a:r>
                      <a:endParaRPr lang="tr-TR" sz="1700" b="1" dirty="0"/>
                    </a:p>
                  </a:txBody>
                  <a:tcPr marT="45696" marB="45696"/>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tr-TR" sz="1700" b="0" kern="1200" dirty="0" smtClean="0">
                          <a:solidFill>
                            <a:schemeClr val="tx1"/>
                          </a:solidFill>
                          <a:latin typeface="Times New Roman" pitchFamily="18" charset="0"/>
                          <a:ea typeface="+mn-ea"/>
                          <a:cs typeface="Times New Roman" pitchFamily="18" charset="0"/>
                        </a:rPr>
                        <a:t>Projenin kapsamında 12 izleme </a:t>
                      </a:r>
                      <a:r>
                        <a:rPr lang="tr-TR" sz="1700" b="0" kern="1200" dirty="0" err="1" smtClean="0">
                          <a:solidFill>
                            <a:schemeClr val="tx1"/>
                          </a:solidFill>
                          <a:latin typeface="Times New Roman" pitchFamily="18" charset="0"/>
                          <a:ea typeface="+mn-ea"/>
                          <a:cs typeface="Times New Roman" pitchFamily="18" charset="0"/>
                        </a:rPr>
                        <a:t>klavuzu</a:t>
                      </a:r>
                      <a:r>
                        <a:rPr lang="tr-TR" sz="1700" b="0" kern="1200" dirty="0" smtClean="0">
                          <a:solidFill>
                            <a:schemeClr val="tx1"/>
                          </a:solidFill>
                          <a:latin typeface="Times New Roman" pitchFamily="18" charset="0"/>
                          <a:ea typeface="+mn-ea"/>
                          <a:cs typeface="Times New Roman" pitchFamily="18" charset="0"/>
                        </a:rPr>
                        <a:t> ve strateji belgesi hazırlanmış olup, proje tamamlanmıştır.</a:t>
                      </a:r>
                      <a:endParaRPr lang="tr-TR" sz="1700" b="0" kern="1200" dirty="0">
                        <a:solidFill>
                          <a:schemeClr val="tx1"/>
                        </a:solidFill>
                        <a:latin typeface="Times New Roman" pitchFamily="18" charset="0"/>
                        <a:ea typeface="+mn-ea"/>
                        <a:cs typeface="Times New Roman" pitchFamily="18" charset="0"/>
                      </a:endParaRPr>
                    </a:p>
                  </a:txBody>
                  <a:tcPr marT="45696" marB="45696"/>
                </a:tc>
              </a:tr>
            </a:tbl>
          </a:graphicData>
        </a:graphic>
      </p:graphicFrame>
      <p:sp>
        <p:nvSpPr>
          <p:cNvPr id="3098" name="Başlık 1"/>
          <p:cNvSpPr>
            <a:spLocks noGrp="1"/>
          </p:cNvSpPr>
          <p:nvPr>
            <p:ph type="title"/>
          </p:nvPr>
        </p:nvSpPr>
        <p:spPr bwMode="auto">
          <a:xfrm>
            <a:off x="1763713" y="476250"/>
            <a:ext cx="6480175" cy="561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tr-TR" altLang="tr-TR" sz="2000" b="1" cap="all" dirty="0">
                <a:solidFill>
                  <a:srgbClr val="0000FF"/>
                </a:solidFill>
                <a:cs typeface="Arial" pitchFamily="34" charset="0"/>
              </a:rPr>
              <a:t>PROJELERİMİZ</a:t>
            </a:r>
          </a:p>
        </p:txBody>
      </p:sp>
    </p:spTree>
    <p:extLst>
      <p:ext uri="{BB962C8B-B14F-4D97-AF65-F5344CB8AC3E}">
        <p14:creationId xmlns:p14="http://schemas.microsoft.com/office/powerpoint/2010/main" val="426860698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9 Metin kutusu"/>
          <p:cNvSpPr txBox="1">
            <a:spLocks noChangeArrowheads="1"/>
          </p:cNvSpPr>
          <p:nvPr/>
        </p:nvSpPr>
        <p:spPr bwMode="auto">
          <a:xfrm>
            <a:off x="2411413" y="2508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b="1"/>
          </a:p>
        </p:txBody>
      </p:sp>
      <p:graphicFrame>
        <p:nvGraphicFramePr>
          <p:cNvPr id="5" name="4 Diyagram"/>
          <p:cNvGraphicFramePr/>
          <p:nvPr>
            <p:extLst>
              <p:ext uri="{D42A27DB-BD31-4B8C-83A1-F6EECF244321}">
                <p14:modId xmlns:p14="http://schemas.microsoft.com/office/powerpoint/2010/main" val="3213279869"/>
              </p:ext>
            </p:extLst>
          </p:nvPr>
        </p:nvGraphicFramePr>
        <p:xfrm>
          <a:off x="195263" y="914400"/>
          <a:ext cx="8712200" cy="456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20 Metin kutusu"/>
          <p:cNvSpPr txBox="1">
            <a:spLocks noChangeArrowheads="1"/>
          </p:cNvSpPr>
          <p:nvPr/>
        </p:nvSpPr>
        <p:spPr bwMode="auto">
          <a:xfrm>
            <a:off x="3419475" y="33337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p>
        </p:txBody>
      </p:sp>
      <p:sp>
        <p:nvSpPr>
          <p:cNvPr id="8197" name="21 Metin kutusu"/>
          <p:cNvSpPr txBox="1">
            <a:spLocks noChangeArrowheads="1"/>
          </p:cNvSpPr>
          <p:nvPr/>
        </p:nvSpPr>
        <p:spPr bwMode="auto">
          <a:xfrm>
            <a:off x="990600" y="333375"/>
            <a:ext cx="7056438" cy="46166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tr-TR" altLang="tr-TR" sz="2400" b="1" dirty="0">
                <a:solidFill>
                  <a:srgbClr val="000099"/>
                </a:solidFill>
                <a:latin typeface="Times New Roman" pitchFamily="18" charset="0"/>
                <a:cs typeface="Times New Roman" pitchFamily="18" charset="0"/>
              </a:rPr>
              <a:t>TEŞKİLAT ŞEMASI</a:t>
            </a:r>
          </a:p>
        </p:txBody>
      </p:sp>
      <p:sp>
        <p:nvSpPr>
          <p:cNvPr id="3078" name="Metin kutusu 2"/>
          <p:cNvSpPr txBox="1">
            <a:spLocks noChangeArrowheads="1"/>
          </p:cNvSpPr>
          <p:nvPr/>
        </p:nvSpPr>
        <p:spPr bwMode="auto">
          <a:xfrm>
            <a:off x="468313" y="4911725"/>
            <a:ext cx="1150937" cy="307975"/>
          </a:xfrm>
          <a:prstGeom prst="rect">
            <a:avLst/>
          </a:prstGeom>
          <a:solidFill>
            <a:schemeClr val="accent3">
              <a:lumMod val="95000"/>
            </a:schemeClr>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1400" dirty="0" smtClean="0">
                <a:cs typeface="+mn-cs"/>
              </a:rPr>
              <a:t>20 Personel</a:t>
            </a:r>
          </a:p>
        </p:txBody>
      </p:sp>
      <p:sp>
        <p:nvSpPr>
          <p:cNvPr id="3079" name="Metin kutusu 14"/>
          <p:cNvSpPr txBox="1">
            <a:spLocks noChangeArrowheads="1"/>
          </p:cNvSpPr>
          <p:nvPr/>
        </p:nvSpPr>
        <p:spPr bwMode="auto">
          <a:xfrm>
            <a:off x="2259013" y="4933950"/>
            <a:ext cx="1079500" cy="307975"/>
          </a:xfrm>
          <a:prstGeom prst="rect">
            <a:avLst/>
          </a:prstGeom>
          <a:solidFill>
            <a:schemeClr val="accent3">
              <a:lumMod val="95000"/>
            </a:schemeClr>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400" dirty="0" smtClean="0">
                <a:cs typeface="+mn-cs"/>
              </a:rPr>
              <a:t>7 </a:t>
            </a:r>
            <a:r>
              <a:rPr lang="tr-TR" sz="1400" dirty="0">
                <a:cs typeface="+mn-cs"/>
              </a:rPr>
              <a:t>Personel</a:t>
            </a:r>
          </a:p>
        </p:txBody>
      </p:sp>
      <p:sp>
        <p:nvSpPr>
          <p:cNvPr id="3080" name="Metin kutusu 15"/>
          <p:cNvSpPr txBox="1">
            <a:spLocks noChangeArrowheads="1"/>
          </p:cNvSpPr>
          <p:nvPr/>
        </p:nvSpPr>
        <p:spPr bwMode="auto">
          <a:xfrm>
            <a:off x="3941763" y="4933950"/>
            <a:ext cx="1152525" cy="307975"/>
          </a:xfrm>
          <a:prstGeom prst="rect">
            <a:avLst/>
          </a:prstGeom>
          <a:solidFill>
            <a:schemeClr val="accent3">
              <a:lumMod val="95000"/>
            </a:schemeClr>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400" dirty="0" smtClean="0">
                <a:cs typeface="+mn-cs"/>
              </a:rPr>
              <a:t>11 Personel</a:t>
            </a:r>
          </a:p>
        </p:txBody>
      </p:sp>
      <p:sp>
        <p:nvSpPr>
          <p:cNvPr id="3081" name="Metin kutusu 16"/>
          <p:cNvSpPr txBox="1">
            <a:spLocks noChangeArrowheads="1"/>
          </p:cNvSpPr>
          <p:nvPr/>
        </p:nvSpPr>
        <p:spPr bwMode="auto">
          <a:xfrm>
            <a:off x="5889625" y="4951413"/>
            <a:ext cx="1081088" cy="307975"/>
          </a:xfrm>
          <a:prstGeom prst="rect">
            <a:avLst/>
          </a:prstGeom>
          <a:solidFill>
            <a:schemeClr val="accent3">
              <a:lumMod val="95000"/>
            </a:schemeClr>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400" dirty="0" smtClean="0">
                <a:cs typeface="+mn-cs"/>
              </a:rPr>
              <a:t>8 Personel</a:t>
            </a:r>
          </a:p>
        </p:txBody>
      </p:sp>
      <p:sp>
        <p:nvSpPr>
          <p:cNvPr id="3082" name="Metin kutusu 17"/>
          <p:cNvSpPr txBox="1">
            <a:spLocks noChangeArrowheads="1"/>
          </p:cNvSpPr>
          <p:nvPr/>
        </p:nvSpPr>
        <p:spPr bwMode="auto">
          <a:xfrm>
            <a:off x="7596188" y="4933950"/>
            <a:ext cx="1223962" cy="307975"/>
          </a:xfrm>
          <a:prstGeom prst="rect">
            <a:avLst/>
          </a:prstGeom>
          <a:solidFill>
            <a:schemeClr val="accent3">
              <a:lumMod val="95000"/>
            </a:schemeClr>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400" dirty="0" smtClean="0">
                <a:cs typeface="+mn-cs"/>
              </a:rPr>
              <a:t>7 Personel</a:t>
            </a:r>
          </a:p>
        </p:txBody>
      </p:sp>
      <p:sp>
        <p:nvSpPr>
          <p:cNvPr id="3083" name="Metin kutusu 1"/>
          <p:cNvSpPr txBox="1">
            <a:spLocks noChangeArrowheads="1"/>
          </p:cNvSpPr>
          <p:nvPr/>
        </p:nvSpPr>
        <p:spPr bwMode="auto">
          <a:xfrm>
            <a:off x="6534150" y="5840413"/>
            <a:ext cx="2592388" cy="369887"/>
          </a:xfrm>
          <a:prstGeom prst="rect">
            <a:avLst/>
          </a:prstGeom>
          <a:solidFill>
            <a:schemeClr val="accent3">
              <a:lumMod val="95000"/>
            </a:schemeClr>
          </a:solidFill>
          <a:ln>
            <a:solidFill>
              <a:schemeClr val="tx1"/>
            </a:solid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b="1" dirty="0" smtClean="0">
                <a:cs typeface="+mn-cs"/>
              </a:rPr>
              <a:t>Toplam :70 Personel</a:t>
            </a:r>
          </a:p>
        </p:txBody>
      </p:sp>
      <p:cxnSp>
        <p:nvCxnSpPr>
          <p:cNvPr id="3" name="Düz Ok Bağlayıcısı 2"/>
          <p:cNvCxnSpPr/>
          <p:nvPr/>
        </p:nvCxnSpPr>
        <p:spPr>
          <a:xfrm>
            <a:off x="1116013" y="4324350"/>
            <a:ext cx="0" cy="5762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Düz Ok Bağlayıcısı 14"/>
          <p:cNvCxnSpPr/>
          <p:nvPr/>
        </p:nvCxnSpPr>
        <p:spPr>
          <a:xfrm>
            <a:off x="2798763" y="4314825"/>
            <a:ext cx="0" cy="5746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Düz Ok Bağlayıcısı 15"/>
          <p:cNvCxnSpPr/>
          <p:nvPr/>
        </p:nvCxnSpPr>
        <p:spPr>
          <a:xfrm>
            <a:off x="4572000" y="4302125"/>
            <a:ext cx="0" cy="5762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Düz Ok Bağlayıcısı 16"/>
          <p:cNvCxnSpPr/>
          <p:nvPr/>
        </p:nvCxnSpPr>
        <p:spPr>
          <a:xfrm>
            <a:off x="6372225" y="4341813"/>
            <a:ext cx="0" cy="5762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Düz Ok Bağlayıcısı 17"/>
          <p:cNvCxnSpPr/>
          <p:nvPr/>
        </p:nvCxnSpPr>
        <p:spPr>
          <a:xfrm>
            <a:off x="8172450" y="4313238"/>
            <a:ext cx="0" cy="5762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Metin kutusu 14"/>
          <p:cNvSpPr txBox="1">
            <a:spLocks noChangeArrowheads="1"/>
          </p:cNvSpPr>
          <p:nvPr/>
        </p:nvSpPr>
        <p:spPr bwMode="auto">
          <a:xfrm>
            <a:off x="3243263" y="5573713"/>
            <a:ext cx="3095625" cy="522287"/>
          </a:xfrm>
          <a:prstGeom prst="rect">
            <a:avLst/>
          </a:prstGeom>
          <a:solidFill>
            <a:schemeClr val="accent3">
              <a:lumMod val="95000"/>
            </a:schemeClr>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400" dirty="0" smtClean="0">
                <a:cs typeface="+mn-cs"/>
              </a:rPr>
              <a:t>11 İdari  Personel </a:t>
            </a:r>
          </a:p>
          <a:p>
            <a:pPr algn="ctr" eaLnBrk="1" hangingPunct="1">
              <a:defRPr/>
            </a:pPr>
            <a:r>
              <a:rPr lang="tr-TR" sz="1400" dirty="0" smtClean="0">
                <a:cs typeface="+mn-cs"/>
              </a:rPr>
              <a:t>(Şoför, Depo, Bina, Santral Görevlisi)</a:t>
            </a:r>
          </a:p>
        </p:txBody>
      </p:sp>
      <p:cxnSp>
        <p:nvCxnSpPr>
          <p:cNvPr id="8" name="Dirsek Bağlayıcısı 7"/>
          <p:cNvCxnSpPr/>
          <p:nvPr/>
        </p:nvCxnSpPr>
        <p:spPr>
          <a:xfrm rot="5400000">
            <a:off x="4909343" y="4625182"/>
            <a:ext cx="1249363" cy="647700"/>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2047302283"/>
              </p:ext>
            </p:extLst>
          </p:nvPr>
        </p:nvGraphicFramePr>
        <p:xfrm>
          <a:off x="533400" y="1341439"/>
          <a:ext cx="8229600" cy="4174115"/>
        </p:xfrm>
        <a:graphic>
          <a:graphicData uri="http://schemas.openxmlformats.org/drawingml/2006/table">
            <a:tbl>
              <a:tblPr firstRow="1" bandRow="1">
                <a:tableStyleId>{5C22544A-7EE6-4342-B048-85BDC9FD1C3A}</a:tableStyleId>
              </a:tblPr>
              <a:tblGrid>
                <a:gridCol w="2743200"/>
                <a:gridCol w="5486400"/>
              </a:tblGrid>
              <a:tr h="3053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700" dirty="0" smtClean="0">
                          <a:solidFill>
                            <a:schemeClr val="tx1"/>
                          </a:solidFill>
                          <a:latin typeface="Times New Roman" pitchFamily="18" charset="0"/>
                          <a:cs typeface="Times New Roman" pitchFamily="18" charset="0"/>
                        </a:rPr>
                        <a:t>Proje Adı ve Numarası: </a:t>
                      </a:r>
                      <a:r>
                        <a:rPr lang="tr-TR" sz="1700" b="0" kern="1200" dirty="0" smtClean="0">
                          <a:solidFill>
                            <a:schemeClr val="tx1"/>
                          </a:solidFill>
                          <a:latin typeface="Times New Roman" pitchFamily="18" charset="0"/>
                          <a:ea typeface="+mn-ea"/>
                          <a:cs typeface="Times New Roman" pitchFamily="18" charset="0"/>
                        </a:rPr>
                        <a:t>Denizlerde Bütünleşik Kirlilik İzleme İşi</a:t>
                      </a:r>
                    </a:p>
                  </a:txBody>
                  <a:tcPr marT="45708" marB="45708"/>
                </a:tc>
                <a:tc hMerge="1">
                  <a:txBody>
                    <a:bodyPr/>
                    <a:lstStyle/>
                    <a:p>
                      <a:endParaRPr lang="tr-TR" dirty="0"/>
                    </a:p>
                  </a:txBody>
                  <a:tcPr/>
                </a:tc>
              </a:tr>
              <a:tr h="1513599">
                <a:tc gridSpan="2">
                  <a:txBody>
                    <a:bodyPr/>
                    <a:lstStyle/>
                    <a:p>
                      <a:pPr algn="ctr">
                        <a:buFont typeface="Wingdings" pitchFamily="2" charset="2"/>
                        <a:buNone/>
                        <a:defRPr/>
                      </a:pPr>
                      <a:r>
                        <a:rPr lang="tr-TR" sz="1800" b="1" kern="1200" dirty="0" smtClean="0">
                          <a:solidFill>
                            <a:schemeClr val="tx1"/>
                          </a:solidFill>
                          <a:latin typeface="Times New Roman" pitchFamily="18" charset="0"/>
                          <a:ea typeface="+mn-ea"/>
                          <a:cs typeface="Times New Roman" pitchFamily="18" charset="0"/>
                        </a:rPr>
                        <a:t>Projenin Amacı</a:t>
                      </a:r>
                      <a:r>
                        <a:rPr lang="tr-TR" sz="1800" dirty="0" smtClean="0">
                          <a:latin typeface="Times New Roman" panose="02020603050405020304" pitchFamily="18" charset="0"/>
                          <a:cs typeface="Times New Roman" panose="02020603050405020304" pitchFamily="18" charset="0"/>
                        </a:rPr>
                        <a:t>: </a:t>
                      </a:r>
                      <a:r>
                        <a:rPr lang="tr-TR" sz="1800" b="0" kern="1200" dirty="0" smtClean="0">
                          <a:solidFill>
                            <a:schemeClr val="tx1"/>
                          </a:solidFill>
                          <a:latin typeface="Times New Roman" pitchFamily="18" charset="0"/>
                          <a:ea typeface="+mn-ea"/>
                          <a:cs typeface="Times New Roman" pitchFamily="18" charset="0"/>
                        </a:rPr>
                        <a:t>Tüm denizlerimizde kıyı suları, geçiş suları ve deniz sularında </a:t>
                      </a:r>
                      <a:r>
                        <a:rPr lang="tr-TR" sz="1800" b="0" kern="1200" dirty="0" err="1" smtClean="0">
                          <a:solidFill>
                            <a:schemeClr val="tx1"/>
                          </a:solidFill>
                          <a:latin typeface="Times New Roman" pitchFamily="18" charset="0"/>
                          <a:ea typeface="+mn-ea"/>
                          <a:cs typeface="Times New Roman" pitchFamily="18" charset="0"/>
                        </a:rPr>
                        <a:t>sediman</a:t>
                      </a:r>
                      <a:r>
                        <a:rPr lang="tr-TR" sz="1800" b="0" kern="1200" dirty="0" smtClean="0">
                          <a:solidFill>
                            <a:schemeClr val="tx1"/>
                          </a:solidFill>
                          <a:latin typeface="Times New Roman" pitchFamily="18" charset="0"/>
                          <a:ea typeface="+mn-ea"/>
                          <a:cs typeface="Times New Roman" pitchFamily="18" charset="0"/>
                        </a:rPr>
                        <a:t>, deniz suyu ve </a:t>
                      </a:r>
                      <a:r>
                        <a:rPr lang="tr-TR" sz="1800" b="0" kern="1200" dirty="0" err="1" smtClean="0">
                          <a:solidFill>
                            <a:schemeClr val="tx1"/>
                          </a:solidFill>
                          <a:latin typeface="Times New Roman" pitchFamily="18" charset="0"/>
                          <a:ea typeface="+mn-ea"/>
                          <a:cs typeface="Times New Roman" pitchFamily="18" charset="0"/>
                        </a:rPr>
                        <a:t>biyota</a:t>
                      </a:r>
                      <a:r>
                        <a:rPr lang="tr-TR" sz="1800" b="0" kern="1200" dirty="0" smtClean="0">
                          <a:solidFill>
                            <a:schemeClr val="tx1"/>
                          </a:solidFill>
                          <a:latin typeface="Times New Roman" pitchFamily="18" charset="0"/>
                          <a:ea typeface="+mn-ea"/>
                          <a:cs typeface="Times New Roman" pitchFamily="18" charset="0"/>
                        </a:rPr>
                        <a:t> matrislerinde </a:t>
                      </a:r>
                      <a:r>
                        <a:rPr lang="tr-TR" sz="1800" b="0" kern="1200" dirty="0" err="1" smtClean="0">
                          <a:solidFill>
                            <a:schemeClr val="tx1"/>
                          </a:solidFill>
                          <a:latin typeface="Times New Roman" pitchFamily="18" charset="0"/>
                          <a:ea typeface="+mn-ea"/>
                          <a:cs typeface="Times New Roman" pitchFamily="18" charset="0"/>
                        </a:rPr>
                        <a:t>fizikokimyasal</a:t>
                      </a:r>
                      <a:r>
                        <a:rPr lang="tr-TR" sz="1800" b="0" kern="1200" dirty="0" smtClean="0">
                          <a:solidFill>
                            <a:schemeClr val="tx1"/>
                          </a:solidFill>
                          <a:latin typeface="Times New Roman" pitchFamily="18" charset="0"/>
                          <a:ea typeface="+mn-ea"/>
                          <a:cs typeface="Times New Roman" pitchFamily="18" charset="0"/>
                        </a:rPr>
                        <a:t>, kimyasal ve biyolojik izlemeler ve deniz suyu ve </a:t>
                      </a:r>
                      <a:r>
                        <a:rPr lang="tr-TR" sz="1800" b="0" kern="1200" dirty="0" err="1" smtClean="0">
                          <a:solidFill>
                            <a:schemeClr val="tx1"/>
                          </a:solidFill>
                          <a:latin typeface="Times New Roman" pitchFamily="18" charset="0"/>
                          <a:ea typeface="+mn-ea"/>
                          <a:cs typeface="Times New Roman" pitchFamily="18" charset="0"/>
                        </a:rPr>
                        <a:t>sedimanda</a:t>
                      </a:r>
                      <a:r>
                        <a:rPr lang="tr-TR" sz="1800" b="0" kern="1200" dirty="0" smtClean="0">
                          <a:solidFill>
                            <a:schemeClr val="tx1"/>
                          </a:solidFill>
                          <a:latin typeface="Times New Roman" pitchFamily="18" charset="0"/>
                          <a:ea typeface="+mn-ea"/>
                          <a:cs typeface="Times New Roman" pitchFamily="18" charset="0"/>
                        </a:rPr>
                        <a:t> </a:t>
                      </a:r>
                      <a:r>
                        <a:rPr lang="tr-TR" sz="1800" b="0" kern="1200" dirty="0" err="1" smtClean="0">
                          <a:solidFill>
                            <a:schemeClr val="tx1"/>
                          </a:solidFill>
                          <a:latin typeface="Times New Roman" pitchFamily="18" charset="0"/>
                          <a:ea typeface="+mn-ea"/>
                          <a:cs typeface="Times New Roman" pitchFamily="18" charset="0"/>
                        </a:rPr>
                        <a:t>mikroplastik</a:t>
                      </a:r>
                      <a:r>
                        <a:rPr lang="tr-TR" sz="1800" b="0" kern="1200" dirty="0" smtClean="0">
                          <a:solidFill>
                            <a:schemeClr val="tx1"/>
                          </a:solidFill>
                          <a:latin typeface="Times New Roman" pitchFamily="18" charset="0"/>
                          <a:ea typeface="+mn-ea"/>
                          <a:cs typeface="Times New Roman" pitchFamily="18" charset="0"/>
                        </a:rPr>
                        <a:t> çalışmaları yürütülmektedir. Tüm denizlerimizde meydana gelen kirlilik ulusal ve uluslararası mevzuat çerçevesinde izlenerek; ulusal deniz ve kıyı yönetimi politika ve stratejilerinin belirlenmesine altlık oluşturulması amaçlanmaktadır.</a:t>
                      </a:r>
                    </a:p>
                  </a:txBody>
                  <a:tcPr marT="45708" marB="45708"/>
                </a:tc>
                <a:tc hMerge="1">
                  <a:txBody>
                    <a:bodyPr/>
                    <a:lstStyle/>
                    <a:p>
                      <a:endParaRPr lang="tr-TR" dirty="0"/>
                    </a:p>
                  </a:txBody>
                  <a:tcPr/>
                </a:tc>
              </a:tr>
              <a:tr h="318636">
                <a:tc>
                  <a:txBody>
                    <a:bodyPr/>
                    <a:lstStyle/>
                    <a:p>
                      <a:r>
                        <a:rPr lang="tr-TR" sz="1800" b="1" dirty="0" smtClean="0"/>
                        <a:t>Sunulan Program:</a:t>
                      </a:r>
                      <a:endParaRPr lang="tr-TR" sz="1800" b="1" dirty="0"/>
                    </a:p>
                  </a:txBody>
                  <a:tcPr marT="45708" marB="45708"/>
                </a:tc>
                <a:tc>
                  <a:txBody>
                    <a:bodyPr/>
                    <a:lstStyle/>
                    <a:p>
                      <a:pPr algn="ctr"/>
                      <a:r>
                        <a:rPr lang="tr-TR" sz="1800" b="0" kern="1200" dirty="0" smtClean="0">
                          <a:solidFill>
                            <a:schemeClr val="tx1"/>
                          </a:solidFill>
                          <a:latin typeface="Times New Roman" pitchFamily="18" charset="0"/>
                          <a:ea typeface="+mn-ea"/>
                          <a:cs typeface="Times New Roman" pitchFamily="18" charset="0"/>
                        </a:rPr>
                        <a:t>Genel Bütçe</a:t>
                      </a:r>
                      <a:endParaRPr lang="tr-TR" sz="1800" dirty="0"/>
                    </a:p>
                  </a:txBody>
                  <a:tcPr marT="45708" marB="45708"/>
                </a:tc>
              </a:tr>
              <a:tr h="318636">
                <a:tc>
                  <a:txBody>
                    <a:bodyPr/>
                    <a:lstStyle/>
                    <a:p>
                      <a:pPr marL="0" algn="l" defTabSz="914400" rtl="0" eaLnBrk="1" latinLnBrk="0" hangingPunct="1"/>
                      <a:r>
                        <a:rPr lang="tr-TR" sz="1800" b="1" kern="1200" dirty="0" smtClean="0">
                          <a:solidFill>
                            <a:schemeClr val="dk1"/>
                          </a:solidFill>
                          <a:latin typeface="+mn-lt"/>
                          <a:ea typeface="+mn-ea"/>
                          <a:cs typeface="+mn-cs"/>
                        </a:rPr>
                        <a:t>Bütçe:</a:t>
                      </a:r>
                      <a:endParaRPr lang="tr-TR" sz="1800" b="1" kern="1200" dirty="0">
                        <a:solidFill>
                          <a:schemeClr val="dk1"/>
                        </a:solidFill>
                        <a:latin typeface="+mn-lt"/>
                        <a:ea typeface="+mn-ea"/>
                        <a:cs typeface="+mn-cs"/>
                      </a:endParaRPr>
                    </a:p>
                  </a:txBody>
                  <a:tcPr marT="45708" marB="45708"/>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800" b="0" kern="1200" dirty="0" smtClean="0">
                          <a:solidFill>
                            <a:schemeClr val="tx1"/>
                          </a:solidFill>
                          <a:latin typeface="Times New Roman" pitchFamily="18" charset="0"/>
                          <a:ea typeface="+mn-ea"/>
                          <a:cs typeface="Times New Roman" pitchFamily="18" charset="0"/>
                        </a:rPr>
                        <a:t>10.250.000 TL</a:t>
                      </a:r>
                    </a:p>
                  </a:txBody>
                  <a:tcPr marT="45708" marB="45708"/>
                </a:tc>
              </a:tr>
              <a:tr h="318636">
                <a:tc>
                  <a:txBody>
                    <a:bodyPr/>
                    <a:lstStyle/>
                    <a:p>
                      <a:r>
                        <a:rPr lang="tr-TR" sz="1800" b="1" dirty="0" smtClean="0"/>
                        <a:t>Proje Süresi:</a:t>
                      </a:r>
                      <a:endParaRPr lang="tr-TR" sz="1800" b="1" dirty="0"/>
                    </a:p>
                  </a:txBody>
                  <a:tcPr marT="45708" marB="45708"/>
                </a:tc>
                <a:tc>
                  <a:txBody>
                    <a:bodyPr/>
                    <a:lstStyle/>
                    <a:p>
                      <a:pPr algn="ctr"/>
                      <a:r>
                        <a:rPr lang="tr-TR" sz="1800" b="0" kern="1200" dirty="0" smtClean="0">
                          <a:solidFill>
                            <a:schemeClr val="tx1"/>
                          </a:solidFill>
                          <a:latin typeface="Times New Roman" pitchFamily="18" charset="0"/>
                          <a:ea typeface="+mn-ea"/>
                          <a:cs typeface="Times New Roman" pitchFamily="18" charset="0"/>
                        </a:rPr>
                        <a:t>2017– 2019 (3 yıl)</a:t>
                      </a:r>
                      <a:endParaRPr lang="tr-TR" sz="1800" b="0" kern="1200" dirty="0">
                        <a:solidFill>
                          <a:schemeClr val="tx1"/>
                        </a:solidFill>
                        <a:latin typeface="Times New Roman" pitchFamily="18" charset="0"/>
                        <a:ea typeface="+mn-ea"/>
                        <a:cs typeface="Times New Roman" pitchFamily="18" charset="0"/>
                      </a:endParaRPr>
                    </a:p>
                  </a:txBody>
                  <a:tcPr marT="45708" marB="45708"/>
                </a:tc>
              </a:tr>
              <a:tr h="989075">
                <a:tc>
                  <a:txBody>
                    <a:bodyPr/>
                    <a:lstStyle/>
                    <a:p>
                      <a:r>
                        <a:rPr lang="tr-TR" sz="1800" b="1" dirty="0" smtClean="0"/>
                        <a:t>Mevcut Durum:</a:t>
                      </a:r>
                      <a:endParaRPr lang="tr-TR" sz="1800" b="1"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0" kern="1200" dirty="0" smtClean="0">
                          <a:solidFill>
                            <a:schemeClr val="tx1"/>
                          </a:solidFill>
                          <a:latin typeface="Times New Roman" pitchFamily="18" charset="0"/>
                          <a:ea typeface="+mn-ea"/>
                          <a:cs typeface="Times New Roman" pitchFamily="18" charset="0"/>
                        </a:rPr>
                        <a:t>2017 yılı İş </a:t>
                      </a:r>
                      <a:r>
                        <a:rPr lang="tr-TR" sz="1800" b="0" kern="1200" dirty="0" err="1" smtClean="0">
                          <a:solidFill>
                            <a:schemeClr val="tx1"/>
                          </a:solidFill>
                          <a:latin typeface="Times New Roman" pitchFamily="18" charset="0"/>
                          <a:ea typeface="+mn-ea"/>
                          <a:cs typeface="Times New Roman" pitchFamily="18" charset="0"/>
                        </a:rPr>
                        <a:t>Termin</a:t>
                      </a:r>
                      <a:r>
                        <a:rPr lang="tr-TR" sz="1800" b="0" kern="1200" dirty="0" smtClean="0">
                          <a:solidFill>
                            <a:schemeClr val="tx1"/>
                          </a:solidFill>
                          <a:latin typeface="Times New Roman" pitchFamily="18" charset="0"/>
                          <a:ea typeface="+mn-ea"/>
                          <a:cs typeface="Times New Roman" pitchFamily="18" charset="0"/>
                        </a:rPr>
                        <a:t> Planı incelenmektedir. Temmuz-Ağustos ayında yaz seferleri başlanacaktır. </a:t>
                      </a:r>
                      <a:endParaRPr lang="tr-TR" sz="1800" b="0" kern="1200" dirty="0">
                        <a:solidFill>
                          <a:schemeClr val="tx1"/>
                        </a:solidFill>
                        <a:latin typeface="Times New Roman" pitchFamily="18" charset="0"/>
                        <a:ea typeface="+mn-ea"/>
                        <a:cs typeface="Times New Roman" pitchFamily="18" charset="0"/>
                      </a:endParaRPr>
                    </a:p>
                  </a:txBody>
                  <a:tcPr marT="45708" marB="45708"/>
                </a:tc>
              </a:tr>
            </a:tbl>
          </a:graphicData>
        </a:graphic>
      </p:graphicFrame>
      <p:sp>
        <p:nvSpPr>
          <p:cNvPr id="4119"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201634687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643486830"/>
              </p:ext>
            </p:extLst>
          </p:nvPr>
        </p:nvGraphicFramePr>
        <p:xfrm>
          <a:off x="533400" y="1341439"/>
          <a:ext cx="8229600" cy="4683399"/>
        </p:xfrm>
        <a:graphic>
          <a:graphicData uri="http://schemas.openxmlformats.org/drawingml/2006/table">
            <a:tbl>
              <a:tblPr firstRow="1" bandRow="1">
                <a:tableStyleId>{5C22544A-7EE6-4342-B048-85BDC9FD1C3A}</a:tableStyleId>
              </a:tblPr>
              <a:tblGrid>
                <a:gridCol w="2743200"/>
                <a:gridCol w="5486400"/>
              </a:tblGrid>
              <a:tr h="3053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700" dirty="0" smtClean="0">
                          <a:solidFill>
                            <a:schemeClr val="tx1"/>
                          </a:solidFill>
                          <a:latin typeface="Times New Roman" pitchFamily="18" charset="0"/>
                          <a:cs typeface="Times New Roman" pitchFamily="18" charset="0"/>
                        </a:rPr>
                        <a:t>Proje Adı ve Numarası: </a:t>
                      </a:r>
                      <a:r>
                        <a:rPr lang="tr-TR" sz="1700" b="0" kern="1200" dirty="0" smtClean="0">
                          <a:solidFill>
                            <a:schemeClr val="tx1"/>
                          </a:solidFill>
                          <a:latin typeface="Times New Roman" pitchFamily="18" charset="0"/>
                          <a:ea typeface="+mn-ea"/>
                          <a:cs typeface="Times New Roman" pitchFamily="18" charset="0"/>
                        </a:rPr>
                        <a:t>MARMARA DENİZİ BÜTÜNLEŞİK MODELLEME SİSTEMİ (MARMOD) PROJESİ</a:t>
                      </a:r>
                    </a:p>
                  </a:txBody>
                  <a:tcPr marT="45708" marB="45708"/>
                </a:tc>
                <a:tc hMerge="1">
                  <a:txBody>
                    <a:bodyPr/>
                    <a:lstStyle/>
                    <a:p>
                      <a:endParaRPr lang="tr-TR" dirty="0"/>
                    </a:p>
                  </a:txBody>
                  <a:tcPr/>
                </a:tc>
              </a:tr>
              <a:tr h="1513599">
                <a:tc gridSpan="2">
                  <a:txBody>
                    <a:bodyPr/>
                    <a:lstStyle/>
                    <a:p>
                      <a:pPr lvl="0" algn="just"/>
                      <a:r>
                        <a:rPr lang="tr-TR" sz="1800" b="1" kern="1200" dirty="0" smtClean="0">
                          <a:solidFill>
                            <a:schemeClr val="tx1"/>
                          </a:solidFill>
                          <a:latin typeface="Times New Roman" pitchFamily="18" charset="0"/>
                          <a:ea typeface="+mn-ea"/>
                          <a:cs typeface="Times New Roman" pitchFamily="18" charset="0"/>
                        </a:rPr>
                        <a:t>Projenin Amacı</a:t>
                      </a:r>
                      <a:r>
                        <a:rPr lang="tr-TR" sz="1800" dirty="0" smtClean="0">
                          <a:latin typeface="Times New Roman" panose="02020603050405020304" pitchFamily="18" charset="0"/>
                          <a:cs typeface="Times New Roman" panose="02020603050405020304" pitchFamily="18" charset="0"/>
                        </a:rPr>
                        <a:t>: </a:t>
                      </a:r>
                      <a:r>
                        <a:rPr lang="tr-TR" sz="1800" b="0" kern="1200" dirty="0" smtClean="0">
                          <a:solidFill>
                            <a:schemeClr val="tx1"/>
                          </a:solidFill>
                          <a:latin typeface="Times New Roman" pitchFamily="18" charset="0"/>
                          <a:ea typeface="+mn-ea"/>
                          <a:cs typeface="Times New Roman" pitchFamily="18" charset="0"/>
                        </a:rPr>
                        <a:t>Marmara Denizi’ne özgü su kalitesi iyileştirme planlarının oluşturulmasında kullanılacak ‘Marmara Bütünleşik Modelleme Sistemi’ni (MARMOD) geliştirilmesi, iyi kalite durumunun Marmara’da tekrar gelişmesine imkan sağlayabilecek kirlilik </a:t>
                      </a:r>
                      <a:r>
                        <a:rPr lang="tr-TR" sz="1800" b="0" kern="1200" dirty="0" err="1" smtClean="0">
                          <a:solidFill>
                            <a:schemeClr val="tx1"/>
                          </a:solidFill>
                          <a:latin typeface="Times New Roman" pitchFamily="18" charset="0"/>
                          <a:ea typeface="+mn-ea"/>
                          <a:cs typeface="Times New Roman" pitchFamily="18" charset="0"/>
                        </a:rPr>
                        <a:t>azaltım</a:t>
                      </a:r>
                      <a:r>
                        <a:rPr lang="tr-TR" sz="1800" b="0" kern="1200" dirty="0" smtClean="0">
                          <a:solidFill>
                            <a:schemeClr val="tx1"/>
                          </a:solidFill>
                          <a:latin typeface="Times New Roman" pitchFamily="18" charset="0"/>
                          <a:ea typeface="+mn-ea"/>
                          <a:cs typeface="Times New Roman" pitchFamily="18" charset="0"/>
                        </a:rPr>
                        <a:t> hedeflerinin Eylem Planı önerileri şeklinde ortaya konulmasıdır. </a:t>
                      </a:r>
                    </a:p>
                  </a:txBody>
                  <a:tcPr marT="45708" marB="45708"/>
                </a:tc>
                <a:tc hMerge="1">
                  <a:txBody>
                    <a:bodyPr/>
                    <a:lstStyle/>
                    <a:p>
                      <a:endParaRPr lang="tr-TR" dirty="0"/>
                    </a:p>
                  </a:txBody>
                  <a:tcPr/>
                </a:tc>
              </a:tr>
              <a:tr h="318636">
                <a:tc>
                  <a:txBody>
                    <a:bodyPr/>
                    <a:lstStyle/>
                    <a:p>
                      <a:r>
                        <a:rPr lang="tr-TR" sz="1800" b="1" dirty="0" smtClean="0"/>
                        <a:t>Sunulan Program:</a:t>
                      </a:r>
                      <a:endParaRPr lang="tr-TR" sz="1800" b="1" dirty="0"/>
                    </a:p>
                  </a:txBody>
                  <a:tcPr marT="45708" marB="45708"/>
                </a:tc>
                <a:tc>
                  <a:txBody>
                    <a:bodyPr/>
                    <a:lstStyle/>
                    <a:p>
                      <a:pPr algn="ctr"/>
                      <a:r>
                        <a:rPr lang="tr-TR" sz="1800" b="0" kern="1200" dirty="0" smtClean="0">
                          <a:solidFill>
                            <a:schemeClr val="tx1"/>
                          </a:solidFill>
                          <a:latin typeface="Times New Roman" pitchFamily="18" charset="0"/>
                          <a:ea typeface="+mn-ea"/>
                          <a:cs typeface="Times New Roman" pitchFamily="18" charset="0"/>
                        </a:rPr>
                        <a:t>Genel Bütçe</a:t>
                      </a:r>
                      <a:endParaRPr lang="tr-TR" sz="1800" dirty="0"/>
                    </a:p>
                  </a:txBody>
                  <a:tcPr marT="45708" marB="45708"/>
                </a:tc>
              </a:tr>
              <a:tr h="318636">
                <a:tc>
                  <a:txBody>
                    <a:bodyPr/>
                    <a:lstStyle/>
                    <a:p>
                      <a:pPr marL="0" algn="l" defTabSz="914400" rtl="0" eaLnBrk="1" latinLnBrk="0" hangingPunct="1"/>
                      <a:r>
                        <a:rPr lang="tr-TR" sz="1800" b="1" kern="1200" dirty="0" smtClean="0">
                          <a:solidFill>
                            <a:schemeClr val="dk1"/>
                          </a:solidFill>
                          <a:latin typeface="+mn-lt"/>
                          <a:ea typeface="+mn-ea"/>
                          <a:cs typeface="+mn-cs"/>
                        </a:rPr>
                        <a:t>Bütçe:</a:t>
                      </a:r>
                      <a:endParaRPr lang="tr-TR" sz="1800" b="1" kern="1200" dirty="0">
                        <a:solidFill>
                          <a:schemeClr val="dk1"/>
                        </a:solidFill>
                        <a:latin typeface="+mn-lt"/>
                        <a:ea typeface="+mn-ea"/>
                        <a:cs typeface="+mn-cs"/>
                      </a:endParaRPr>
                    </a:p>
                  </a:txBody>
                  <a:tcPr marT="45708" marB="45708"/>
                </a:tc>
                <a:tc>
                  <a:txBody>
                    <a:bodyPr/>
                    <a:lstStyle/>
                    <a:p>
                      <a:pPr algn="ctr"/>
                      <a:r>
                        <a:rPr lang="en-US" sz="1800" b="0" kern="1200" dirty="0" smtClean="0">
                          <a:solidFill>
                            <a:schemeClr val="tx1"/>
                          </a:solidFill>
                          <a:latin typeface="Times New Roman" pitchFamily="18" charset="0"/>
                          <a:ea typeface="+mn-ea"/>
                          <a:cs typeface="Times New Roman" pitchFamily="18" charset="0"/>
                        </a:rPr>
                        <a:t>794,400.00 TL (KDV </a:t>
                      </a:r>
                      <a:r>
                        <a:rPr lang="en-US" sz="1800" b="0" kern="1200" dirty="0" err="1" smtClean="0">
                          <a:solidFill>
                            <a:schemeClr val="tx1"/>
                          </a:solidFill>
                          <a:latin typeface="Times New Roman" pitchFamily="18" charset="0"/>
                          <a:ea typeface="+mn-ea"/>
                          <a:cs typeface="Times New Roman" pitchFamily="18" charset="0"/>
                        </a:rPr>
                        <a:t>hariç</a:t>
                      </a:r>
                      <a:r>
                        <a:rPr lang="en-US" sz="1800" b="0" kern="1200" dirty="0" smtClean="0">
                          <a:solidFill>
                            <a:schemeClr val="tx1"/>
                          </a:solidFill>
                          <a:latin typeface="Times New Roman" pitchFamily="18" charset="0"/>
                          <a:ea typeface="+mn-ea"/>
                          <a:cs typeface="Times New Roman" pitchFamily="18" charset="0"/>
                        </a:rPr>
                        <a:t>)</a:t>
                      </a:r>
                      <a:endParaRPr lang="tr-TR" sz="1800" b="0" kern="1200" dirty="0">
                        <a:solidFill>
                          <a:schemeClr val="tx1"/>
                        </a:solidFill>
                        <a:latin typeface="Times New Roman" pitchFamily="18" charset="0"/>
                        <a:ea typeface="+mn-ea"/>
                        <a:cs typeface="Times New Roman" pitchFamily="18" charset="0"/>
                      </a:endParaRPr>
                    </a:p>
                  </a:txBody>
                  <a:tcPr marT="45708" marB="45708"/>
                </a:tc>
              </a:tr>
              <a:tr h="318636">
                <a:tc>
                  <a:txBody>
                    <a:bodyPr/>
                    <a:lstStyle/>
                    <a:p>
                      <a:r>
                        <a:rPr lang="tr-TR" sz="1800" b="1" dirty="0" smtClean="0"/>
                        <a:t>Proje Süresi:</a:t>
                      </a:r>
                      <a:endParaRPr lang="tr-TR" sz="1800" b="1" dirty="0"/>
                    </a:p>
                  </a:txBody>
                  <a:tcPr marT="45708" marB="45708"/>
                </a:tc>
                <a:tc>
                  <a:txBody>
                    <a:bodyPr/>
                    <a:lstStyle/>
                    <a:p>
                      <a:pPr algn="ctr"/>
                      <a:r>
                        <a:rPr lang="tr-TR" sz="1800" b="0" kern="1200" dirty="0" smtClean="0">
                          <a:solidFill>
                            <a:schemeClr val="tx1"/>
                          </a:solidFill>
                          <a:latin typeface="Times New Roman" pitchFamily="18" charset="0"/>
                          <a:ea typeface="+mn-ea"/>
                          <a:cs typeface="Times New Roman" pitchFamily="18" charset="0"/>
                        </a:rPr>
                        <a:t>2017– 2018 (7 ay)</a:t>
                      </a:r>
                      <a:endParaRPr lang="tr-TR" sz="1800" b="0" kern="1200" dirty="0">
                        <a:solidFill>
                          <a:schemeClr val="tx1"/>
                        </a:solidFill>
                        <a:latin typeface="Times New Roman" pitchFamily="18" charset="0"/>
                        <a:ea typeface="+mn-ea"/>
                        <a:cs typeface="Times New Roman" pitchFamily="18" charset="0"/>
                      </a:endParaRPr>
                    </a:p>
                  </a:txBody>
                  <a:tcPr marT="45708" marB="45708"/>
                </a:tc>
              </a:tr>
              <a:tr h="989075">
                <a:tc>
                  <a:txBody>
                    <a:bodyPr/>
                    <a:lstStyle/>
                    <a:p>
                      <a:r>
                        <a:rPr lang="tr-TR" sz="1800" b="1" dirty="0" smtClean="0"/>
                        <a:t>Mevcut Durum:</a:t>
                      </a:r>
                      <a:endParaRPr lang="tr-TR" sz="1800" b="1" dirty="0"/>
                    </a:p>
                  </a:txBody>
                  <a:tcPr marT="45708" marB="45708"/>
                </a:tc>
                <a:tc>
                  <a:txBody>
                    <a:bodyPr/>
                    <a:lstStyle/>
                    <a:p>
                      <a:pPr lvl="0" algn="just"/>
                      <a:r>
                        <a:rPr lang="tr-TR" sz="1800" b="0" kern="1200" dirty="0" smtClean="0">
                          <a:solidFill>
                            <a:schemeClr val="tx1"/>
                          </a:solidFill>
                          <a:latin typeface="Times New Roman" pitchFamily="18" charset="0"/>
                          <a:ea typeface="+mn-ea"/>
                          <a:cs typeface="Times New Roman" pitchFamily="18" charset="0"/>
                        </a:rPr>
                        <a:t>Proje yüklenicisi olan </a:t>
                      </a:r>
                      <a:r>
                        <a:rPr lang="en-US" sz="1800" b="0" kern="1200" dirty="0" err="1" smtClean="0">
                          <a:solidFill>
                            <a:schemeClr val="tx1"/>
                          </a:solidFill>
                          <a:latin typeface="Times New Roman" pitchFamily="18" charset="0"/>
                          <a:ea typeface="+mn-ea"/>
                          <a:cs typeface="Times New Roman" pitchFamily="18" charset="0"/>
                        </a:rPr>
                        <a:t>Orta</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Doğu</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Teknik</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Üniversitesi-Deniz</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Bilimleri</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Enstitüsü</a:t>
                      </a:r>
                      <a:r>
                        <a:rPr lang="tr-TR" sz="1800" b="0" kern="1200" dirty="0" smtClean="0">
                          <a:solidFill>
                            <a:schemeClr val="tx1"/>
                          </a:solidFill>
                          <a:latin typeface="Times New Roman" pitchFamily="18" charset="0"/>
                          <a:ea typeface="+mn-ea"/>
                          <a:cs typeface="Times New Roman" pitchFamily="18" charset="0"/>
                        </a:rPr>
                        <a:t> ile protokol imzalanma aşamasındadır. </a:t>
                      </a:r>
                      <a:r>
                        <a:rPr lang="en-US" sz="1800" b="0" kern="1200" dirty="0" smtClean="0">
                          <a:solidFill>
                            <a:schemeClr val="tx1"/>
                          </a:solidFill>
                          <a:latin typeface="Times New Roman" pitchFamily="18" charset="0"/>
                          <a:ea typeface="+mn-ea"/>
                          <a:cs typeface="Times New Roman" pitchFamily="18" charset="0"/>
                        </a:rPr>
                        <a:t>TÜBİTAK-MAM, İstanbul </a:t>
                      </a:r>
                      <a:r>
                        <a:rPr lang="en-US" sz="1800" b="0" kern="1200" dirty="0" err="1" smtClean="0">
                          <a:solidFill>
                            <a:schemeClr val="tx1"/>
                          </a:solidFill>
                          <a:latin typeface="Times New Roman" pitchFamily="18" charset="0"/>
                          <a:ea typeface="+mn-ea"/>
                          <a:cs typeface="Times New Roman" pitchFamily="18" charset="0"/>
                        </a:rPr>
                        <a:t>Üniversitesi</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Deniz</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Bilimleri</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Enstitisü</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Dokuz</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Eylül</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Üniversitesi</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Deniz</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Bilimleri</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Teknolojisi</a:t>
                      </a:r>
                      <a:r>
                        <a:rPr lang="en-US" sz="1800" b="0" kern="1200" dirty="0" smtClean="0">
                          <a:solidFill>
                            <a:schemeClr val="tx1"/>
                          </a:solidFill>
                          <a:latin typeface="Times New Roman" pitchFamily="18" charset="0"/>
                          <a:ea typeface="+mn-ea"/>
                          <a:cs typeface="Times New Roman" pitchFamily="18" charset="0"/>
                        </a:rPr>
                        <a:t> </a:t>
                      </a:r>
                      <a:r>
                        <a:rPr lang="en-US" sz="1800" b="0" kern="1200" dirty="0" err="1" smtClean="0">
                          <a:solidFill>
                            <a:schemeClr val="tx1"/>
                          </a:solidFill>
                          <a:latin typeface="Times New Roman" pitchFamily="18" charset="0"/>
                          <a:ea typeface="+mn-ea"/>
                          <a:cs typeface="Times New Roman" pitchFamily="18" charset="0"/>
                        </a:rPr>
                        <a:t>Enstitüsü</a:t>
                      </a:r>
                      <a:r>
                        <a:rPr lang="tr-TR" sz="1800" b="0" kern="1200" baseline="0" dirty="0" smtClean="0">
                          <a:solidFill>
                            <a:schemeClr val="tx1"/>
                          </a:solidFill>
                          <a:latin typeface="Times New Roman" pitchFamily="18" charset="0"/>
                          <a:ea typeface="+mn-ea"/>
                          <a:cs typeface="Times New Roman" pitchFamily="18" charset="0"/>
                        </a:rPr>
                        <a:t> </a:t>
                      </a:r>
                      <a:r>
                        <a:rPr lang="tr-TR" sz="1800" b="0" kern="1200" baseline="0" smtClean="0">
                          <a:solidFill>
                            <a:schemeClr val="tx1"/>
                          </a:solidFill>
                          <a:latin typeface="Times New Roman" pitchFamily="18" charset="0"/>
                          <a:ea typeface="+mn-ea"/>
                          <a:cs typeface="Times New Roman" pitchFamily="18" charset="0"/>
                        </a:rPr>
                        <a:t>katkı sağlayacaktır.</a:t>
                      </a:r>
                      <a:endParaRPr lang="tr-TR" sz="1800" b="0" kern="1200" dirty="0">
                        <a:solidFill>
                          <a:schemeClr val="tx1"/>
                        </a:solidFill>
                        <a:latin typeface="Times New Roman" pitchFamily="18" charset="0"/>
                        <a:ea typeface="+mn-ea"/>
                        <a:cs typeface="Times New Roman" pitchFamily="18" charset="0"/>
                      </a:endParaRPr>
                    </a:p>
                  </a:txBody>
                  <a:tcPr marT="45708" marB="45708"/>
                </a:tc>
              </a:tr>
            </a:tbl>
          </a:graphicData>
        </a:graphic>
      </p:graphicFrame>
      <p:sp>
        <p:nvSpPr>
          <p:cNvPr id="4119"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909623930"/>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3583156968"/>
              </p:ext>
            </p:extLst>
          </p:nvPr>
        </p:nvGraphicFramePr>
        <p:xfrm>
          <a:off x="457200" y="1371600"/>
          <a:ext cx="8229600" cy="4694236"/>
        </p:xfrm>
        <a:graphic>
          <a:graphicData uri="http://schemas.openxmlformats.org/drawingml/2006/table">
            <a:tbl>
              <a:tblPr firstRow="1" bandRow="1">
                <a:tableStyleId>{5C22544A-7EE6-4342-B048-85BDC9FD1C3A}</a:tableStyleId>
              </a:tblPr>
              <a:tblGrid>
                <a:gridCol w="2743200"/>
                <a:gridCol w="5486400"/>
              </a:tblGrid>
              <a:tr h="6401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Proje Adı ve Numarası: </a:t>
                      </a:r>
                      <a:r>
                        <a:rPr lang="tr-TR" sz="1800" b="0" kern="1200" dirty="0" smtClean="0">
                          <a:solidFill>
                            <a:schemeClr val="tx1"/>
                          </a:solidFill>
                          <a:latin typeface="Times New Roman" pitchFamily="18" charset="0"/>
                          <a:ea typeface="+mn-ea"/>
                          <a:cs typeface="Times New Roman" pitchFamily="18" charset="0"/>
                        </a:rPr>
                        <a:t>Ölçüm Sistemlerinin Standardizasyon, Entegrasyon ve Modernizasyonu Projesi-2015K100040 </a:t>
                      </a:r>
                    </a:p>
                  </a:txBody>
                  <a:tcPr marT="45710" marB="45710"/>
                </a:tc>
                <a:tc hMerge="1">
                  <a:txBody>
                    <a:bodyPr/>
                    <a:lstStyle/>
                    <a:p>
                      <a:endParaRPr lang="tr-TR" dirty="0"/>
                    </a:p>
                  </a:txBody>
                  <a:tcPr/>
                </a:tc>
              </a:tr>
              <a:tr h="1463125">
                <a:tc gridSpan="2">
                  <a:txBody>
                    <a:bodyPr/>
                    <a:lstStyle/>
                    <a:p>
                      <a:pPr algn="ctr"/>
                      <a:r>
                        <a:rPr lang="tr-TR" sz="1800" b="1" kern="1200" dirty="0" smtClean="0">
                          <a:solidFill>
                            <a:schemeClr val="tx1"/>
                          </a:solidFill>
                          <a:latin typeface="Times New Roman" pitchFamily="18" charset="0"/>
                          <a:ea typeface="+mn-ea"/>
                          <a:cs typeface="Times New Roman" pitchFamily="18" charset="0"/>
                        </a:rPr>
                        <a:t>Projenin Amacı</a:t>
                      </a:r>
                      <a:r>
                        <a:rPr lang="tr-TR" sz="1800" dirty="0" smtClean="0">
                          <a:latin typeface="Times New Roman" panose="02020603050405020304" pitchFamily="18" charset="0"/>
                          <a:cs typeface="Times New Roman" panose="02020603050405020304" pitchFamily="18" charset="0"/>
                        </a:rPr>
                        <a:t>: </a:t>
                      </a:r>
                      <a:r>
                        <a:rPr lang="tr-TR" sz="1800" b="0" kern="1200" dirty="0" smtClean="0">
                          <a:solidFill>
                            <a:schemeClr val="tx1"/>
                          </a:solidFill>
                          <a:latin typeface="Times New Roman" pitchFamily="18" charset="0"/>
                          <a:ea typeface="+mn-ea"/>
                          <a:cs typeface="Times New Roman" pitchFamily="18" charset="0"/>
                        </a:rPr>
                        <a:t>Proje ile Sürekli izleme sistemlerinden elde edilen verilerin entegrasyonu, etkin yönetimi, modernizasyonu ve standardizasyonunun sağlanması için “Sürekli İzleme Sistemi Yazılımı (SİSY)”</a:t>
                      </a:r>
                      <a:r>
                        <a:rPr lang="tr-TR" sz="1800" b="0" kern="1200" dirty="0" err="1" smtClean="0">
                          <a:solidFill>
                            <a:schemeClr val="tx1"/>
                          </a:solidFill>
                          <a:latin typeface="Times New Roman" pitchFamily="18" charset="0"/>
                          <a:ea typeface="+mn-ea"/>
                          <a:cs typeface="Times New Roman" pitchFamily="18" charset="0"/>
                        </a:rPr>
                        <a:t>nın</a:t>
                      </a:r>
                      <a:r>
                        <a:rPr lang="tr-TR" sz="1800" b="0" kern="1200" dirty="0" smtClean="0">
                          <a:solidFill>
                            <a:schemeClr val="tx1"/>
                          </a:solidFill>
                          <a:latin typeface="Times New Roman" pitchFamily="18" charset="0"/>
                          <a:ea typeface="+mn-ea"/>
                          <a:cs typeface="Times New Roman" pitchFamily="18" charset="0"/>
                        </a:rPr>
                        <a:t> geliştirilerek, “Sürekli İzleme Merkezi (SİM)”</a:t>
                      </a:r>
                      <a:r>
                        <a:rPr lang="tr-TR" sz="1800" b="0" kern="1200" dirty="0" err="1" smtClean="0">
                          <a:solidFill>
                            <a:schemeClr val="tx1"/>
                          </a:solidFill>
                          <a:latin typeface="Times New Roman" pitchFamily="18" charset="0"/>
                          <a:ea typeface="+mn-ea"/>
                          <a:cs typeface="Times New Roman" pitchFamily="18" charset="0"/>
                        </a:rPr>
                        <a:t>nin</a:t>
                      </a:r>
                      <a:r>
                        <a:rPr lang="tr-TR" sz="1800" b="0" kern="1200" dirty="0" smtClean="0">
                          <a:solidFill>
                            <a:schemeClr val="tx1"/>
                          </a:solidFill>
                          <a:latin typeface="Times New Roman" pitchFamily="18" charset="0"/>
                          <a:ea typeface="+mn-ea"/>
                          <a:cs typeface="Times New Roman" pitchFamily="18" charset="0"/>
                        </a:rPr>
                        <a:t> kurulması ve entegre “Sürekli İzleme Sistemi (SİS)”</a:t>
                      </a:r>
                      <a:r>
                        <a:rPr lang="tr-TR" sz="1800" b="0" kern="1200" dirty="0" err="1" smtClean="0">
                          <a:solidFill>
                            <a:schemeClr val="tx1"/>
                          </a:solidFill>
                          <a:latin typeface="Times New Roman" pitchFamily="18" charset="0"/>
                          <a:ea typeface="+mn-ea"/>
                          <a:cs typeface="Times New Roman" pitchFamily="18" charset="0"/>
                        </a:rPr>
                        <a:t>nin</a:t>
                      </a:r>
                      <a:r>
                        <a:rPr lang="tr-TR" sz="1800" b="0" kern="1200" dirty="0" smtClean="0">
                          <a:solidFill>
                            <a:schemeClr val="tx1"/>
                          </a:solidFill>
                          <a:latin typeface="Times New Roman" pitchFamily="18" charset="0"/>
                          <a:ea typeface="+mn-ea"/>
                          <a:cs typeface="Times New Roman" pitchFamily="18" charset="0"/>
                        </a:rPr>
                        <a:t> oluşturulması amaçlanmaktadır.</a:t>
                      </a:r>
                    </a:p>
                  </a:txBody>
                  <a:tcPr marT="45710" marB="45710"/>
                </a:tc>
                <a:tc hMerge="1">
                  <a:txBody>
                    <a:bodyPr/>
                    <a:lstStyle/>
                    <a:p>
                      <a:endParaRPr lang="tr-TR" dirty="0"/>
                    </a:p>
                  </a:txBody>
                  <a:tcPr/>
                </a:tc>
              </a:tr>
              <a:tr h="365772">
                <a:tc>
                  <a:txBody>
                    <a:bodyPr/>
                    <a:lstStyle/>
                    <a:p>
                      <a:r>
                        <a:rPr lang="tr-TR" sz="1800" b="1" dirty="0" smtClean="0"/>
                        <a:t>Sunulan Program:</a:t>
                      </a:r>
                      <a:endParaRPr lang="tr-TR" sz="1800" b="1" dirty="0"/>
                    </a:p>
                  </a:txBody>
                  <a:tcPr marT="45710" marB="45710"/>
                </a:tc>
                <a:tc>
                  <a:txBody>
                    <a:bodyPr/>
                    <a:lstStyle/>
                    <a:p>
                      <a:pPr algn="just"/>
                      <a:r>
                        <a:rPr lang="tr-TR" sz="1800" dirty="0" smtClean="0">
                          <a:latin typeface="Times New Roman" panose="02020603050405020304" pitchFamily="18" charset="0"/>
                          <a:cs typeface="Times New Roman" panose="02020603050405020304" pitchFamily="18" charset="0"/>
                        </a:rPr>
                        <a:t>Kalkınma Bakanlığı 2015 Yılı Yatırım Programı</a:t>
                      </a:r>
                      <a:endParaRPr lang="tr-TR" sz="1800" dirty="0"/>
                    </a:p>
                  </a:txBody>
                  <a:tcPr marT="45710" marB="45710"/>
                </a:tc>
              </a:tr>
              <a:tr h="396256">
                <a:tc>
                  <a:txBody>
                    <a:bodyPr/>
                    <a:lstStyle/>
                    <a:p>
                      <a:pPr marL="0" algn="l" defTabSz="914400" rtl="0" eaLnBrk="1" latinLnBrk="0" hangingPunct="1"/>
                      <a:r>
                        <a:rPr lang="tr-TR" sz="1800" b="1" kern="1200" dirty="0" smtClean="0">
                          <a:solidFill>
                            <a:schemeClr val="dk1"/>
                          </a:solidFill>
                          <a:latin typeface="+mn-lt"/>
                          <a:ea typeface="+mn-ea"/>
                          <a:cs typeface="+mn-cs"/>
                        </a:rPr>
                        <a:t>Bütçe:</a:t>
                      </a:r>
                      <a:endParaRPr lang="tr-TR" sz="1800" b="1" kern="1200" dirty="0">
                        <a:solidFill>
                          <a:schemeClr val="dk1"/>
                        </a:solidFill>
                        <a:latin typeface="+mn-lt"/>
                        <a:ea typeface="+mn-ea"/>
                        <a:cs typeface="+mn-cs"/>
                      </a:endParaRPr>
                    </a:p>
                  </a:txBody>
                  <a:tcPr marT="45710" marB="45710"/>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3.000.000 TL</a:t>
                      </a:r>
                      <a:endParaRPr lang="tr-TR" sz="2000" b="1" dirty="0" smtClean="0">
                        <a:latin typeface="Times New Roman" panose="02020603050405020304" pitchFamily="18" charset="0"/>
                        <a:cs typeface="Times New Roman" panose="02020603050405020304" pitchFamily="18" charset="0"/>
                      </a:endParaRPr>
                    </a:p>
                  </a:txBody>
                  <a:tcPr marT="45710" marB="45710"/>
                </a:tc>
              </a:tr>
              <a:tr h="365772">
                <a:tc>
                  <a:txBody>
                    <a:bodyPr/>
                    <a:lstStyle/>
                    <a:p>
                      <a:r>
                        <a:rPr lang="tr-TR" sz="1800" b="1" dirty="0" smtClean="0"/>
                        <a:t>Proje Süresi:</a:t>
                      </a:r>
                      <a:endParaRPr lang="tr-TR" sz="1800" b="1" dirty="0"/>
                    </a:p>
                  </a:txBody>
                  <a:tcPr marT="45710" marB="45710"/>
                </a:tc>
                <a:tc>
                  <a:txBody>
                    <a:bodyPr/>
                    <a:lstStyle/>
                    <a:p>
                      <a:pPr algn="just"/>
                      <a:r>
                        <a:rPr lang="tr-TR" sz="1800" dirty="0" smtClean="0"/>
                        <a:t>2015</a:t>
                      </a:r>
                      <a:r>
                        <a:rPr lang="tr-TR" sz="1800" baseline="0" dirty="0" smtClean="0"/>
                        <a:t>– 2017 (3 yıl)</a:t>
                      </a:r>
                      <a:endParaRPr lang="tr-TR" sz="1800" dirty="0"/>
                    </a:p>
                  </a:txBody>
                  <a:tcPr marT="45710" marB="45710"/>
                </a:tc>
              </a:tr>
              <a:tr h="1463185">
                <a:tc>
                  <a:txBody>
                    <a:bodyPr/>
                    <a:lstStyle/>
                    <a:p>
                      <a:r>
                        <a:rPr lang="tr-TR" sz="1800" b="1" dirty="0" smtClean="0"/>
                        <a:t>Mevcut Durum:</a:t>
                      </a:r>
                      <a:endParaRPr lang="tr-TR" sz="1800" b="1" dirty="0"/>
                    </a:p>
                  </a:txBody>
                  <a:tcPr marT="45710" marB="45710"/>
                </a:tc>
                <a:tc>
                  <a:txBody>
                    <a:bodyPr/>
                    <a:lstStyle/>
                    <a:p>
                      <a:pPr algn="just"/>
                      <a:r>
                        <a:rPr lang="tr-TR" sz="1800" b="0" kern="1200" smtClean="0">
                          <a:solidFill>
                            <a:schemeClr val="tx1"/>
                          </a:solidFill>
                          <a:latin typeface="Times New Roman" pitchFamily="18" charset="0"/>
                          <a:ea typeface="+mn-ea"/>
                          <a:cs typeface="Times New Roman" pitchFamily="18" charset="0"/>
                        </a:rPr>
                        <a:t>Proje, </a:t>
                      </a:r>
                      <a:r>
                        <a:rPr lang="tr-TR" sz="1800" b="0" kern="1200" dirty="0" smtClean="0">
                          <a:solidFill>
                            <a:schemeClr val="tx1"/>
                          </a:solidFill>
                          <a:latin typeface="Times New Roman" pitchFamily="18" charset="0"/>
                          <a:ea typeface="+mn-ea"/>
                          <a:cs typeface="Times New Roman" pitchFamily="18" charset="0"/>
                        </a:rPr>
                        <a:t>İstanbul Teknik Üniversitesi Tarım ve Çevre Bilişimi Uygulama ve Araştırma Merkezi (TARBİL) ile yürütülmektedir. Projenin ara raporu teslim edilmiş, inceleme</a:t>
                      </a:r>
                      <a:r>
                        <a:rPr lang="tr-TR" sz="1800" b="0" kern="1200" baseline="0" dirty="0" smtClean="0">
                          <a:solidFill>
                            <a:schemeClr val="tx1"/>
                          </a:solidFill>
                          <a:latin typeface="Times New Roman" pitchFamily="18" charset="0"/>
                          <a:ea typeface="+mn-ea"/>
                          <a:cs typeface="Times New Roman" pitchFamily="18" charset="0"/>
                        </a:rPr>
                        <a:t> süreci devam etmektedir.</a:t>
                      </a:r>
                      <a:endParaRPr lang="tr-TR" sz="1800" b="0" kern="1200" dirty="0" smtClean="0">
                        <a:solidFill>
                          <a:schemeClr val="tx1"/>
                        </a:solidFill>
                        <a:latin typeface="Times New Roman" pitchFamily="18" charset="0"/>
                        <a:ea typeface="+mn-ea"/>
                        <a:cs typeface="Times New Roman" pitchFamily="18" charset="0"/>
                      </a:endParaRPr>
                    </a:p>
                  </a:txBody>
                  <a:tcPr marT="45710" marB="45710"/>
                </a:tc>
              </a:tr>
            </a:tbl>
          </a:graphicData>
        </a:graphic>
      </p:graphicFrame>
      <p:sp>
        <p:nvSpPr>
          <p:cNvPr id="26647"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3740349850"/>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2589952091"/>
              </p:ext>
            </p:extLst>
          </p:nvPr>
        </p:nvGraphicFramePr>
        <p:xfrm>
          <a:off x="533400" y="1219200"/>
          <a:ext cx="8229600" cy="5242995"/>
        </p:xfrm>
        <a:graphic>
          <a:graphicData uri="http://schemas.openxmlformats.org/drawingml/2006/table">
            <a:tbl>
              <a:tblPr firstRow="1" bandRow="1">
                <a:tableStyleId>{5C22544A-7EE6-4342-B048-85BDC9FD1C3A}</a:tableStyleId>
              </a:tblPr>
              <a:tblGrid>
                <a:gridCol w="2743200"/>
                <a:gridCol w="5486400"/>
              </a:tblGrid>
              <a:tr h="64011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Proje Adı ve Numarası: </a:t>
                      </a:r>
                      <a:r>
                        <a:rPr lang="tr-TR" altLang="tr-TR" sz="1800" b="0" kern="1200" dirty="0" smtClean="0">
                          <a:solidFill>
                            <a:schemeClr val="tx1"/>
                          </a:solidFill>
                          <a:latin typeface="Times New Roman" pitchFamily="18" charset="0"/>
                          <a:ea typeface="+mn-ea"/>
                          <a:cs typeface="Times New Roman" pitchFamily="18" charset="0"/>
                        </a:rPr>
                        <a:t>Avrupa Kirletici Salım ve Taşıma Kaydı </a:t>
                      </a:r>
                      <a:r>
                        <a:rPr lang="tr-TR" sz="1800" b="0" dirty="0" smtClean="0">
                          <a:solidFill>
                            <a:schemeClr val="tx1"/>
                          </a:solidFill>
                          <a:latin typeface="Times New Roman" pitchFamily="18" charset="0"/>
                          <a:cs typeface="Times New Roman" pitchFamily="18" charset="0"/>
                        </a:rPr>
                        <a:t>E-PRTR (EC No:166/2006)</a:t>
                      </a:r>
                    </a:p>
                  </a:txBody>
                  <a:tcPr marT="45715" marB="45715"/>
                </a:tc>
                <a:tc hMerge="1">
                  <a:txBody>
                    <a:bodyPr/>
                    <a:lstStyle/>
                    <a:p>
                      <a:endParaRPr lang="tr-TR" dirty="0"/>
                    </a:p>
                  </a:txBody>
                  <a:tcPr/>
                </a:tc>
              </a:tr>
              <a:tr h="640170">
                <a:tc gridSpan="2">
                  <a:txBody>
                    <a:bodyPr/>
                    <a:lstStyle/>
                    <a:p>
                      <a:pPr algn="ctr">
                        <a:spcBef>
                          <a:spcPts val="600"/>
                        </a:spcBef>
                        <a:spcAft>
                          <a:spcPts val="600"/>
                        </a:spcAft>
                        <a:defRPr/>
                      </a:pPr>
                      <a:r>
                        <a:rPr lang="tr-TR" sz="1800" b="1" kern="1200" dirty="0" smtClean="0">
                          <a:solidFill>
                            <a:schemeClr val="dk1"/>
                          </a:solidFill>
                          <a:latin typeface="+mn-lt"/>
                          <a:ea typeface="+mn-ea"/>
                          <a:cs typeface="+mn-cs"/>
                        </a:rPr>
                        <a:t>Projenin Amacı: </a:t>
                      </a:r>
                      <a:r>
                        <a:rPr lang="tr-TR" sz="1800" dirty="0" smtClean="0">
                          <a:latin typeface="Times New Roman" panose="02020603050405020304" pitchFamily="18" charset="0"/>
                          <a:cs typeface="Times New Roman" panose="02020603050405020304" pitchFamily="18" charset="0"/>
                        </a:rPr>
                        <a:t>Kirletici Salım ve Taşıma </a:t>
                      </a:r>
                      <a:r>
                        <a:rPr lang="tr-TR" sz="1800" dirty="0" err="1" smtClean="0">
                          <a:latin typeface="Times New Roman" panose="02020603050405020304" pitchFamily="18" charset="0"/>
                          <a:cs typeface="Times New Roman" panose="02020603050405020304" pitchFamily="18" charset="0"/>
                        </a:rPr>
                        <a:t>Kaydı’nın</a:t>
                      </a:r>
                      <a:r>
                        <a:rPr lang="tr-TR" sz="1800" dirty="0" smtClean="0">
                          <a:latin typeface="Times New Roman" panose="02020603050405020304" pitchFamily="18" charset="0"/>
                          <a:cs typeface="Times New Roman" panose="02020603050405020304" pitchFamily="18" charset="0"/>
                        </a:rPr>
                        <a:t> ülke geneline yayılması ve taslak mevzuat oluşturulması amaçlanmıştır.</a:t>
                      </a:r>
                    </a:p>
                  </a:txBody>
                  <a:tcPr marT="45715" marB="45715"/>
                </a:tc>
                <a:tc hMerge="1">
                  <a:txBody>
                    <a:bodyPr/>
                    <a:lstStyle/>
                    <a:p>
                      <a:endParaRPr lang="tr-TR" dirty="0"/>
                    </a:p>
                  </a:txBody>
                  <a:tcPr/>
                </a:tc>
              </a:tr>
              <a:tr h="640170">
                <a:tc>
                  <a:txBody>
                    <a:bodyPr/>
                    <a:lstStyle/>
                    <a:p>
                      <a:r>
                        <a:rPr lang="tr-TR" sz="1800" b="1" dirty="0" smtClean="0"/>
                        <a:t>Sunulan Proje Adı ve Sunulan Program:</a:t>
                      </a:r>
                      <a:endParaRPr lang="tr-TR" sz="1800" b="1" dirty="0"/>
                    </a:p>
                  </a:txBody>
                  <a:tcPr marT="45715" marB="45715"/>
                </a:tc>
                <a:tc>
                  <a:txBody>
                    <a:bodyPr/>
                    <a:lstStyle/>
                    <a:p>
                      <a:pPr algn="ctr"/>
                      <a:r>
                        <a:rPr lang="tr-TR" sz="1800" dirty="0" smtClean="0">
                          <a:latin typeface="Times New Roman" panose="02020603050405020304" pitchFamily="18" charset="0"/>
                          <a:cs typeface="Times New Roman" panose="02020603050405020304" pitchFamily="18" charset="0"/>
                        </a:rPr>
                        <a:t>Türkiye’de E-PRTR Kapasitesinin Geliştirilmesi Projesi IPA</a:t>
                      </a:r>
                      <a:r>
                        <a:rPr lang="tr-TR" sz="1800" baseline="0" dirty="0" smtClean="0">
                          <a:latin typeface="Times New Roman" panose="02020603050405020304" pitchFamily="18" charset="0"/>
                          <a:cs typeface="Times New Roman" panose="02020603050405020304" pitchFamily="18" charset="0"/>
                        </a:rPr>
                        <a:t> 2013 1.Bileşeni</a:t>
                      </a:r>
                      <a:endParaRPr lang="tr-TR" sz="1800" dirty="0"/>
                    </a:p>
                  </a:txBody>
                  <a:tcPr marT="45715" marB="45715"/>
                </a:tc>
              </a:tr>
              <a:tr h="396287">
                <a:tc>
                  <a:txBody>
                    <a:bodyPr/>
                    <a:lstStyle/>
                    <a:p>
                      <a:pPr marL="0" algn="l" defTabSz="914400" rtl="0" eaLnBrk="1" latinLnBrk="0" hangingPunct="1"/>
                      <a:r>
                        <a:rPr lang="tr-TR" sz="1800" b="1" kern="1200" dirty="0" smtClean="0">
                          <a:solidFill>
                            <a:schemeClr val="dk1"/>
                          </a:solidFill>
                          <a:latin typeface="+mn-lt"/>
                          <a:ea typeface="+mn-ea"/>
                          <a:cs typeface="+mn-cs"/>
                        </a:rPr>
                        <a:t>Bütçe:</a:t>
                      </a:r>
                      <a:endParaRPr lang="tr-TR" sz="1800" b="1" kern="1200" dirty="0">
                        <a:solidFill>
                          <a:schemeClr val="dk1"/>
                        </a:solidFill>
                        <a:latin typeface="+mn-lt"/>
                        <a:ea typeface="+mn-ea"/>
                        <a:cs typeface="+mn-cs"/>
                      </a:endParaRPr>
                    </a:p>
                  </a:txBody>
                  <a:tcPr marT="45715" marB="45715"/>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2.410.000 € </a:t>
                      </a:r>
                      <a:r>
                        <a:rPr lang="tr-TR" sz="2000" b="1" dirty="0" smtClean="0">
                          <a:latin typeface="Times New Roman" panose="02020603050405020304" pitchFamily="18" charset="0"/>
                          <a:cs typeface="Times New Roman" panose="02020603050405020304" pitchFamily="18" charset="0"/>
                        </a:rPr>
                        <a:t>(AB Katkısı: </a:t>
                      </a:r>
                      <a:r>
                        <a:rPr lang="en-GB" sz="2000" b="1" dirty="0" smtClean="0">
                          <a:latin typeface="Times New Roman" panose="02020603050405020304" pitchFamily="18" charset="0"/>
                          <a:cs typeface="Times New Roman" panose="02020603050405020304" pitchFamily="18" charset="0"/>
                        </a:rPr>
                        <a:t>2.149.000 €</a:t>
                      </a:r>
                      <a:r>
                        <a:rPr lang="tr-TR" sz="2000" b="1" dirty="0" smtClean="0">
                          <a:latin typeface="Times New Roman" panose="02020603050405020304" pitchFamily="18" charset="0"/>
                          <a:cs typeface="Times New Roman" panose="02020603050405020304" pitchFamily="18" charset="0"/>
                        </a:rPr>
                        <a:t>)</a:t>
                      </a:r>
                      <a:r>
                        <a:rPr lang="en-GB"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txBody>
                  <a:tcPr marT="45715" marB="45715"/>
                </a:tc>
              </a:tr>
              <a:tr h="396287">
                <a:tc>
                  <a:txBody>
                    <a:bodyPr/>
                    <a:lstStyle/>
                    <a:p>
                      <a:r>
                        <a:rPr lang="tr-TR" sz="1800" b="1" dirty="0" smtClean="0"/>
                        <a:t>Proje</a:t>
                      </a:r>
                      <a:r>
                        <a:rPr lang="tr-TR" sz="1800" b="1" baseline="0" dirty="0" smtClean="0"/>
                        <a:t> Bileşenleri:</a:t>
                      </a:r>
                      <a:endParaRPr lang="tr-TR" sz="1800" b="1" dirty="0"/>
                    </a:p>
                  </a:txBody>
                  <a:tcPr marT="45715" marB="45715"/>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Teknik Yardım + Tedarik Bileşenleri</a:t>
                      </a:r>
                    </a:p>
                  </a:txBody>
                  <a:tcPr marT="45715" marB="45715"/>
                </a:tc>
              </a:tr>
              <a:tr h="914541">
                <a:tc>
                  <a:txBody>
                    <a:bodyPr/>
                    <a:lstStyle/>
                    <a:p>
                      <a:r>
                        <a:rPr lang="tr-TR" sz="1800" b="1" dirty="0" smtClean="0"/>
                        <a:t>Proje Süresi:</a:t>
                      </a:r>
                      <a:endParaRPr lang="tr-TR" sz="1800" b="1" dirty="0"/>
                    </a:p>
                  </a:txBody>
                  <a:tcPr marT="45715" marB="45715"/>
                </a:tc>
                <a:tc>
                  <a:txBody>
                    <a:bodyPr/>
                    <a:lstStyle/>
                    <a:p>
                      <a:pPr algn="ctr"/>
                      <a:endParaRPr lang="tr-TR" sz="1800" dirty="0" smtClean="0"/>
                    </a:p>
                    <a:p>
                      <a:pPr algn="ctr"/>
                      <a:r>
                        <a:rPr lang="tr-TR" sz="1800" dirty="0" smtClean="0"/>
                        <a:t>2016 </a:t>
                      </a:r>
                      <a:r>
                        <a:rPr lang="tr-TR" sz="1800" baseline="0" dirty="0" smtClean="0"/>
                        <a:t>– 2018 Yılı</a:t>
                      </a:r>
                      <a:endParaRPr lang="tr-TR" sz="1800" dirty="0"/>
                    </a:p>
                  </a:txBody>
                  <a:tcPr marT="45715" marB="45715"/>
                </a:tc>
              </a:tr>
              <a:tr h="1188911">
                <a:tc>
                  <a:txBody>
                    <a:bodyPr/>
                    <a:lstStyle/>
                    <a:p>
                      <a:r>
                        <a:rPr lang="tr-TR" sz="1800" b="1" dirty="0" smtClean="0"/>
                        <a:t>Mevcut Durum:</a:t>
                      </a:r>
                      <a:endParaRPr lang="tr-TR" sz="1800" b="1" dirty="0"/>
                    </a:p>
                  </a:txBody>
                  <a:tcPr marT="45715" marB="45715"/>
                </a:tc>
                <a:tc>
                  <a:txBody>
                    <a:bodyPr/>
                    <a:lstStyle/>
                    <a:p>
                      <a:pPr algn="just"/>
                      <a:r>
                        <a:rPr lang="tr-TR" sz="2000" kern="1200" dirty="0" smtClean="0">
                          <a:solidFill>
                            <a:schemeClr val="dk1"/>
                          </a:solidFill>
                          <a:latin typeface="Times New Roman" panose="02020603050405020304" pitchFamily="18" charset="0"/>
                          <a:ea typeface="+mn-ea"/>
                          <a:cs typeface="Times New Roman" panose="02020603050405020304" pitchFamily="18" charset="0"/>
                        </a:rPr>
                        <a:t>Proje Teknik Yardım ve Tedarik Bileşenleri” olmak üzere 2 bileşenden oluşmakta olup, her iki bileşene de ait ihale işlemleri, 2017 Mart sonu itibariyle tamamlanmıştır. Projenin  resmi açılışı 25 Mayıs 2017 de gerçekleştirilecektir.</a:t>
                      </a:r>
                      <a:endParaRPr lang="tr-TR" sz="2000" kern="1200" dirty="0">
                        <a:solidFill>
                          <a:schemeClr val="dk1"/>
                        </a:solidFill>
                        <a:latin typeface="Times New Roman" panose="02020603050405020304" pitchFamily="18" charset="0"/>
                        <a:ea typeface="+mn-ea"/>
                        <a:cs typeface="Times New Roman" panose="02020603050405020304" pitchFamily="18" charset="0"/>
                      </a:endParaRPr>
                    </a:p>
                  </a:txBody>
                  <a:tcPr marT="45715" marB="45715"/>
                </a:tc>
              </a:tr>
            </a:tbl>
          </a:graphicData>
        </a:graphic>
      </p:graphicFrame>
      <p:sp>
        <p:nvSpPr>
          <p:cNvPr id="2074"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201720027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999409653"/>
              </p:ext>
            </p:extLst>
          </p:nvPr>
        </p:nvGraphicFramePr>
        <p:xfrm>
          <a:off x="533400" y="1335088"/>
          <a:ext cx="8229600" cy="5060356"/>
        </p:xfrm>
        <a:graphic>
          <a:graphicData uri="http://schemas.openxmlformats.org/drawingml/2006/table">
            <a:tbl>
              <a:tblPr firstRow="1" bandRow="1">
                <a:tableStyleId>{5C22544A-7EE6-4342-B048-85BDC9FD1C3A}</a:tableStyleId>
              </a:tblPr>
              <a:tblGrid>
                <a:gridCol w="2743200"/>
                <a:gridCol w="5486400"/>
              </a:tblGrid>
              <a:tr h="6402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Proje Adı ve Numarası: </a:t>
                      </a:r>
                      <a:r>
                        <a:rPr lang="tr-TR" sz="1800" b="0" kern="1200" dirty="0" smtClean="0">
                          <a:solidFill>
                            <a:schemeClr val="tx1"/>
                          </a:solidFill>
                          <a:latin typeface="Times New Roman" pitchFamily="18" charset="0"/>
                          <a:ea typeface="+mn-ea"/>
                          <a:cs typeface="Times New Roman" pitchFamily="18" charset="0"/>
                        </a:rPr>
                        <a:t>Çevre Ölçüm ve Analiz Laboratuvarları Yetkilendirme Süreçleri Otomasyonu Projesi-2013K1000 70</a:t>
                      </a:r>
                    </a:p>
                  </a:txBody>
                  <a:tcPr marT="45715" marB="45715"/>
                </a:tc>
                <a:tc hMerge="1">
                  <a:txBody>
                    <a:bodyPr/>
                    <a:lstStyle/>
                    <a:p>
                      <a:endParaRPr lang="tr-TR" dirty="0"/>
                    </a:p>
                  </a:txBody>
                  <a:tcPr/>
                </a:tc>
              </a:tr>
              <a:tr h="914597">
                <a:tc gridSpan="2">
                  <a:txBody>
                    <a:bodyPr/>
                    <a:lstStyle/>
                    <a:p>
                      <a:pPr algn="ctr">
                        <a:spcBef>
                          <a:spcPts val="600"/>
                        </a:spcBef>
                        <a:spcAft>
                          <a:spcPts val="600"/>
                        </a:spcAft>
                        <a:defRPr/>
                      </a:pPr>
                      <a:r>
                        <a:rPr lang="tr-TR" sz="1800" b="1" kern="1200" dirty="0" smtClean="0">
                          <a:solidFill>
                            <a:schemeClr val="tx1"/>
                          </a:solidFill>
                          <a:latin typeface="Times New Roman" pitchFamily="18" charset="0"/>
                          <a:ea typeface="+mn-ea"/>
                          <a:cs typeface="Times New Roman" pitchFamily="18" charset="0"/>
                        </a:rPr>
                        <a:t>Projenin Amacı</a:t>
                      </a:r>
                      <a:r>
                        <a:rPr lang="tr-TR" sz="1800" dirty="0" smtClean="0">
                          <a:latin typeface="Times New Roman" panose="02020603050405020304" pitchFamily="18" charset="0"/>
                          <a:cs typeface="Times New Roman" panose="02020603050405020304" pitchFamily="18" charset="0"/>
                        </a:rPr>
                        <a:t>: Çevre Ölçüm ve Analiz Laboratuvarları Yeterlik Yönetmeliği gereği laboratuvarın  yetkilendirmesi, başvuru işlemlerinden başlayarak tüm belgelendirme süreçlerini kapsayacak yazılımın oluşturulması amaçlanmıştır.</a:t>
                      </a:r>
                      <a:endParaRPr lang="tr-TR" sz="1800" b="0" kern="1200" dirty="0" smtClean="0">
                        <a:solidFill>
                          <a:schemeClr val="tx1"/>
                        </a:solidFill>
                        <a:latin typeface="Times New Roman" pitchFamily="18" charset="0"/>
                        <a:ea typeface="+mn-ea"/>
                        <a:cs typeface="Times New Roman" pitchFamily="18" charset="0"/>
                      </a:endParaRPr>
                    </a:p>
                  </a:txBody>
                  <a:tcPr marT="45715" marB="45715"/>
                </a:tc>
                <a:tc hMerge="1">
                  <a:txBody>
                    <a:bodyPr/>
                    <a:lstStyle/>
                    <a:p>
                      <a:endParaRPr lang="tr-TR" dirty="0"/>
                    </a:p>
                  </a:txBody>
                  <a:tcPr/>
                </a:tc>
              </a:tr>
              <a:tr h="365819">
                <a:tc>
                  <a:txBody>
                    <a:bodyPr/>
                    <a:lstStyle/>
                    <a:p>
                      <a:r>
                        <a:rPr lang="tr-TR" sz="1800" b="1" dirty="0" smtClean="0"/>
                        <a:t>Sunulan Program:</a:t>
                      </a:r>
                      <a:endParaRPr lang="tr-TR" sz="1800" b="1" dirty="0"/>
                    </a:p>
                  </a:txBody>
                  <a:tcPr marT="45715" marB="45715"/>
                </a:tc>
                <a:tc>
                  <a:txBody>
                    <a:bodyPr/>
                    <a:lstStyle/>
                    <a:p>
                      <a:pPr algn="ctr"/>
                      <a:r>
                        <a:rPr lang="tr-TR" sz="1800" dirty="0" smtClean="0">
                          <a:latin typeface="Times New Roman" panose="02020603050405020304" pitchFamily="18" charset="0"/>
                          <a:cs typeface="Times New Roman" panose="02020603050405020304" pitchFamily="18" charset="0"/>
                        </a:rPr>
                        <a:t>Kalkınma Bakanlığı 2013 Yılı Yatırım Programı</a:t>
                      </a:r>
                      <a:endParaRPr lang="tr-TR" sz="1800" dirty="0"/>
                    </a:p>
                  </a:txBody>
                  <a:tcPr marT="45715" marB="45715"/>
                </a:tc>
              </a:tr>
              <a:tr h="396286">
                <a:tc>
                  <a:txBody>
                    <a:bodyPr/>
                    <a:lstStyle/>
                    <a:p>
                      <a:pPr marL="0" algn="l" defTabSz="914400" rtl="0" eaLnBrk="1" latinLnBrk="0" hangingPunct="1"/>
                      <a:r>
                        <a:rPr lang="tr-TR" sz="1800" b="1" kern="1200" dirty="0" smtClean="0">
                          <a:solidFill>
                            <a:schemeClr val="dk1"/>
                          </a:solidFill>
                          <a:latin typeface="+mn-lt"/>
                          <a:ea typeface="+mn-ea"/>
                          <a:cs typeface="+mn-cs"/>
                        </a:rPr>
                        <a:t>Bütçe:</a:t>
                      </a:r>
                      <a:endParaRPr lang="tr-TR" sz="1800" b="1" kern="1200" dirty="0">
                        <a:solidFill>
                          <a:schemeClr val="dk1"/>
                        </a:solidFill>
                        <a:latin typeface="+mn-lt"/>
                        <a:ea typeface="+mn-ea"/>
                        <a:cs typeface="+mn-cs"/>
                      </a:endParaRPr>
                    </a:p>
                  </a:txBody>
                  <a:tcPr marT="45715" marB="45715"/>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800" b="0" kern="1200" dirty="0" smtClean="0">
                          <a:solidFill>
                            <a:schemeClr val="tx1"/>
                          </a:solidFill>
                          <a:latin typeface="Times New Roman" pitchFamily="18" charset="0"/>
                          <a:ea typeface="+mn-ea"/>
                          <a:cs typeface="Times New Roman" pitchFamily="18" charset="0"/>
                        </a:rPr>
                        <a:t>559.000 TL</a:t>
                      </a:r>
                    </a:p>
                  </a:txBody>
                  <a:tcPr marT="45715" marB="45715"/>
                </a:tc>
              </a:tr>
              <a:tr h="914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Proje</a:t>
                      </a:r>
                      <a:r>
                        <a:rPr lang="tr-TR" sz="1800" b="1" baseline="0" dirty="0" smtClean="0"/>
                        <a:t> Bileşenleri:</a:t>
                      </a:r>
                      <a:endParaRPr lang="tr-TR" sz="1800" b="1" dirty="0" smtClean="0"/>
                    </a:p>
                  </a:txBody>
                  <a:tcPr marT="45715" marB="45715"/>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Times New Roman" pitchFamily="18" charset="0"/>
                          <a:cs typeface="Times New Roman" pitchFamily="18" charset="0"/>
                        </a:rPr>
                        <a:t>Yeterlik ve yetkilendirme işlemleri, Çevre Referans  Laboratuvarı hizmetleri ve Emisyon ölçüm işleri olmak üzere üç modülden oluşmaktadır</a:t>
                      </a:r>
                      <a:endParaRPr lang="tr-TR" sz="1800" b="0" kern="1200" dirty="0" smtClean="0">
                        <a:solidFill>
                          <a:schemeClr val="tx1"/>
                        </a:solidFill>
                        <a:latin typeface="Times New Roman" pitchFamily="18" charset="0"/>
                        <a:ea typeface="+mn-ea"/>
                        <a:cs typeface="Times New Roman" pitchFamily="18" charset="0"/>
                      </a:endParaRPr>
                    </a:p>
                  </a:txBody>
                  <a:tcPr marT="45715" marB="45715"/>
                </a:tc>
              </a:tr>
              <a:tr h="365819">
                <a:tc>
                  <a:txBody>
                    <a:bodyPr/>
                    <a:lstStyle/>
                    <a:p>
                      <a:r>
                        <a:rPr lang="tr-TR" sz="1800" b="1" dirty="0" smtClean="0"/>
                        <a:t>Proje Süresi:</a:t>
                      </a:r>
                      <a:endParaRPr lang="tr-TR" sz="1800" b="1" dirty="0"/>
                    </a:p>
                  </a:txBody>
                  <a:tcPr marT="45715" marB="45715"/>
                </a:tc>
                <a:tc>
                  <a:txBody>
                    <a:bodyPr/>
                    <a:lstStyle/>
                    <a:p>
                      <a:pPr algn="ctr"/>
                      <a:r>
                        <a:rPr lang="tr-TR" sz="1800" b="0" kern="1200" dirty="0" smtClean="0">
                          <a:solidFill>
                            <a:schemeClr val="tx1"/>
                          </a:solidFill>
                          <a:latin typeface="Times New Roman" pitchFamily="18" charset="0"/>
                          <a:ea typeface="+mn-ea"/>
                          <a:cs typeface="Times New Roman" pitchFamily="18" charset="0"/>
                        </a:rPr>
                        <a:t>2014– 2015</a:t>
                      </a:r>
                      <a:endParaRPr lang="tr-TR" sz="1800" b="0" kern="1200" dirty="0">
                        <a:solidFill>
                          <a:schemeClr val="tx1"/>
                        </a:solidFill>
                        <a:latin typeface="Times New Roman" pitchFamily="18" charset="0"/>
                        <a:ea typeface="+mn-ea"/>
                        <a:cs typeface="Times New Roman" pitchFamily="18" charset="0"/>
                      </a:endParaRPr>
                    </a:p>
                  </a:txBody>
                  <a:tcPr marT="45715" marB="45715"/>
                </a:tc>
              </a:tr>
              <a:tr h="1188985">
                <a:tc>
                  <a:txBody>
                    <a:bodyPr/>
                    <a:lstStyle/>
                    <a:p>
                      <a:r>
                        <a:rPr lang="tr-TR" sz="1800" b="1" dirty="0" smtClean="0"/>
                        <a:t>Mevcut Durum:</a:t>
                      </a:r>
                      <a:endParaRPr lang="tr-TR" sz="1800" b="1" dirty="0"/>
                    </a:p>
                  </a:txBody>
                  <a:tcPr marT="45715" marB="45715"/>
                </a:tc>
                <a:tc>
                  <a:txBody>
                    <a:bodyPr/>
                    <a:lstStyle/>
                    <a:p>
                      <a:pPr algn="just"/>
                      <a:r>
                        <a:rPr lang="tr-TR" sz="1800" dirty="0" smtClean="0">
                          <a:latin typeface="Times New Roman" pitchFamily="18" charset="0"/>
                          <a:cs typeface="Times New Roman" pitchFamily="18" charset="0"/>
                        </a:rPr>
                        <a:t>2015 yılı sonunda proje tamamlanmıştır. </a:t>
                      </a:r>
                      <a:r>
                        <a:rPr lang="tr-TR" altLang="tr-TR" sz="1800" kern="1200" dirty="0" smtClean="0">
                          <a:solidFill>
                            <a:schemeClr val="dk1"/>
                          </a:solidFill>
                          <a:latin typeface="Times New Roman" pitchFamily="18" charset="0"/>
                          <a:ea typeface="+mn-ea"/>
                          <a:cs typeface="Times New Roman" pitchFamily="18" charset="0"/>
                        </a:rPr>
                        <a:t>Bakanlığımızca yetkili laboratuvarlar mevcut belge ve bilgilerini yazılıma aktarmış olup, 2016 Nisan ayı içerisinde laboratuvarların belgelendirmesi işlemleri yazılım üzerinden yapılmaya başlanmıştır.</a:t>
                      </a:r>
                    </a:p>
                  </a:txBody>
                  <a:tcPr marT="45715" marB="45715"/>
                </a:tc>
              </a:tr>
            </a:tbl>
          </a:graphicData>
        </a:graphic>
      </p:graphicFrame>
      <p:sp>
        <p:nvSpPr>
          <p:cNvPr id="6170"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143049060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3663832160"/>
              </p:ext>
            </p:extLst>
          </p:nvPr>
        </p:nvGraphicFramePr>
        <p:xfrm>
          <a:off x="0" y="1219200"/>
          <a:ext cx="9144000" cy="5648325"/>
        </p:xfrm>
        <a:graphic>
          <a:graphicData uri="http://schemas.openxmlformats.org/drawingml/2006/table">
            <a:tbl>
              <a:tblPr firstRow="1" bandRow="1">
                <a:tableStyleId>{5C22544A-7EE6-4342-B048-85BDC9FD1C3A}</a:tableStyleId>
              </a:tblPr>
              <a:tblGrid>
                <a:gridCol w="1969476"/>
                <a:gridCol w="7174524"/>
              </a:tblGrid>
              <a:tr h="57911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dirty="0" smtClean="0">
                          <a:solidFill>
                            <a:schemeClr val="tx1"/>
                          </a:solidFill>
                          <a:latin typeface="Times New Roman" pitchFamily="18" charset="0"/>
                          <a:ea typeface="+mn-ea"/>
                          <a:cs typeface="Times New Roman" pitchFamily="18" charset="0"/>
                        </a:rPr>
                        <a:t>Hava Kalitesinin Ön Değerlendirilmesi ve Ölçüm Araçlarının Yenilenmesi Projesi - 2010K100030</a:t>
                      </a:r>
                      <a:endParaRPr lang="tr-TR" sz="1600" dirty="0" smtClean="0">
                        <a:solidFill>
                          <a:schemeClr val="tx1"/>
                        </a:solidFill>
                        <a:latin typeface="Times New Roman" pitchFamily="18" charset="0"/>
                        <a:cs typeface="Times New Roman" pitchFamily="18" charset="0"/>
                      </a:endParaRPr>
                    </a:p>
                  </a:txBody>
                  <a:tcPr marT="45706" marB="45706"/>
                </a:tc>
                <a:tc hMerge="1">
                  <a:txBody>
                    <a:bodyPr/>
                    <a:lstStyle/>
                    <a:p>
                      <a:endParaRPr lang="tr-TR" dirty="0"/>
                    </a:p>
                  </a:txBody>
                  <a:tcPr/>
                </a:tc>
              </a:tr>
              <a:tr h="893150">
                <a:tc gridSpan="2">
                  <a:txBody>
                    <a:bodyPr/>
                    <a:lstStyle/>
                    <a:p>
                      <a:pPr algn="ctr" defTabSz="273050">
                        <a:spcBef>
                          <a:spcPts val="600"/>
                        </a:spcBef>
                        <a:spcAft>
                          <a:spcPts val="600"/>
                        </a:spcAft>
                        <a:tabLs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a:t>
                      </a:r>
                      <a:r>
                        <a:rPr lang="tr-TR" sz="1600" b="0" kern="1200" dirty="0" smtClean="0">
                          <a:solidFill>
                            <a:schemeClr val="tx1"/>
                          </a:solidFill>
                          <a:latin typeface="Times New Roman" pitchFamily="18" charset="0"/>
                          <a:ea typeface="+mn-ea"/>
                          <a:cs typeface="Times New Roman" pitchFamily="18" charset="0"/>
                        </a:rPr>
                        <a:t>Hava Kalitesinin Değerlendirilmesi ve Yönetimi Yönetmeliğinin Ek-I inde yer alan kirleticiler bazında sabit istasyon yerleri Ek-</a:t>
                      </a:r>
                      <a:r>
                        <a:rPr lang="tr-TR" sz="1600" b="0" kern="1200" dirty="0" err="1" smtClean="0">
                          <a:solidFill>
                            <a:schemeClr val="tx1"/>
                          </a:solidFill>
                          <a:latin typeface="Times New Roman" pitchFamily="18" charset="0"/>
                          <a:ea typeface="+mn-ea"/>
                          <a:cs typeface="Times New Roman" pitchFamily="18" charset="0"/>
                        </a:rPr>
                        <a:t>II’de</a:t>
                      </a:r>
                      <a:r>
                        <a:rPr lang="tr-TR" sz="1600" b="0" kern="1200" dirty="0" smtClean="0">
                          <a:solidFill>
                            <a:schemeClr val="tx1"/>
                          </a:solidFill>
                          <a:latin typeface="Times New Roman" pitchFamily="18" charset="0"/>
                          <a:ea typeface="+mn-ea"/>
                          <a:cs typeface="Times New Roman" pitchFamily="18" charset="0"/>
                        </a:rPr>
                        <a:t> yer alan hükümler çerçevesinde gözden geçirilecek,  bölge ve alt bölgelerde mevcut ve ilave istasyon sayısı, yeri ve ölçülecek parametreler belirlenerek, raporlanacaktır.  </a:t>
                      </a:r>
                    </a:p>
                  </a:txBody>
                  <a:tcPr marT="45706" marB="45706"/>
                </a:tc>
                <a:tc hMerge="1">
                  <a:txBody>
                    <a:bodyPr/>
                    <a:lstStyle/>
                    <a:p>
                      <a:endParaRPr lang="tr-TR" dirty="0"/>
                    </a:p>
                  </a:txBody>
                  <a:tcPr/>
                </a:tc>
              </a:tr>
              <a:tr h="335263">
                <a:tc>
                  <a:txBody>
                    <a:bodyPr/>
                    <a:lstStyle/>
                    <a:p>
                      <a:r>
                        <a:rPr lang="tr-TR" sz="1600" b="1" dirty="0" smtClean="0"/>
                        <a:t>Sunulan Program:</a:t>
                      </a:r>
                      <a:endParaRPr lang="tr-TR" sz="1600" b="1" dirty="0"/>
                    </a:p>
                  </a:txBody>
                  <a:tcPr marT="45706" marB="45706"/>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a:t>
                      </a:r>
                      <a:endParaRPr lang="tr-TR" sz="1600" dirty="0"/>
                    </a:p>
                  </a:txBody>
                  <a:tcPr marT="45706" marB="45706"/>
                </a:tc>
              </a:tr>
              <a:tr h="335263">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9.556.000 TL</a:t>
                      </a:r>
                    </a:p>
                  </a:txBody>
                  <a:tcPr marT="45706" marB="45706"/>
                </a:tc>
              </a:tr>
              <a:tr h="335263">
                <a:tc>
                  <a:txBody>
                    <a:bodyPr/>
                    <a:lstStyle/>
                    <a:p>
                      <a:r>
                        <a:rPr lang="tr-TR" sz="1600" b="1" dirty="0" smtClean="0"/>
                        <a:t>Proje Süresi:</a:t>
                      </a:r>
                      <a:endParaRPr lang="tr-TR" sz="1600" b="1" dirty="0"/>
                    </a:p>
                  </a:txBody>
                  <a:tcPr marT="45706" marB="45706"/>
                </a:tc>
                <a:tc>
                  <a:txBody>
                    <a:bodyPr/>
                    <a:lstStyle/>
                    <a:p>
                      <a:pPr algn="ctr"/>
                      <a:r>
                        <a:rPr lang="tr-TR" sz="1600" b="0" kern="1200" dirty="0" smtClean="0">
                          <a:solidFill>
                            <a:schemeClr val="tx1"/>
                          </a:solidFill>
                          <a:latin typeface="Times New Roman" pitchFamily="18" charset="0"/>
                          <a:ea typeface="+mn-ea"/>
                          <a:cs typeface="Times New Roman" pitchFamily="18" charset="0"/>
                        </a:rPr>
                        <a:t>2010 - 2017</a:t>
                      </a:r>
                      <a:endParaRPr lang="tr-TR" sz="1600" b="0" kern="1200" dirty="0">
                        <a:solidFill>
                          <a:schemeClr val="tx1"/>
                        </a:solidFill>
                        <a:latin typeface="Times New Roman" pitchFamily="18" charset="0"/>
                        <a:ea typeface="+mn-ea"/>
                        <a:cs typeface="Times New Roman" pitchFamily="18" charset="0"/>
                      </a:endParaRPr>
                    </a:p>
                  </a:txBody>
                  <a:tcPr marT="45706" marB="45706"/>
                </a:tc>
              </a:tr>
              <a:tr h="3170271">
                <a:tc>
                  <a:txBody>
                    <a:bodyPr/>
                    <a:lstStyle/>
                    <a:p>
                      <a:r>
                        <a:rPr lang="tr-TR" sz="1600" b="1" dirty="0" smtClean="0"/>
                        <a:t>Mevcut Durum:</a:t>
                      </a:r>
                      <a:endParaRPr lang="tr-TR" sz="1600" b="1" dirty="0"/>
                    </a:p>
                  </a:txBody>
                  <a:tcPr marT="45706" marB="45706"/>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dirty="0" smtClean="0">
                          <a:solidFill>
                            <a:schemeClr val="tx1"/>
                          </a:solidFill>
                          <a:latin typeface="Times New Roman" pitchFamily="18" charset="0"/>
                          <a:ea typeface="+mn-ea"/>
                          <a:cs typeface="Times New Roman" pitchFamily="18" charset="0"/>
                        </a:rPr>
                        <a:t>Samsun THM</a:t>
                      </a:r>
                      <a:r>
                        <a:rPr lang="tr-TR" sz="1400" b="0" kern="1200" baseline="0" dirty="0" smtClean="0">
                          <a:solidFill>
                            <a:schemeClr val="tx1"/>
                          </a:solidFill>
                          <a:latin typeface="Times New Roman" pitchFamily="18" charset="0"/>
                          <a:ea typeface="+mn-ea"/>
                          <a:cs typeface="Times New Roman" pitchFamily="18" charset="0"/>
                        </a:rPr>
                        <a:t>’ ye bağlı illerde (Samsun, Amasya, Çorum, Giresun, Ordu, Sinop, Sivas ve Tokat) 2012 yılı Mart ayında,</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İzmir THM’ ye bağlı iller (İzmir, Aydın, Denizli, Manisa, Muğla ve Uşak) ile Erzurum THM’ ye bağlı illerde (Erzurum, Ağrı, Ardahan, Artvin, Bayburt, Erzincan, Gümüşhane, Iğdır, Kars, Trabzon ve Rize) 2014 Nisan ayında,</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Ankara THM’ ye bağlı illerde (Ankara, Bartın, Bolu, Çankırı, Düzce, Eskişehir, Karabük, Kastamonu, Kırıkkale, Kırşehir, Kütahya, Yozgat ve Zonguldak) illerinde 2015 Aralık ayında tamamlanmış olup,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Ayrıca Adana THM’ ye bağlı iller (Adana, Gaziantep, Hatay, Kahramanmaraş, Kilis, Mersin ve Osmaniye)ile Konya THM’ ye bağlı iller (Konya, Isparta, Burdur, Antalya, Karaman, Niğde, Aksaray, Afyonkarahisar, Nevşehir ve Kayseri) 2016 Şubat ayında tamamlanmıştır.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Diyarbakır THM’ ye bağlı illerde (Diyarbakır, Urfa, Mardin, Şırnak, Hakkari, Siirt, Van, Bitlis, Batman, Muş, 31 19 Bingöl, Tunceli, Elazığ, Malatya, Adıyaman) ise </a:t>
                      </a:r>
                      <a:r>
                        <a:rPr lang="tr-TR" altLang="tr-TR" sz="1400" dirty="0" smtClean="0">
                          <a:latin typeface="Times New Roman" pitchFamily="18" charset="0"/>
                          <a:cs typeface="Times New Roman" pitchFamily="18" charset="0"/>
                        </a:rPr>
                        <a:t>bölgedeki koşullar nedeniyle tamamlanamamıştır.</a:t>
                      </a:r>
                      <a:endParaRPr lang="tr-TR" sz="1700" b="0" kern="1200" dirty="0" smtClean="0">
                        <a:solidFill>
                          <a:schemeClr val="tx1"/>
                        </a:solidFill>
                        <a:latin typeface="Times New Roman" pitchFamily="18" charset="0"/>
                        <a:ea typeface="+mn-ea"/>
                        <a:cs typeface="Times New Roman" pitchFamily="18" charset="0"/>
                      </a:endParaRPr>
                    </a:p>
                  </a:txBody>
                  <a:tcPr marT="45706" marB="45706"/>
                </a:tc>
              </a:tr>
            </a:tbl>
          </a:graphicData>
        </a:graphic>
      </p:graphicFrame>
      <p:sp>
        <p:nvSpPr>
          <p:cNvPr id="7191"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4236459087"/>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2037616834"/>
              </p:ext>
            </p:extLst>
          </p:nvPr>
        </p:nvGraphicFramePr>
        <p:xfrm>
          <a:off x="152400" y="1219200"/>
          <a:ext cx="8763001" cy="5071370"/>
        </p:xfrm>
        <a:graphic>
          <a:graphicData uri="http://schemas.openxmlformats.org/drawingml/2006/table">
            <a:tbl>
              <a:tblPr firstRow="1" bandRow="1">
                <a:tableStyleId>{5C22544A-7EE6-4342-B048-85BDC9FD1C3A}</a:tableStyleId>
              </a:tblPr>
              <a:tblGrid>
                <a:gridCol w="1887415"/>
                <a:gridCol w="6875586"/>
              </a:tblGrid>
              <a:tr h="7576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baseline="0" dirty="0" smtClean="0">
                          <a:solidFill>
                            <a:schemeClr val="tx1"/>
                          </a:solidFill>
                          <a:latin typeface="Times New Roman" pitchFamily="18" charset="0"/>
                          <a:ea typeface="+mn-ea"/>
                          <a:cs typeface="Times New Roman" pitchFamily="18" charset="0"/>
                        </a:rPr>
                        <a:t>Proje Numaralı  Temiz Hava Merkezleri Hizmet Binası İnşaatı-1 (Samsun, Erzurum)</a:t>
                      </a:r>
                    </a:p>
                    <a:p>
                      <a:pPr marL="0" marR="0" indent="0" algn="ctr" defTabSz="914400" rtl="0" eaLnBrk="1" fontAlgn="auto" latinLnBrk="0" hangingPunct="1">
                        <a:lnSpc>
                          <a:spcPct val="100000"/>
                        </a:lnSpc>
                        <a:spcBef>
                          <a:spcPts val="0"/>
                        </a:spcBef>
                        <a:spcAft>
                          <a:spcPts val="0"/>
                        </a:spcAft>
                        <a:buClrTx/>
                        <a:buSzTx/>
                        <a:buFontTx/>
                        <a:buNone/>
                        <a:tabLst/>
                        <a:defRPr/>
                      </a:pPr>
                      <a:r>
                        <a:rPr lang="tr-TR" sz="1600" b="0" kern="1200" baseline="0" dirty="0" smtClean="0">
                          <a:solidFill>
                            <a:schemeClr val="tx1"/>
                          </a:solidFill>
                          <a:latin typeface="Times New Roman" pitchFamily="18" charset="0"/>
                          <a:ea typeface="+mn-ea"/>
                          <a:cs typeface="Times New Roman" pitchFamily="18" charset="0"/>
                        </a:rPr>
                        <a:t>2011K100290  </a:t>
                      </a:r>
                    </a:p>
                  </a:txBody>
                  <a:tcPr marT="45709" marB="45709"/>
                </a:tc>
                <a:tc hMerge="1">
                  <a:txBody>
                    <a:bodyPr/>
                    <a:lstStyle/>
                    <a:p>
                      <a:endParaRPr lang="tr-TR" dirty="0"/>
                    </a:p>
                  </a:txBody>
                  <a:tcPr/>
                </a:tc>
              </a:tr>
              <a:tr h="1234722">
                <a:tc gridSpan="2">
                  <a:txBody>
                    <a:bodyPr/>
                    <a:lstStyle/>
                    <a:p>
                      <a:pPr algn="just">
                        <a:spcBef>
                          <a:spcPts val="600"/>
                        </a:spcBef>
                        <a:spcAft>
                          <a:spcPts val="600"/>
                        </a:spcAf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Bu projenin amacı;</a:t>
                      </a:r>
                      <a:r>
                        <a:rPr lang="tr-TR" sz="1800" baseline="0" dirty="0" smtClean="0">
                          <a:latin typeface="Times New Roman" panose="02020603050405020304" pitchFamily="18" charset="0"/>
                          <a:cs typeface="Times New Roman" panose="02020603050405020304" pitchFamily="18" charset="0"/>
                        </a:rPr>
                        <a:t> </a:t>
                      </a:r>
                      <a:r>
                        <a:rPr lang="tr-TR" sz="1600" b="0" kern="1200" baseline="0" dirty="0" smtClean="0">
                          <a:solidFill>
                            <a:schemeClr val="tx1"/>
                          </a:solidFill>
                          <a:latin typeface="Times New Roman" pitchFamily="18" charset="0"/>
                          <a:ea typeface="+mn-ea"/>
                          <a:cs typeface="Times New Roman" pitchFamily="18" charset="0"/>
                        </a:rPr>
                        <a:t>AB uyum sürecinde Bakanlığımız sorumluluğunda olan Hava kalitesi  Çerçeve direktifi, kardeş direktifleri- Avrupa için temiz hava direktif gerekliliklerine uygun  hava kalitesi izleme sürecinin etkin yürütülmesi için  Çevre Faslı Müzakere Pozisyon Belgesi , Ulusal Program 2012-2017 </a:t>
                      </a:r>
                      <a:r>
                        <a:rPr lang="tr-TR" sz="1600" b="0" kern="1200" baseline="0" dirty="0" err="1" smtClean="0">
                          <a:solidFill>
                            <a:schemeClr val="tx1"/>
                          </a:solidFill>
                          <a:latin typeface="Times New Roman" pitchFamily="18" charset="0"/>
                          <a:ea typeface="+mn-ea"/>
                          <a:cs typeface="Times New Roman" pitchFamily="18" charset="0"/>
                        </a:rPr>
                        <a:t>Starteji</a:t>
                      </a:r>
                      <a:r>
                        <a:rPr lang="tr-TR" sz="1600" b="0" kern="1200" baseline="0" dirty="0" smtClean="0">
                          <a:solidFill>
                            <a:schemeClr val="tx1"/>
                          </a:solidFill>
                          <a:latin typeface="Times New Roman" pitchFamily="18" charset="0"/>
                          <a:ea typeface="+mn-ea"/>
                          <a:cs typeface="Times New Roman" pitchFamily="18" charset="0"/>
                        </a:rPr>
                        <a:t> Planı, Ulusal Temiz Hava Eylem Planı dokümanlarında belirtilen bölgesel yapılanma için her bir bölge merkezinde kurulacak bina inşaatının tamamlanmasıdır.</a:t>
                      </a:r>
                      <a:endParaRPr lang="tr-TR" sz="1600" b="0" kern="1200" dirty="0" smtClean="0">
                        <a:solidFill>
                          <a:schemeClr val="tx1"/>
                        </a:solidFill>
                        <a:latin typeface="Times New Roman" pitchFamily="18" charset="0"/>
                        <a:ea typeface="+mn-ea"/>
                        <a:cs typeface="Times New Roman" pitchFamily="18" charset="0"/>
                      </a:endParaRPr>
                    </a:p>
                  </a:txBody>
                  <a:tcPr marT="45709" marB="45709"/>
                </a:tc>
                <a:tc hMerge="1">
                  <a:txBody>
                    <a:bodyPr/>
                    <a:lstStyle/>
                    <a:p>
                      <a:endParaRPr lang="tr-TR" dirty="0"/>
                    </a:p>
                  </a:txBody>
                  <a:tcPr/>
                </a:tc>
              </a:tr>
              <a:tr h="533164">
                <a:tc>
                  <a:txBody>
                    <a:bodyPr/>
                    <a:lstStyle/>
                    <a:p>
                      <a:r>
                        <a:rPr lang="tr-TR" sz="1600" b="1" dirty="0" smtClean="0"/>
                        <a:t>Sunulan Program:</a:t>
                      </a:r>
                      <a:endParaRPr lang="tr-TR" sz="1600" b="1" dirty="0"/>
                    </a:p>
                  </a:txBody>
                  <a:tcPr marT="45709" marB="45709"/>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a:t>
                      </a:r>
                      <a:endParaRPr lang="tr-TR" sz="1600" dirty="0"/>
                    </a:p>
                  </a:txBody>
                  <a:tcPr marT="45709" marB="45709"/>
                </a:tc>
              </a:tr>
              <a:tr h="308665">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T="45709" marB="45709"/>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7.420.000,00 TL</a:t>
                      </a:r>
                    </a:p>
                  </a:txBody>
                  <a:tcPr marT="45709" marB="45709"/>
                </a:tc>
              </a:tr>
              <a:tr h="308665">
                <a:tc>
                  <a:txBody>
                    <a:bodyPr/>
                    <a:lstStyle/>
                    <a:p>
                      <a:r>
                        <a:rPr lang="tr-TR" sz="1600" b="1" dirty="0" smtClean="0"/>
                        <a:t>Proje Süresi:</a:t>
                      </a:r>
                      <a:endParaRPr lang="tr-TR" sz="1600" b="1" dirty="0"/>
                    </a:p>
                  </a:txBody>
                  <a:tcPr marT="45709" marB="45709"/>
                </a:tc>
                <a:tc>
                  <a:txBody>
                    <a:bodyPr/>
                    <a:lstStyle/>
                    <a:p>
                      <a:pPr algn="ctr"/>
                      <a:r>
                        <a:rPr lang="tr-TR" sz="1600" b="0" kern="1200" dirty="0" smtClean="0">
                          <a:solidFill>
                            <a:schemeClr val="tx1"/>
                          </a:solidFill>
                          <a:latin typeface="Times New Roman" pitchFamily="18" charset="0"/>
                          <a:ea typeface="+mn-ea"/>
                          <a:cs typeface="Times New Roman" pitchFamily="18" charset="0"/>
                        </a:rPr>
                        <a:t>2011 - 2016</a:t>
                      </a:r>
                      <a:endParaRPr lang="tr-TR" sz="1600" b="0" kern="1200" dirty="0">
                        <a:solidFill>
                          <a:schemeClr val="tx1"/>
                        </a:solidFill>
                        <a:latin typeface="Times New Roman" pitchFamily="18" charset="0"/>
                        <a:ea typeface="+mn-ea"/>
                        <a:cs typeface="Times New Roman" pitchFamily="18" charset="0"/>
                      </a:endParaRPr>
                    </a:p>
                  </a:txBody>
                  <a:tcPr marT="45709" marB="45709"/>
                </a:tc>
              </a:tr>
              <a:tr h="1657720">
                <a:tc>
                  <a:txBody>
                    <a:bodyPr/>
                    <a:lstStyle/>
                    <a:p>
                      <a:r>
                        <a:rPr lang="tr-TR" sz="1600" b="1" dirty="0" smtClean="0"/>
                        <a:t>Mevcut Durum:</a:t>
                      </a:r>
                      <a:endParaRPr lang="tr-TR" sz="1600" b="1" dirty="0"/>
                    </a:p>
                  </a:txBody>
                  <a:tcPr marT="45709" marB="45709"/>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Erzurum ilinde  Çevre ve Şehircilik İl Müdürlüğüne ait  Ek Hizmet Binasının  tadilat projeleri İl müdürlüğünce hazırlanmış olup  binanın tadilatına Nisan  2015 yılında başlanmış olup Kasım 2015 yılında bina faaliyete hazır hale getirilmiştir.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Samsun  İli </a:t>
                      </a:r>
                      <a:r>
                        <a:rPr lang="tr-TR" sz="1400" b="0" kern="1200" baseline="0" dirty="0" err="1" smtClean="0">
                          <a:solidFill>
                            <a:schemeClr val="tx1"/>
                          </a:solidFill>
                          <a:latin typeface="Times New Roman" pitchFamily="18" charset="0"/>
                          <a:ea typeface="+mn-ea"/>
                          <a:cs typeface="Times New Roman" pitchFamily="18" charset="0"/>
                        </a:rPr>
                        <a:t>Atakum</a:t>
                      </a:r>
                      <a:r>
                        <a:rPr lang="tr-TR" sz="1400" b="0" kern="1200" baseline="0" dirty="0" smtClean="0">
                          <a:solidFill>
                            <a:schemeClr val="tx1"/>
                          </a:solidFill>
                          <a:latin typeface="Times New Roman" pitchFamily="18" charset="0"/>
                          <a:ea typeface="+mn-ea"/>
                          <a:cs typeface="Times New Roman" pitchFamily="18" charset="0"/>
                        </a:rPr>
                        <a:t>  </a:t>
                      </a:r>
                      <a:r>
                        <a:rPr lang="tr-TR" sz="1400" b="0" kern="1200" baseline="0" dirty="0" err="1" smtClean="0">
                          <a:solidFill>
                            <a:schemeClr val="tx1"/>
                          </a:solidFill>
                          <a:latin typeface="Times New Roman" pitchFamily="18" charset="0"/>
                          <a:ea typeface="+mn-ea"/>
                          <a:cs typeface="Times New Roman" pitchFamily="18" charset="0"/>
                        </a:rPr>
                        <a:t>ilçesi’nde</a:t>
                      </a:r>
                      <a:r>
                        <a:rPr lang="tr-TR" sz="1400" b="0" kern="1200" baseline="0" dirty="0" smtClean="0">
                          <a:solidFill>
                            <a:schemeClr val="tx1"/>
                          </a:solidFill>
                          <a:latin typeface="Times New Roman" pitchFamily="18" charset="0"/>
                          <a:ea typeface="+mn-ea"/>
                          <a:cs typeface="Times New Roman" pitchFamily="18" charset="0"/>
                        </a:rPr>
                        <a:t>  Milli Emlak’tan tahsis edilen arazi üzerinde projesi İl müdürlüğünce hazırlanan bina inşaatına  Temmuz 2015 yılında başlanmış olup Ağustos 2016 tarihinde tamamlanmıştır.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800" kern="1200" baseline="0" dirty="0" smtClean="0">
                        <a:solidFill>
                          <a:schemeClr val="dk1"/>
                        </a:solidFill>
                        <a:effectLst/>
                        <a:latin typeface="+mn-lt"/>
                        <a:ea typeface="+mn-ea"/>
                        <a:cs typeface="+mn-cs"/>
                      </a:endParaRPr>
                    </a:p>
                  </a:txBody>
                  <a:tcPr marT="45709" marB="45709"/>
                </a:tc>
              </a:tr>
            </a:tbl>
          </a:graphicData>
        </a:graphic>
      </p:graphicFrame>
      <p:sp>
        <p:nvSpPr>
          <p:cNvPr id="8215"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381601874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4053054968"/>
              </p:ext>
            </p:extLst>
          </p:nvPr>
        </p:nvGraphicFramePr>
        <p:xfrm>
          <a:off x="228600" y="792732"/>
          <a:ext cx="8763000" cy="5912868"/>
        </p:xfrm>
        <a:graphic>
          <a:graphicData uri="http://schemas.openxmlformats.org/drawingml/2006/table">
            <a:tbl>
              <a:tblPr firstRow="1" bandRow="1">
                <a:tableStyleId>{5C22544A-7EE6-4342-B048-85BDC9FD1C3A}</a:tableStyleId>
              </a:tblPr>
              <a:tblGrid>
                <a:gridCol w="1887414"/>
                <a:gridCol w="6875586"/>
              </a:tblGrid>
              <a:tr h="7859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baseline="0" dirty="0" smtClean="0">
                          <a:solidFill>
                            <a:schemeClr val="tx1"/>
                          </a:solidFill>
                          <a:latin typeface="Times New Roman" pitchFamily="18" charset="0"/>
                          <a:ea typeface="+mn-ea"/>
                          <a:cs typeface="Times New Roman" pitchFamily="18" charset="0"/>
                        </a:rPr>
                        <a:t>2012K100120 Proje Numaralı  Temiz Hava Merkezleri Hizmet Binası İnşaatı-2 ( Konya, Adana, İzmir Diyarbakır )</a:t>
                      </a:r>
                    </a:p>
                    <a:p>
                      <a:pPr marL="0" marR="0" indent="0" algn="ctr" defTabSz="914400" rtl="0" eaLnBrk="1" fontAlgn="auto" latinLnBrk="0" hangingPunct="1">
                        <a:lnSpc>
                          <a:spcPct val="100000"/>
                        </a:lnSpc>
                        <a:spcBef>
                          <a:spcPts val="0"/>
                        </a:spcBef>
                        <a:spcAft>
                          <a:spcPts val="0"/>
                        </a:spcAft>
                        <a:buClrTx/>
                        <a:buSzTx/>
                        <a:buFontTx/>
                        <a:buNone/>
                        <a:tabLst/>
                        <a:defRPr/>
                      </a:pPr>
                      <a:r>
                        <a:rPr lang="tr-TR" sz="1600" b="0" kern="1200" baseline="0" dirty="0" smtClean="0">
                          <a:solidFill>
                            <a:schemeClr val="tx1"/>
                          </a:solidFill>
                          <a:latin typeface="Times New Roman" pitchFamily="18" charset="0"/>
                          <a:ea typeface="+mn-ea"/>
                          <a:cs typeface="Times New Roman" pitchFamily="18" charset="0"/>
                        </a:rPr>
                        <a:t>2012K100120  </a:t>
                      </a:r>
                    </a:p>
                  </a:txBody>
                  <a:tcPr marT="45699" marB="45699"/>
                </a:tc>
                <a:tc hMerge="1">
                  <a:txBody>
                    <a:bodyPr/>
                    <a:lstStyle/>
                    <a:p>
                      <a:endParaRPr lang="tr-TR" dirty="0"/>
                    </a:p>
                  </a:txBody>
                  <a:tcPr/>
                </a:tc>
              </a:tr>
              <a:tr h="1135259">
                <a:tc gridSpan="2">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Bu projenin amacı;</a:t>
                      </a:r>
                      <a:r>
                        <a:rPr lang="tr-TR" sz="1600" baseline="0" dirty="0" smtClean="0">
                          <a:latin typeface="Times New Roman" panose="02020603050405020304" pitchFamily="18" charset="0"/>
                          <a:cs typeface="Times New Roman" panose="02020603050405020304" pitchFamily="18" charset="0"/>
                        </a:rPr>
                        <a:t> </a:t>
                      </a:r>
                      <a:r>
                        <a:rPr lang="tr-TR" sz="1400" b="0" kern="1200" baseline="0" dirty="0" smtClean="0">
                          <a:solidFill>
                            <a:schemeClr val="tx1"/>
                          </a:solidFill>
                          <a:latin typeface="Times New Roman" pitchFamily="18" charset="0"/>
                          <a:ea typeface="+mn-ea"/>
                          <a:cs typeface="Times New Roman" pitchFamily="18" charset="0"/>
                        </a:rPr>
                        <a:t>AB uyum sürecinde Bakanlığımız sorumluluğunda olan Hava kalitesi  Çerçeve direktifi, kardeş direktifleri- Avrupa için temiz hava direktif gerekliliklerine uygun  hava kalitesi izleme sürecinin etkin yürütülmesi için  Çevre Faslı Müzakere Pozisyon Belgesi , Ulusal Program 2012-2017 </a:t>
                      </a:r>
                      <a:r>
                        <a:rPr lang="tr-TR" sz="1400" b="0" kern="1200" baseline="0" dirty="0" err="1" smtClean="0">
                          <a:solidFill>
                            <a:schemeClr val="tx1"/>
                          </a:solidFill>
                          <a:latin typeface="Times New Roman" pitchFamily="18" charset="0"/>
                          <a:ea typeface="+mn-ea"/>
                          <a:cs typeface="Times New Roman" pitchFamily="18" charset="0"/>
                        </a:rPr>
                        <a:t>Starteji</a:t>
                      </a:r>
                      <a:r>
                        <a:rPr lang="tr-TR" sz="1400" b="0" kern="1200" baseline="0" dirty="0" smtClean="0">
                          <a:solidFill>
                            <a:schemeClr val="tx1"/>
                          </a:solidFill>
                          <a:latin typeface="Times New Roman" pitchFamily="18" charset="0"/>
                          <a:ea typeface="+mn-ea"/>
                          <a:cs typeface="Times New Roman" pitchFamily="18" charset="0"/>
                        </a:rPr>
                        <a:t> Planı, Ulusal Temiz Hava Eylem Planı dokümanlarında belirtilen bölgesel yapılanma için her bir bölge merkezinde kurulacak bina inşaatının tamamlanmasıdır.</a:t>
                      </a:r>
                    </a:p>
                  </a:txBody>
                  <a:tcPr marT="45699" marB="45699"/>
                </a:tc>
                <a:tc hMerge="1">
                  <a:txBody>
                    <a:bodyPr/>
                    <a:lstStyle/>
                    <a:p>
                      <a:endParaRPr lang="tr-TR" dirty="0"/>
                    </a:p>
                  </a:txBody>
                  <a:tcPr/>
                </a:tc>
              </a:tr>
              <a:tr h="553054">
                <a:tc>
                  <a:txBody>
                    <a:bodyPr/>
                    <a:lstStyle/>
                    <a:p>
                      <a:r>
                        <a:rPr lang="tr-TR" sz="1600" b="1" dirty="0" smtClean="0"/>
                        <a:t>Sunulan Program:</a:t>
                      </a:r>
                      <a:endParaRPr lang="tr-TR" sz="1600" b="1" dirty="0"/>
                    </a:p>
                  </a:txBody>
                  <a:tcPr marT="45699" marB="45699"/>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a:t>
                      </a:r>
                      <a:endParaRPr lang="tr-TR" sz="1600" dirty="0"/>
                    </a:p>
                  </a:txBody>
                  <a:tcPr marT="45699" marB="45699"/>
                </a:tc>
              </a:tr>
              <a:tr h="320172">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T="45699" marB="45699"/>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22.256.000,00 TL</a:t>
                      </a:r>
                    </a:p>
                  </a:txBody>
                  <a:tcPr marT="45699" marB="45699"/>
                </a:tc>
              </a:tr>
              <a:tr h="320172">
                <a:tc>
                  <a:txBody>
                    <a:bodyPr/>
                    <a:lstStyle/>
                    <a:p>
                      <a:r>
                        <a:rPr lang="tr-TR" sz="1600" b="1" dirty="0" smtClean="0"/>
                        <a:t>Proje Süresi:</a:t>
                      </a:r>
                      <a:endParaRPr lang="tr-TR" sz="1600" b="1" dirty="0"/>
                    </a:p>
                  </a:txBody>
                  <a:tcPr marT="45699" marB="45699"/>
                </a:tc>
                <a:tc>
                  <a:txBody>
                    <a:bodyPr/>
                    <a:lstStyle/>
                    <a:p>
                      <a:pPr algn="ctr"/>
                      <a:r>
                        <a:rPr lang="tr-TR" sz="1600" b="0" kern="1200" dirty="0" smtClean="0">
                          <a:solidFill>
                            <a:schemeClr val="tx1"/>
                          </a:solidFill>
                          <a:latin typeface="Times New Roman" pitchFamily="18" charset="0"/>
                          <a:ea typeface="+mn-ea"/>
                          <a:cs typeface="Times New Roman" pitchFamily="18" charset="0"/>
                        </a:rPr>
                        <a:t>2012 - 2016</a:t>
                      </a:r>
                      <a:endParaRPr lang="tr-TR" sz="1600" b="0" kern="1200" dirty="0">
                        <a:solidFill>
                          <a:schemeClr val="tx1"/>
                        </a:solidFill>
                        <a:latin typeface="Times New Roman" pitchFamily="18" charset="0"/>
                        <a:ea typeface="+mn-ea"/>
                        <a:cs typeface="Times New Roman" pitchFamily="18" charset="0"/>
                      </a:endParaRPr>
                    </a:p>
                  </a:txBody>
                  <a:tcPr marT="45699" marB="45699"/>
                </a:tc>
              </a:tr>
              <a:tr h="2524205">
                <a:tc>
                  <a:txBody>
                    <a:bodyPr/>
                    <a:lstStyle/>
                    <a:p>
                      <a:r>
                        <a:rPr lang="tr-TR" sz="1600" b="1" dirty="0" smtClean="0"/>
                        <a:t>Mevcut Durum:</a:t>
                      </a:r>
                      <a:endParaRPr lang="tr-TR" sz="1600" b="1" dirty="0"/>
                    </a:p>
                  </a:txBody>
                  <a:tcPr marT="45699" marB="45699"/>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Konya İli Selçuklu İlçesi’nde  Milli Emlak’tan tahsis edilen arazi üzerinde projesi İl müdürlüğünce hazırlanan bina inşaatına Mart 2014 tarihinde  başlanmış olup Ekim 2015 tarihinde bina faaliyete hazır hale getirilmiştir.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Adana İli Yüreğir İlçesi'nde  Milli Emlak’tan tahsis edilen arazi üzerinde projesi İl müdürlüğünce hazırlanan bina inşaatına Haziran 2014 tarihinde başlanmış olup Kasım 2015 tarihinde bina faaliyete hazır hale getirilmiştir.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İzmir İli Bornova İlçesi'nde  Milli Emlak’tan tahsis edilen arazi üzerinde projesi İl müdürlüğünce hazırlanan bina inşaatına Haziran  2015 tarihinde  yılında başlanmış olup, Ağustos 2016 tarihinde tamamlanmıştır.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Diyarbakır İli Karapınar İlçesi'nde  Milli Emlak’tan tahsis edilen arazi üzerinde projesi İl müdürlüğünce hazırlanan bina inşaatına Aralık  2015 tarihinde  yılında başlanmış olup Ekim 2016 tarihinde tamamlanmıştır.</a:t>
                      </a:r>
                      <a:endParaRPr lang="tr-TR" sz="1800" kern="1200" baseline="0" dirty="0" smtClean="0">
                        <a:solidFill>
                          <a:schemeClr val="dk1"/>
                        </a:solidFill>
                        <a:effectLst/>
                        <a:latin typeface="+mn-lt"/>
                        <a:ea typeface="+mn-ea"/>
                        <a:cs typeface="+mn-cs"/>
                      </a:endParaRPr>
                    </a:p>
                  </a:txBody>
                  <a:tcPr marT="45699" marB="45699"/>
                </a:tc>
              </a:tr>
            </a:tbl>
          </a:graphicData>
        </a:graphic>
      </p:graphicFrame>
      <p:sp>
        <p:nvSpPr>
          <p:cNvPr id="9239"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213552900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3661486972"/>
              </p:ext>
            </p:extLst>
          </p:nvPr>
        </p:nvGraphicFramePr>
        <p:xfrm>
          <a:off x="0" y="1236663"/>
          <a:ext cx="9144000" cy="4675152"/>
        </p:xfrm>
        <a:graphic>
          <a:graphicData uri="http://schemas.openxmlformats.org/drawingml/2006/table">
            <a:tbl>
              <a:tblPr firstRow="1" bandRow="1">
                <a:tableStyleId>{5C22544A-7EE6-4342-B048-85BDC9FD1C3A}</a:tableStyleId>
              </a:tblPr>
              <a:tblGrid>
                <a:gridCol w="1969476"/>
                <a:gridCol w="7174524"/>
              </a:tblGrid>
              <a:tr h="36968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dirty="0" smtClean="0">
                          <a:solidFill>
                            <a:schemeClr val="tx1"/>
                          </a:solidFill>
                          <a:latin typeface="Times New Roman" pitchFamily="18" charset="0"/>
                          <a:ea typeface="+mn-ea"/>
                          <a:cs typeface="Times New Roman" pitchFamily="18" charset="0"/>
                        </a:rPr>
                        <a:t>Samsun Temiz hava Merkezi’ne Bağlı İllerde 20 Adet Hava Kalitesi İzleme İstasyonu Kurulumu Projesi</a:t>
                      </a:r>
                    </a:p>
                  </a:txBody>
                  <a:tcPr marT="45700" marB="45700"/>
                </a:tc>
                <a:tc hMerge="1">
                  <a:txBody>
                    <a:bodyPr/>
                    <a:lstStyle/>
                    <a:p>
                      <a:endParaRPr lang="tr-TR" dirty="0"/>
                    </a:p>
                  </a:txBody>
                  <a:tcPr/>
                </a:tc>
              </a:tr>
              <a:tr h="681015">
                <a:tc gridSpan="2">
                  <a:txBody>
                    <a:bodyPr/>
                    <a:lstStyle/>
                    <a:p>
                      <a:pPr algn="just">
                        <a:spcBef>
                          <a:spcPts val="600"/>
                        </a:spcBef>
                        <a:spcAft>
                          <a:spcPts val="600"/>
                        </a:spcAf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a:t>
                      </a:r>
                      <a:r>
                        <a:rPr lang="tr-TR" sz="1600" b="0" kern="1200" baseline="0" dirty="0" smtClean="0">
                          <a:solidFill>
                            <a:schemeClr val="tx1"/>
                          </a:solidFill>
                          <a:latin typeface="Times New Roman" pitchFamily="18" charset="0"/>
                          <a:ea typeface="+mn-ea"/>
                          <a:cs typeface="Times New Roman" pitchFamily="18" charset="0"/>
                        </a:rPr>
                        <a:t>Samsun Temiz  Hava Merkezi’ne Bağlı İllerde, </a:t>
                      </a:r>
                      <a:r>
                        <a:rPr lang="tr-TR" sz="1600" b="0" kern="1200" dirty="0" smtClean="0">
                          <a:solidFill>
                            <a:schemeClr val="tx1"/>
                          </a:solidFill>
                          <a:latin typeface="Times New Roman" pitchFamily="18" charset="0"/>
                          <a:ea typeface="+mn-ea"/>
                          <a:cs typeface="Times New Roman" pitchFamily="18" charset="0"/>
                        </a:rPr>
                        <a:t>Hava Kalitesinin Değerlendirilmesi ve Yönetimi Yönetmeliğinin Ek-I inde yer alan kirleticiler bazında sabit istasyon yerleri Ek-</a:t>
                      </a:r>
                      <a:r>
                        <a:rPr lang="tr-TR" sz="1600" b="0" kern="1200" dirty="0" err="1" smtClean="0">
                          <a:solidFill>
                            <a:schemeClr val="tx1"/>
                          </a:solidFill>
                          <a:latin typeface="Times New Roman" pitchFamily="18" charset="0"/>
                          <a:ea typeface="+mn-ea"/>
                          <a:cs typeface="Times New Roman" pitchFamily="18" charset="0"/>
                        </a:rPr>
                        <a:t>II’de</a:t>
                      </a:r>
                      <a:r>
                        <a:rPr lang="tr-TR" sz="1600" b="0" kern="1200" dirty="0" smtClean="0">
                          <a:solidFill>
                            <a:schemeClr val="tx1"/>
                          </a:solidFill>
                          <a:latin typeface="Times New Roman" pitchFamily="18" charset="0"/>
                          <a:ea typeface="+mn-ea"/>
                          <a:cs typeface="Times New Roman" pitchFamily="18" charset="0"/>
                        </a:rPr>
                        <a:t> yer alan hükümler çerçevesinde gözden geçirilerek, mevcut ve ilave istasyon sayısı, yeri ve ölçülecek parametreler belirlenerek, raporlanan noktalara</a:t>
                      </a:r>
                      <a:r>
                        <a:rPr lang="tr-TR" sz="1600" b="0" kern="1200" baseline="0" dirty="0" smtClean="0">
                          <a:solidFill>
                            <a:schemeClr val="tx1"/>
                          </a:solidFill>
                          <a:latin typeface="Times New Roman" pitchFamily="18" charset="0"/>
                          <a:ea typeface="+mn-ea"/>
                          <a:cs typeface="Times New Roman" pitchFamily="18" charset="0"/>
                        </a:rPr>
                        <a:t> Hava Kalitesi İzleme İstasyonları kurulumu projesi.</a:t>
                      </a:r>
                      <a:endParaRPr lang="tr-TR" sz="1600" b="0" kern="1200" dirty="0" smtClean="0">
                        <a:solidFill>
                          <a:schemeClr val="tx1"/>
                        </a:solidFill>
                        <a:latin typeface="Times New Roman" pitchFamily="18" charset="0"/>
                        <a:ea typeface="+mn-ea"/>
                        <a:cs typeface="Times New Roman" pitchFamily="18" charset="0"/>
                      </a:endParaRPr>
                    </a:p>
                  </a:txBody>
                  <a:tcPr marT="45700" marB="45700"/>
                </a:tc>
                <a:tc hMerge="1">
                  <a:txBody>
                    <a:bodyPr/>
                    <a:lstStyle/>
                    <a:p>
                      <a:endParaRPr lang="tr-TR" dirty="0"/>
                    </a:p>
                  </a:txBody>
                  <a:tcPr/>
                </a:tc>
              </a:tr>
              <a:tr h="214016">
                <a:tc>
                  <a:txBody>
                    <a:bodyPr/>
                    <a:lstStyle/>
                    <a:p>
                      <a:r>
                        <a:rPr lang="tr-TR" sz="1600" b="1" dirty="0" smtClean="0"/>
                        <a:t>Sunulan Program:</a:t>
                      </a:r>
                      <a:endParaRPr lang="tr-TR" sz="1600" b="1" dirty="0"/>
                    </a:p>
                  </a:txBody>
                  <a:tcPr marT="45700" marB="45700"/>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a:t>
                      </a:r>
                      <a:endParaRPr lang="tr-TR" sz="1600" dirty="0"/>
                    </a:p>
                  </a:txBody>
                  <a:tcPr marT="45700" marB="45700"/>
                </a:tc>
              </a:tr>
              <a:tr h="214016">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T="45700" marB="45700"/>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3.346.800,00 TL</a:t>
                      </a:r>
                    </a:p>
                  </a:txBody>
                  <a:tcPr marT="45700" marB="45700"/>
                </a:tc>
              </a:tr>
              <a:tr h="214016">
                <a:tc>
                  <a:txBody>
                    <a:bodyPr/>
                    <a:lstStyle/>
                    <a:p>
                      <a:r>
                        <a:rPr lang="tr-TR" sz="1600" b="1" dirty="0" smtClean="0"/>
                        <a:t>Proje Süresi:</a:t>
                      </a:r>
                      <a:endParaRPr lang="tr-TR" sz="1600" b="1" dirty="0"/>
                    </a:p>
                  </a:txBody>
                  <a:tcPr marT="45700" marB="45700"/>
                </a:tc>
                <a:tc>
                  <a:txBody>
                    <a:bodyPr/>
                    <a:lstStyle/>
                    <a:p>
                      <a:pPr algn="ctr"/>
                      <a:r>
                        <a:rPr lang="tr-TR" sz="1600" b="0" kern="1200" dirty="0" smtClean="0">
                          <a:solidFill>
                            <a:schemeClr val="tx1"/>
                          </a:solidFill>
                          <a:latin typeface="Times New Roman" pitchFamily="18" charset="0"/>
                          <a:ea typeface="+mn-ea"/>
                          <a:cs typeface="Times New Roman" pitchFamily="18" charset="0"/>
                        </a:rPr>
                        <a:t>2014 - 2015</a:t>
                      </a:r>
                      <a:endParaRPr lang="tr-TR" sz="1600" b="0" kern="1200" dirty="0">
                        <a:solidFill>
                          <a:schemeClr val="tx1"/>
                        </a:solidFill>
                        <a:latin typeface="Times New Roman" pitchFamily="18" charset="0"/>
                        <a:ea typeface="+mn-ea"/>
                        <a:cs typeface="Times New Roman" pitchFamily="18" charset="0"/>
                      </a:endParaRPr>
                    </a:p>
                  </a:txBody>
                  <a:tcPr marT="45700" marB="45700"/>
                </a:tc>
              </a:tr>
              <a:tr h="2023592">
                <a:tc>
                  <a:txBody>
                    <a:bodyPr/>
                    <a:lstStyle/>
                    <a:p>
                      <a:r>
                        <a:rPr lang="tr-TR" sz="1600" b="1" dirty="0" smtClean="0"/>
                        <a:t>Mevcut Durum:</a:t>
                      </a:r>
                      <a:endParaRPr lang="tr-TR" sz="1600" b="1" dirty="0"/>
                    </a:p>
                  </a:txBody>
                  <a:tcPr marT="45700" marB="4570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dirty="0" smtClean="0">
                          <a:solidFill>
                            <a:schemeClr val="tx1"/>
                          </a:solidFill>
                          <a:latin typeface="Times New Roman" pitchFamily="18" charset="0"/>
                          <a:ea typeface="+mn-ea"/>
                          <a:cs typeface="Times New Roman" pitchFamily="18" charset="0"/>
                        </a:rPr>
                        <a:t>1. Kısım:</a:t>
                      </a:r>
                      <a:r>
                        <a:rPr lang="tr-TR" sz="1400" b="0" kern="1200" baseline="0" dirty="0" smtClean="0">
                          <a:solidFill>
                            <a:schemeClr val="tx1"/>
                          </a:solidFill>
                          <a:latin typeface="Times New Roman" pitchFamily="18" charset="0"/>
                          <a:ea typeface="+mn-ea"/>
                          <a:cs typeface="Times New Roman" pitchFamily="18" charset="0"/>
                        </a:rPr>
                        <a:t> </a:t>
                      </a:r>
                      <a:r>
                        <a:rPr lang="tr-TR" sz="1400" b="0" kern="1200" dirty="0" smtClean="0">
                          <a:solidFill>
                            <a:schemeClr val="tx1"/>
                          </a:solidFill>
                          <a:latin typeface="Times New Roman" pitchFamily="18" charset="0"/>
                          <a:ea typeface="+mn-ea"/>
                          <a:cs typeface="Times New Roman" pitchFamily="18" charset="0"/>
                        </a:rPr>
                        <a:t>Samsun THM</a:t>
                      </a:r>
                      <a:r>
                        <a:rPr lang="tr-TR" sz="1400" b="0" kern="1200" baseline="0" dirty="0" smtClean="0">
                          <a:solidFill>
                            <a:schemeClr val="tx1"/>
                          </a:solidFill>
                          <a:latin typeface="Times New Roman" pitchFamily="18" charset="0"/>
                          <a:ea typeface="+mn-ea"/>
                          <a:cs typeface="Times New Roman" pitchFamily="18" charset="0"/>
                        </a:rPr>
                        <a:t>’ ye bağlı illerde (Samsun, Amasya, Çorum, Giresun, Ordu, Sinop, Sivas ve Tokat) 2015 yılı Şubat 2015  tarihinde, 11 Adet İstasyon kurulumu tamamlanmıştır.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2. Kısım Samsun THM’ ye bağlı illerde (Samsun, Amasya, Çorum, Giresun, Ordu, Sinop, Sivas ve Tokat) 2015 yılı 9 Adet İstasyon kurulumu Haziran 2015 tarihinde tamamlanmıştır.</a:t>
                      </a:r>
                    </a:p>
                  </a:txBody>
                  <a:tcPr marT="45700" marB="45700"/>
                </a:tc>
              </a:tr>
            </a:tbl>
          </a:graphicData>
        </a:graphic>
      </p:graphicFrame>
      <p:sp>
        <p:nvSpPr>
          <p:cNvPr id="10263"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202526178"/>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3493159087"/>
              </p:ext>
            </p:extLst>
          </p:nvPr>
        </p:nvGraphicFramePr>
        <p:xfrm>
          <a:off x="533400" y="1236663"/>
          <a:ext cx="7924800" cy="3794111"/>
        </p:xfrm>
        <a:graphic>
          <a:graphicData uri="http://schemas.openxmlformats.org/drawingml/2006/table">
            <a:tbl>
              <a:tblPr firstRow="1" bandRow="1">
                <a:tableStyleId>{5C22544A-7EE6-4342-B048-85BDC9FD1C3A}</a:tableStyleId>
              </a:tblPr>
              <a:tblGrid>
                <a:gridCol w="1706879"/>
                <a:gridCol w="6217921"/>
              </a:tblGrid>
              <a:tr h="46039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dirty="0" smtClean="0">
                          <a:solidFill>
                            <a:schemeClr val="tx1"/>
                          </a:solidFill>
                          <a:latin typeface="Times New Roman" pitchFamily="18" charset="0"/>
                          <a:ea typeface="+mn-ea"/>
                          <a:cs typeface="Times New Roman" pitchFamily="18" charset="0"/>
                        </a:rPr>
                        <a:t>Hava Kalitesi İzleme İstasyonları Kurulması, Bakım onarım ve Kalibrasyon hizmet alımı ve </a:t>
                      </a:r>
                      <a:r>
                        <a:rPr lang="tr-TR" sz="1600" b="0" kern="1200" dirty="0" err="1" smtClean="0">
                          <a:solidFill>
                            <a:schemeClr val="tx1"/>
                          </a:solidFill>
                          <a:latin typeface="Times New Roman" pitchFamily="18" charset="0"/>
                          <a:ea typeface="+mn-ea"/>
                          <a:cs typeface="Times New Roman" pitchFamily="18" charset="0"/>
                        </a:rPr>
                        <a:t>sarf,yedek</a:t>
                      </a:r>
                      <a:r>
                        <a:rPr lang="tr-TR" sz="1600" b="0" kern="1200" dirty="0" smtClean="0">
                          <a:solidFill>
                            <a:schemeClr val="tx1"/>
                          </a:solidFill>
                          <a:latin typeface="Times New Roman" pitchFamily="18" charset="0"/>
                          <a:ea typeface="+mn-ea"/>
                          <a:cs typeface="Times New Roman" pitchFamily="18" charset="0"/>
                        </a:rPr>
                        <a:t> malzeme alımı Projesi - 2010K100040</a:t>
                      </a:r>
                      <a:endParaRPr lang="tr-TR" sz="1600" dirty="0" smtClean="0">
                        <a:solidFill>
                          <a:schemeClr val="tx1"/>
                        </a:solidFill>
                        <a:latin typeface="Times New Roman" pitchFamily="18" charset="0"/>
                        <a:cs typeface="Times New Roman" pitchFamily="18" charset="0"/>
                      </a:endParaRPr>
                    </a:p>
                  </a:txBody>
                  <a:tcPr marT="45706" marB="45706"/>
                </a:tc>
                <a:tc hMerge="1">
                  <a:txBody>
                    <a:bodyPr/>
                    <a:lstStyle/>
                    <a:p>
                      <a:endParaRPr lang="tr-TR" dirty="0"/>
                    </a:p>
                  </a:txBody>
                  <a:tcPr/>
                </a:tc>
              </a:tr>
              <a:tr h="460398">
                <a:tc gridSpan="2">
                  <a:txBody>
                    <a:bodyPr/>
                    <a:lstStyle/>
                    <a:p>
                      <a:pPr algn="l">
                        <a:spcBef>
                          <a:spcPts val="600"/>
                        </a:spcBef>
                        <a:spcAft>
                          <a:spcPts val="600"/>
                        </a:spcAf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a:t>
                      </a:r>
                      <a:r>
                        <a:rPr lang="tr-TR" sz="1600" b="0" kern="1200" baseline="0" dirty="0" smtClean="0">
                          <a:solidFill>
                            <a:schemeClr val="tx1"/>
                          </a:solidFill>
                          <a:latin typeface="Times New Roman" pitchFamily="18" charset="0"/>
                          <a:ea typeface="+mn-ea"/>
                          <a:cs typeface="Times New Roman" pitchFamily="18" charset="0"/>
                        </a:rPr>
                        <a:t> Hava kalitesi izleme İstasyonlarının (117 adet) aylık Bakım, Onarım ve Kalibrasyon işlerinin hizmet alımı yoluyla yaptırılması</a:t>
                      </a:r>
                      <a:endParaRPr lang="tr-TR" sz="1600" b="0" kern="1200" dirty="0" smtClean="0">
                        <a:solidFill>
                          <a:schemeClr val="tx1"/>
                        </a:solidFill>
                        <a:latin typeface="Times New Roman" pitchFamily="18" charset="0"/>
                        <a:ea typeface="+mn-ea"/>
                        <a:cs typeface="Times New Roman" pitchFamily="18" charset="0"/>
                      </a:endParaRPr>
                    </a:p>
                  </a:txBody>
                  <a:tcPr marT="45706" marB="45706"/>
                </a:tc>
                <a:tc hMerge="1">
                  <a:txBody>
                    <a:bodyPr/>
                    <a:lstStyle/>
                    <a:p>
                      <a:endParaRPr lang="tr-TR" dirty="0"/>
                    </a:p>
                  </a:txBody>
                  <a:tcPr/>
                </a:tc>
              </a:tr>
              <a:tr h="266537">
                <a:tc>
                  <a:txBody>
                    <a:bodyPr/>
                    <a:lstStyle/>
                    <a:p>
                      <a:r>
                        <a:rPr lang="tr-TR" sz="1600" b="1" dirty="0" smtClean="0"/>
                        <a:t>Sunulan Program:</a:t>
                      </a:r>
                      <a:endParaRPr lang="tr-TR" sz="1600" b="1" dirty="0"/>
                    </a:p>
                  </a:txBody>
                  <a:tcPr marT="45706" marB="45706"/>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a:t>
                      </a:r>
                      <a:endParaRPr lang="tr-TR" sz="1600" dirty="0"/>
                    </a:p>
                  </a:txBody>
                  <a:tcPr marT="45706" marB="45706"/>
                </a:tc>
              </a:tr>
              <a:tr h="266537">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2.508.480</a:t>
                      </a:r>
                    </a:p>
                  </a:txBody>
                  <a:tcPr marT="45706" marB="45706"/>
                </a:tc>
              </a:tr>
              <a:tr h="266537">
                <a:tc>
                  <a:txBody>
                    <a:bodyPr/>
                    <a:lstStyle/>
                    <a:p>
                      <a:r>
                        <a:rPr lang="tr-TR" sz="1600" b="1" dirty="0" smtClean="0"/>
                        <a:t>Proje Süresi:</a:t>
                      </a:r>
                      <a:endParaRPr lang="tr-TR" sz="1600" b="1" dirty="0"/>
                    </a:p>
                  </a:txBody>
                  <a:tcPr marT="45706" marB="45706"/>
                </a:tc>
                <a:tc>
                  <a:txBody>
                    <a:bodyPr/>
                    <a:lstStyle/>
                    <a:p>
                      <a:pPr algn="ctr"/>
                      <a:r>
                        <a:rPr lang="tr-TR" sz="1600" b="0" kern="1200" dirty="0" smtClean="0">
                          <a:solidFill>
                            <a:schemeClr val="tx1"/>
                          </a:solidFill>
                          <a:latin typeface="Times New Roman" pitchFamily="18" charset="0"/>
                          <a:ea typeface="+mn-ea"/>
                          <a:cs typeface="Times New Roman" pitchFamily="18" charset="0"/>
                        </a:rPr>
                        <a:t>01.02.2016 – 31.01.2017</a:t>
                      </a:r>
                      <a:endParaRPr lang="tr-TR" sz="1600" b="0" kern="1200" dirty="0">
                        <a:solidFill>
                          <a:schemeClr val="tx1"/>
                        </a:solidFill>
                        <a:latin typeface="Times New Roman" pitchFamily="18" charset="0"/>
                        <a:ea typeface="+mn-ea"/>
                        <a:cs typeface="Times New Roman" pitchFamily="18" charset="0"/>
                      </a:endParaRPr>
                    </a:p>
                  </a:txBody>
                  <a:tcPr marT="45706" marB="45706"/>
                </a:tc>
              </a:tr>
              <a:tr h="1386331">
                <a:tc>
                  <a:txBody>
                    <a:bodyPr/>
                    <a:lstStyle/>
                    <a:p>
                      <a:endParaRPr lang="tr-TR" sz="1600" b="1" dirty="0"/>
                    </a:p>
                  </a:txBody>
                  <a:tcPr marT="45706" marB="45706"/>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700" b="0" kern="1200" dirty="0" smtClean="0">
                          <a:solidFill>
                            <a:schemeClr val="tx1"/>
                          </a:solidFill>
                          <a:latin typeface="Times New Roman" pitchFamily="18" charset="0"/>
                          <a:ea typeface="+mn-ea"/>
                          <a:cs typeface="Times New Roman" pitchFamily="18" charset="0"/>
                        </a:rPr>
                        <a:t>2016 yılı için Bakım, Onarım</a:t>
                      </a:r>
                      <a:r>
                        <a:rPr lang="tr-TR" sz="1700" b="0" kern="1200" baseline="0" dirty="0" smtClean="0">
                          <a:solidFill>
                            <a:schemeClr val="tx1"/>
                          </a:solidFill>
                          <a:latin typeface="Times New Roman" pitchFamily="18" charset="0"/>
                          <a:ea typeface="+mn-ea"/>
                          <a:cs typeface="Times New Roman" pitchFamily="18" charset="0"/>
                        </a:rPr>
                        <a:t> ve Kalibrasyon işi hizmet alımı projesi kapsamında ihale gerçekleştirilmiş olup toplam ihale bedeli 2.508.480TL’dir.</a:t>
                      </a:r>
                    </a:p>
                  </a:txBody>
                  <a:tcPr marT="45706" marB="45706"/>
                </a:tc>
              </a:tr>
            </a:tbl>
          </a:graphicData>
        </a:graphic>
      </p:graphicFrame>
      <p:sp>
        <p:nvSpPr>
          <p:cNvPr id="11287"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143212339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a:xfrm>
            <a:off x="2057400" y="457200"/>
            <a:ext cx="5562600" cy="639763"/>
          </a:xfrm>
        </p:spPr>
        <p:txBody>
          <a:bodyPr anchor="t"/>
          <a:lstStyle/>
          <a:p>
            <a:pPr>
              <a:defRPr/>
            </a:pPr>
            <a:r>
              <a:rPr lang="tr-TR" sz="2400" i="0" kern="1200" dirty="0" smtClean="0">
                <a:solidFill>
                  <a:srgbClr val="000099"/>
                </a:solidFill>
                <a:latin typeface="Times New Roman" pitchFamily="18" charset="0"/>
                <a:cs typeface="Times New Roman" pitchFamily="18" charset="0"/>
              </a:rPr>
              <a:t>ÇEVRE REFERANS LABORATUVARI </a:t>
            </a:r>
            <a:endParaRPr lang="tr-TR" altLang="tr-TR" sz="2400" dirty="0" smtClean="0"/>
          </a:p>
        </p:txBody>
      </p:sp>
      <p:sp>
        <p:nvSpPr>
          <p:cNvPr id="4" name="İçerik Yer Tutucusu 2"/>
          <p:cNvSpPr txBox="1">
            <a:spLocks/>
          </p:cNvSpPr>
          <p:nvPr/>
        </p:nvSpPr>
        <p:spPr bwMode="auto">
          <a:xfrm>
            <a:off x="738188" y="1905001"/>
            <a:ext cx="7594600" cy="44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00B050"/>
              </a:buClr>
              <a:buFont typeface="Wingdings" panose="05000000000000000000" pitchFamily="2" charset="2"/>
              <a:buChar char="v"/>
              <a:defRPr/>
            </a:pPr>
            <a:r>
              <a:rPr lang="tr-TR" sz="3400" dirty="0">
                <a:latin typeface="Times New Roman" pitchFamily="18" charset="0"/>
                <a:cs typeface="Times New Roman" pitchFamily="18" charset="0"/>
              </a:rPr>
              <a:t>Çevre Mevzuatında yer alan </a:t>
            </a:r>
            <a:r>
              <a:rPr lang="tr-TR" sz="3400" dirty="0" smtClean="0">
                <a:latin typeface="Times New Roman" pitchFamily="18" charset="0"/>
                <a:cs typeface="Times New Roman" pitchFamily="18" charset="0"/>
              </a:rPr>
              <a:t>520 </a:t>
            </a:r>
            <a:r>
              <a:rPr lang="tr-TR" sz="3400" dirty="0">
                <a:latin typeface="Times New Roman" pitchFamily="18" charset="0"/>
                <a:cs typeface="Times New Roman" pitchFamily="18" charset="0"/>
              </a:rPr>
              <a:t>parametreden </a:t>
            </a:r>
            <a:r>
              <a:rPr lang="tr-TR" sz="3400" dirty="0" smtClean="0">
                <a:latin typeface="Times New Roman" pitchFamily="18" charset="0"/>
                <a:cs typeface="Times New Roman" pitchFamily="18" charset="0"/>
              </a:rPr>
              <a:t>TS EN ISO 17025 Standardı kapsamında TÜRKAK </a:t>
            </a:r>
            <a:r>
              <a:rPr lang="tr-TR" sz="3400" dirty="0">
                <a:latin typeface="Times New Roman" pitchFamily="18" charset="0"/>
                <a:cs typeface="Times New Roman" pitchFamily="18" charset="0"/>
              </a:rPr>
              <a:t>tarafından akredite edilmiş olan Çevre Referans Laboratuvarı, çevre analizleri konusunda hakem laboratuvar konumunda </a:t>
            </a:r>
            <a:r>
              <a:rPr lang="tr-TR" sz="3400" dirty="0" smtClean="0">
                <a:latin typeface="Times New Roman" pitchFamily="18" charset="0"/>
                <a:cs typeface="Times New Roman" pitchFamily="18" charset="0"/>
              </a:rPr>
              <a:t>olup; </a:t>
            </a:r>
            <a:r>
              <a:rPr lang="tr-TR" sz="3400" dirty="0">
                <a:latin typeface="Times New Roman" pitchFamily="18" charset="0"/>
                <a:cs typeface="Times New Roman" pitchFamily="18" charset="0"/>
              </a:rPr>
              <a:t>ihtilaflı </a:t>
            </a:r>
            <a:r>
              <a:rPr lang="tr-TR" sz="3400" dirty="0" smtClean="0">
                <a:latin typeface="Times New Roman" pitchFamily="18" charset="0"/>
                <a:cs typeface="Times New Roman" pitchFamily="18" charset="0"/>
              </a:rPr>
              <a:t>numuneler ile </a:t>
            </a:r>
            <a:r>
              <a:rPr lang="tr-TR" sz="3400" dirty="0">
                <a:latin typeface="Times New Roman" pitchFamily="18" charset="0"/>
                <a:cs typeface="Times New Roman" pitchFamily="18" charset="0"/>
              </a:rPr>
              <a:t>mahkemelik hususlarda son karar </a:t>
            </a:r>
            <a:r>
              <a:rPr lang="tr-TR" sz="3400" dirty="0" smtClean="0">
                <a:latin typeface="Times New Roman" pitchFamily="18" charset="0"/>
                <a:cs typeface="Times New Roman" pitchFamily="18" charset="0"/>
              </a:rPr>
              <a:t>merci ve </a:t>
            </a:r>
            <a:r>
              <a:rPr lang="tr-TR" sz="3400" dirty="0">
                <a:latin typeface="Times New Roman" pitchFamily="18" charset="0"/>
                <a:cs typeface="Times New Roman" pitchFamily="18" charset="0"/>
              </a:rPr>
              <a:t>Türkiye’de çevre konusunda faaliyet gösteren tek </a:t>
            </a:r>
            <a:r>
              <a:rPr lang="tr-TR" sz="3400" dirty="0" smtClean="0">
                <a:latin typeface="Times New Roman" pitchFamily="18" charset="0"/>
                <a:cs typeface="Times New Roman" pitchFamily="18" charset="0"/>
              </a:rPr>
              <a:t>referans </a:t>
            </a:r>
            <a:r>
              <a:rPr lang="tr-TR" sz="3400" dirty="0">
                <a:latin typeface="Times New Roman" pitchFamily="18" charset="0"/>
                <a:cs typeface="Times New Roman" pitchFamily="18" charset="0"/>
              </a:rPr>
              <a:t>l</a:t>
            </a:r>
            <a:r>
              <a:rPr lang="tr-TR" sz="3400" dirty="0" smtClean="0">
                <a:latin typeface="Times New Roman" pitchFamily="18" charset="0"/>
                <a:cs typeface="Times New Roman" pitchFamily="18" charset="0"/>
              </a:rPr>
              <a:t>aboratuvardır</a:t>
            </a:r>
            <a:r>
              <a:rPr lang="tr-TR" sz="3400" dirty="0">
                <a:latin typeface="Times New Roman" pitchFamily="18" charset="0"/>
                <a:cs typeface="Times New Roman" pitchFamily="18" charset="0"/>
              </a:rPr>
              <a:t>. </a:t>
            </a:r>
            <a:endParaRPr lang="tr-TR" sz="3400" dirty="0" smtClean="0">
              <a:latin typeface="Times New Roman" pitchFamily="18" charset="0"/>
              <a:cs typeface="Times New Roman" pitchFamily="18" charset="0"/>
            </a:endParaRPr>
          </a:p>
          <a:p>
            <a:pPr algn="just">
              <a:buClr>
                <a:srgbClr val="00B050"/>
              </a:buClr>
              <a:buFont typeface="Wingdings" panose="05000000000000000000" pitchFamily="2" charset="2"/>
              <a:buChar char="v"/>
              <a:defRPr/>
            </a:pPr>
            <a:endParaRPr lang="tr-TR" sz="3400" dirty="0" smtClean="0">
              <a:latin typeface="Times New Roman" pitchFamily="18" charset="0"/>
              <a:cs typeface="Times New Roman" pitchFamily="18" charset="0"/>
            </a:endParaRPr>
          </a:p>
          <a:p>
            <a:pPr algn="just">
              <a:buClr>
                <a:srgbClr val="00B050"/>
              </a:buClr>
              <a:buFont typeface="Wingdings" panose="05000000000000000000" pitchFamily="2" charset="2"/>
              <a:buChar char="v"/>
              <a:defRPr/>
            </a:pPr>
            <a:endParaRPr lang="tr-TR" sz="3400" dirty="0" smtClean="0">
              <a:latin typeface="Times New Roman" pitchFamily="18" charset="0"/>
              <a:cs typeface="Times New Roman" pitchFamily="18" charset="0"/>
            </a:endParaRPr>
          </a:p>
          <a:p>
            <a:pPr lvl="0" algn="just">
              <a:buClr>
                <a:srgbClr val="00B050"/>
              </a:buClr>
              <a:buFont typeface="Wingdings" panose="05000000000000000000" pitchFamily="2" charset="2"/>
              <a:buChar char="v"/>
              <a:defRPr/>
            </a:pPr>
            <a:r>
              <a:rPr lang="tr-TR" sz="3400" dirty="0" smtClean="0">
                <a:latin typeface="Times New Roman" pitchFamily="18" charset="0"/>
                <a:cs typeface="Times New Roman" pitchFamily="18" charset="0"/>
              </a:rPr>
              <a:t>Su</a:t>
            </a:r>
            <a:r>
              <a:rPr lang="tr-TR" sz="3400" dirty="0">
                <a:latin typeface="Times New Roman" pitchFamily="18" charset="0"/>
                <a:cs typeface="Times New Roman" pitchFamily="18" charset="0"/>
              </a:rPr>
              <a:t>, </a:t>
            </a:r>
            <a:r>
              <a:rPr lang="tr-TR" sz="3400" dirty="0" smtClean="0">
                <a:latin typeface="Times New Roman" pitchFamily="18" charset="0"/>
                <a:cs typeface="Times New Roman" pitchFamily="18" charset="0"/>
              </a:rPr>
              <a:t>atık su, deniz suyu, toprak, arıtma çamuru, katı atık, </a:t>
            </a:r>
            <a:r>
              <a:rPr lang="tr-TR" sz="3400" dirty="0" err="1" smtClean="0">
                <a:latin typeface="Times New Roman" pitchFamily="18" charset="0"/>
                <a:cs typeface="Times New Roman" pitchFamily="18" charset="0"/>
              </a:rPr>
              <a:t>sediment</a:t>
            </a:r>
            <a:r>
              <a:rPr lang="tr-TR" sz="3400" dirty="0" smtClean="0">
                <a:latin typeface="Times New Roman" pitchFamily="18" charset="0"/>
                <a:cs typeface="Times New Roman" pitchFamily="18" charset="0"/>
              </a:rPr>
              <a:t>, atık yağ, izolasyon sıvıları, baca gazı, kömür ve </a:t>
            </a:r>
            <a:r>
              <a:rPr lang="tr-TR" sz="3400" dirty="0" err="1" smtClean="0">
                <a:latin typeface="Times New Roman" pitchFamily="18" charset="0"/>
                <a:cs typeface="Times New Roman" pitchFamily="18" charset="0"/>
              </a:rPr>
              <a:t>fuel-oil</a:t>
            </a:r>
            <a:r>
              <a:rPr lang="tr-TR" sz="3400" dirty="0" smtClean="0">
                <a:latin typeface="Times New Roman" pitchFamily="18" charset="0"/>
                <a:cs typeface="Times New Roman" pitchFamily="18" charset="0"/>
              </a:rPr>
              <a:t> kapsamlarında </a:t>
            </a:r>
            <a:r>
              <a:rPr lang="tr-TR" sz="3400" b="1" dirty="0" smtClean="0">
                <a:latin typeface="Times New Roman" pitchFamily="18" charset="0"/>
                <a:cs typeface="Times New Roman" pitchFamily="18" charset="0"/>
              </a:rPr>
              <a:t>520’si </a:t>
            </a:r>
            <a:r>
              <a:rPr lang="tr-TR" sz="3400" b="1" dirty="0">
                <a:latin typeface="Times New Roman" pitchFamily="18" charset="0"/>
                <a:cs typeface="Times New Roman" pitchFamily="18" charset="0"/>
              </a:rPr>
              <a:t>akredite olmak üzere </a:t>
            </a:r>
            <a:r>
              <a:rPr lang="tr-TR" sz="3400" b="1" dirty="0" smtClean="0">
                <a:latin typeface="Times New Roman" pitchFamily="18" charset="0"/>
                <a:cs typeface="Times New Roman" pitchFamily="18" charset="0"/>
              </a:rPr>
              <a:t>550’den </a:t>
            </a:r>
            <a:r>
              <a:rPr lang="tr-TR" sz="3400" b="1" dirty="0">
                <a:latin typeface="Times New Roman" pitchFamily="18" charset="0"/>
                <a:cs typeface="Times New Roman" pitchFamily="18" charset="0"/>
              </a:rPr>
              <a:t>fazla parametrenin</a:t>
            </a:r>
            <a:r>
              <a:rPr lang="tr-TR" sz="3400" dirty="0">
                <a:latin typeface="Times New Roman" pitchFamily="18" charset="0"/>
                <a:cs typeface="Times New Roman" pitchFamily="18" charset="0"/>
              </a:rPr>
              <a:t> analizleri yapılmaktadır</a:t>
            </a:r>
            <a:r>
              <a:rPr lang="tr-TR" sz="3400" dirty="0" smtClean="0">
                <a:latin typeface="Times New Roman" pitchFamily="18" charset="0"/>
                <a:cs typeface="Times New Roman" pitchFamily="18" charset="0"/>
              </a:rPr>
              <a:t>. 2016 yılında tüm kapsamlarda yaklaşık 25.337 parametrenin analizi tamamlanmıştır. Mayıs 2017 </a:t>
            </a:r>
            <a:r>
              <a:rPr lang="tr-TR" sz="3400" dirty="0">
                <a:latin typeface="Times New Roman" pitchFamily="18" charset="0"/>
                <a:cs typeface="Times New Roman" pitchFamily="18" charset="0"/>
              </a:rPr>
              <a:t>tarihi itibariyle ölçüm ve analizi yapılan parametre sayısı </a:t>
            </a:r>
            <a:r>
              <a:rPr lang="tr-TR" sz="3400" dirty="0" smtClean="0">
                <a:latin typeface="Times New Roman" pitchFamily="18" charset="0"/>
                <a:cs typeface="Times New Roman" pitchFamily="18" charset="0"/>
              </a:rPr>
              <a:t>4268 parametredir.</a:t>
            </a:r>
            <a:endParaRPr lang="tr-TR" sz="3400" dirty="0">
              <a:latin typeface="Times New Roman" pitchFamily="18" charset="0"/>
              <a:cs typeface="Times New Roman" pitchFamily="18" charset="0"/>
            </a:endParaRPr>
          </a:p>
          <a:p>
            <a:pPr algn="just">
              <a:buClr>
                <a:srgbClr val="00B050"/>
              </a:buClr>
              <a:buFont typeface="Wingdings" panose="05000000000000000000" pitchFamily="2" charset="2"/>
              <a:buChar char="v"/>
              <a:defRPr/>
            </a:pPr>
            <a:endParaRPr lang="tr-TR" sz="3400" dirty="0">
              <a:latin typeface="Times New Roman" pitchFamily="18" charset="0"/>
              <a:cs typeface="Times New Roman" pitchFamily="18" charset="0"/>
            </a:endParaRPr>
          </a:p>
          <a:p>
            <a:pPr algn="just">
              <a:buClr>
                <a:srgbClr val="00B050"/>
              </a:buClr>
              <a:buFont typeface="Wingdings" panose="05000000000000000000" pitchFamily="2" charset="2"/>
              <a:buChar char="v"/>
              <a:defRPr/>
            </a:pPr>
            <a:endParaRPr lang="tr-TR" sz="3400" dirty="0" smtClean="0">
              <a:latin typeface="Times New Roman" pitchFamily="18" charset="0"/>
              <a:cs typeface="Times New Roman" pitchFamily="18" charset="0"/>
            </a:endParaRPr>
          </a:p>
          <a:p>
            <a:pPr algn="just">
              <a:buClr>
                <a:srgbClr val="00B050"/>
              </a:buClr>
              <a:buFont typeface="Wingdings" panose="05000000000000000000" pitchFamily="2" charset="2"/>
              <a:buChar char="v"/>
              <a:defRPr/>
            </a:pPr>
            <a:r>
              <a:rPr lang="tr-TR" sz="3400" dirty="0" smtClean="0">
                <a:latin typeface="Times New Roman" pitchFamily="18" charset="0"/>
                <a:cs typeface="Times New Roman" pitchFamily="18" charset="0"/>
              </a:rPr>
              <a:t>Laboratuvarımız, </a:t>
            </a:r>
            <a:r>
              <a:rPr lang="tr-TR" sz="3400" dirty="0">
                <a:latin typeface="Times New Roman" pitchFamily="18" charset="0"/>
                <a:cs typeface="Times New Roman" pitchFamily="18" charset="0"/>
              </a:rPr>
              <a:t>TS EN ISO 14001 Çevre Yönetim Sistemi Standardı kapsamında </a:t>
            </a:r>
            <a:r>
              <a:rPr lang="tr-TR" sz="3400" dirty="0" smtClean="0">
                <a:latin typeface="Times New Roman" pitchFamily="18" charset="0"/>
                <a:cs typeface="Times New Roman" pitchFamily="18" charset="0"/>
              </a:rPr>
              <a:t>“</a:t>
            </a:r>
            <a:r>
              <a:rPr lang="tr-TR" sz="3400" dirty="0">
                <a:latin typeface="Times New Roman" pitchFamily="18" charset="0"/>
                <a:cs typeface="Times New Roman" pitchFamily="18" charset="0"/>
              </a:rPr>
              <a:t>Çevre Yönetim Sistemi Belgesi</a:t>
            </a:r>
            <a:r>
              <a:rPr lang="tr-TR" sz="3400" dirty="0" smtClean="0">
                <a:latin typeface="Times New Roman" pitchFamily="18" charset="0"/>
                <a:cs typeface="Times New Roman" pitchFamily="18" charset="0"/>
              </a:rPr>
              <a:t>” sahibidir. </a:t>
            </a:r>
            <a:endParaRPr lang="tr-TR" sz="3400" dirty="0">
              <a:latin typeface="Times New Roman" pitchFamily="18" charset="0"/>
              <a:cs typeface="Times New Roman" pitchFamily="18" charset="0"/>
            </a:endParaRPr>
          </a:p>
          <a:p>
            <a:pPr marL="0" indent="0" algn="just">
              <a:buClr>
                <a:srgbClr val="00B050"/>
              </a:buClr>
              <a:buNone/>
              <a:defRPr/>
            </a:pPr>
            <a:endParaRPr lang="tr-TR" sz="1900" dirty="0" smtClean="0">
              <a:latin typeface="Times New Roman" pitchFamily="18" charset="0"/>
              <a:cs typeface="Times New Roman" pitchFamily="18" charset="0"/>
            </a:endParaRPr>
          </a:p>
          <a:p>
            <a:pPr marL="0" indent="0" algn="just">
              <a:buClr>
                <a:srgbClr val="00B050"/>
              </a:buClr>
              <a:buNone/>
              <a:defRPr/>
            </a:pPr>
            <a:endParaRPr lang="tr-TR" sz="1800" dirty="0" smtClean="0">
              <a:latin typeface="Times New Roman" pitchFamily="18" charset="0"/>
              <a:cs typeface="Times New Roman" pitchFamily="18" charset="0"/>
            </a:endParaRPr>
          </a:p>
          <a:p>
            <a:pPr algn="just">
              <a:buClr>
                <a:srgbClr val="00B050"/>
              </a:buClr>
              <a:buFont typeface="Wingdings" pitchFamily="2" charset="2"/>
              <a:buChar char="v"/>
              <a:defRPr/>
            </a:pPr>
            <a:endParaRPr lang="tr-TR" sz="1800" dirty="0">
              <a:latin typeface="Times New Roman" pitchFamily="18" charset="0"/>
              <a:cs typeface="Times New Roman" pitchFamily="18" charset="0"/>
            </a:endParaRPr>
          </a:p>
          <a:p>
            <a:pPr marL="0" indent="0" algn="just">
              <a:buNone/>
              <a:defRPr/>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algn="just">
              <a:buFont typeface="Wingdings" pitchFamily="2" charset="2"/>
              <a:buChar char="v"/>
              <a:defRPr/>
            </a:pPr>
            <a:endParaRPr lang="tr-TR" sz="1400" dirty="0" smtClean="0">
              <a:latin typeface="Times New Roman" pitchFamily="18" charset="0"/>
              <a:cs typeface="Times New Roman" pitchFamily="18" charset="0"/>
            </a:endParaRPr>
          </a:p>
        </p:txBody>
      </p:sp>
      <p:sp>
        <p:nvSpPr>
          <p:cNvPr id="8" name="Metin kutusu 7"/>
          <p:cNvSpPr txBox="1"/>
          <p:nvPr/>
        </p:nvSpPr>
        <p:spPr>
          <a:xfrm>
            <a:off x="762000" y="1250950"/>
            <a:ext cx="7518400"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lnSpc>
                <a:spcPct val="90000"/>
              </a:lnSpc>
              <a:spcAft>
                <a:spcPts val="1200"/>
              </a:spcAft>
              <a:defRPr/>
            </a:pPr>
            <a:r>
              <a:rPr lang="tr-TR" sz="2000" dirty="0">
                <a:solidFill>
                  <a:srgbClr val="000099"/>
                </a:solidFill>
              </a:rPr>
              <a:t>Kaliteli, doğru, güvenilir analiz hizmetleri verilmektedir.</a:t>
            </a:r>
          </a:p>
        </p:txBody>
      </p:sp>
    </p:spTree>
    <p:extLst>
      <p:ext uri="{BB962C8B-B14F-4D97-AF65-F5344CB8AC3E}">
        <p14:creationId xmlns:p14="http://schemas.microsoft.com/office/powerpoint/2010/main" val="355245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p:cNvGraphicFramePr>
          <p:nvPr>
            <p:extLst>
              <p:ext uri="{D42A27DB-BD31-4B8C-83A1-F6EECF244321}">
                <p14:modId xmlns:p14="http://schemas.microsoft.com/office/powerpoint/2010/main" val="261193031"/>
              </p:ext>
            </p:extLst>
          </p:nvPr>
        </p:nvGraphicFramePr>
        <p:xfrm>
          <a:off x="0" y="1236663"/>
          <a:ext cx="9144000" cy="5754690"/>
        </p:xfrm>
        <a:graphic>
          <a:graphicData uri="http://schemas.openxmlformats.org/drawingml/2006/table">
            <a:tbl>
              <a:tblPr firstRow="1" bandRow="1">
                <a:tableStyleId>{5C22544A-7EE6-4342-B048-85BDC9FD1C3A}</a:tableStyleId>
              </a:tblPr>
              <a:tblGrid>
                <a:gridCol w="1969476"/>
                <a:gridCol w="7174524"/>
              </a:tblGrid>
              <a:tr h="57909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dirty="0" smtClean="0">
                          <a:solidFill>
                            <a:schemeClr val="tx1"/>
                          </a:solidFill>
                          <a:latin typeface="Times New Roman" pitchFamily="18" charset="0"/>
                          <a:ea typeface="+mn-ea"/>
                          <a:cs typeface="Times New Roman" pitchFamily="18" charset="0"/>
                        </a:rPr>
                        <a:t>Hava Kalitesi İzleme İstasyonları Kurulması, Bakım onarım ve Kalibrasyon hizmet alımı ve </a:t>
                      </a:r>
                      <a:r>
                        <a:rPr lang="tr-TR" sz="1600" b="0" kern="1200" dirty="0" err="1" smtClean="0">
                          <a:solidFill>
                            <a:schemeClr val="tx1"/>
                          </a:solidFill>
                          <a:latin typeface="Times New Roman" pitchFamily="18" charset="0"/>
                          <a:ea typeface="+mn-ea"/>
                          <a:cs typeface="Times New Roman" pitchFamily="18" charset="0"/>
                        </a:rPr>
                        <a:t>sarf,yedek</a:t>
                      </a:r>
                      <a:r>
                        <a:rPr lang="tr-TR" sz="1600" b="0" kern="1200" dirty="0" smtClean="0">
                          <a:solidFill>
                            <a:schemeClr val="tx1"/>
                          </a:solidFill>
                          <a:latin typeface="Times New Roman" pitchFamily="18" charset="0"/>
                          <a:ea typeface="+mn-ea"/>
                          <a:cs typeface="Times New Roman" pitchFamily="18" charset="0"/>
                        </a:rPr>
                        <a:t> malzeme alımı Projesi - 2010K100040</a:t>
                      </a:r>
                      <a:endParaRPr lang="tr-TR" sz="1600" dirty="0" smtClean="0">
                        <a:solidFill>
                          <a:schemeClr val="tx1"/>
                        </a:solidFill>
                        <a:latin typeface="Times New Roman" pitchFamily="18" charset="0"/>
                        <a:cs typeface="Times New Roman" pitchFamily="18" charset="0"/>
                      </a:endParaRPr>
                    </a:p>
                  </a:txBody>
                  <a:tcPr marT="45708" marB="45708"/>
                </a:tc>
                <a:tc hMerge="1">
                  <a:txBody>
                    <a:bodyPr/>
                    <a:lstStyle/>
                    <a:p>
                      <a:endParaRPr lang="tr-TR" dirty="0"/>
                    </a:p>
                  </a:txBody>
                  <a:tcPr/>
                </a:tc>
              </a:tr>
              <a:tr h="1066775">
                <a:tc gridSpan="2">
                  <a:txBody>
                    <a:bodyPr/>
                    <a:lstStyle/>
                    <a:p>
                      <a:pPr algn="l">
                        <a:spcBef>
                          <a:spcPts val="600"/>
                        </a:spcBef>
                        <a:spcAft>
                          <a:spcPts val="600"/>
                        </a:spcAf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a:t>
                      </a:r>
                      <a:r>
                        <a:rPr lang="tr-TR" sz="1600" b="0" kern="1200" dirty="0" smtClean="0">
                          <a:solidFill>
                            <a:schemeClr val="tx1"/>
                          </a:solidFill>
                          <a:latin typeface="Times New Roman" pitchFamily="18" charset="0"/>
                          <a:ea typeface="+mn-ea"/>
                          <a:cs typeface="Times New Roman" pitchFamily="18" charset="0"/>
                        </a:rPr>
                        <a:t>Hava Kalitesi </a:t>
                      </a:r>
                      <a:r>
                        <a:rPr lang="tr-TR" sz="1600" b="0" kern="1200" dirty="0" err="1" smtClean="0">
                          <a:solidFill>
                            <a:schemeClr val="tx1"/>
                          </a:solidFill>
                          <a:latin typeface="Times New Roman" pitchFamily="18" charset="0"/>
                          <a:ea typeface="+mn-ea"/>
                          <a:cs typeface="Times New Roman" pitchFamily="18" charset="0"/>
                        </a:rPr>
                        <a:t>öndeğerlendirme</a:t>
                      </a:r>
                      <a:r>
                        <a:rPr lang="tr-TR" sz="1600" b="0" kern="1200" dirty="0" smtClean="0">
                          <a:solidFill>
                            <a:schemeClr val="tx1"/>
                          </a:solidFill>
                          <a:latin typeface="Times New Roman" pitchFamily="18" charset="0"/>
                          <a:ea typeface="+mn-ea"/>
                          <a:cs typeface="Times New Roman" pitchFamily="18" charset="0"/>
                        </a:rPr>
                        <a:t> projesi tamamlanan</a:t>
                      </a:r>
                      <a:r>
                        <a:rPr lang="tr-TR" sz="1600" b="0" kern="1200" baseline="0" dirty="0" smtClean="0">
                          <a:solidFill>
                            <a:schemeClr val="tx1"/>
                          </a:solidFill>
                          <a:latin typeface="Times New Roman" pitchFamily="18" charset="0"/>
                          <a:ea typeface="+mn-ea"/>
                          <a:cs typeface="Times New Roman" pitchFamily="18" charset="0"/>
                        </a:rPr>
                        <a:t> Temiz Hava Merkezlerinde yeni Hava Kalitesi izleme istasyonlarının kurulması, kurulu Hava kalitesi izleme İstasyonlarının aylık </a:t>
                      </a:r>
                      <a:r>
                        <a:rPr lang="tr-TR" sz="1600" b="0" kern="1200" baseline="0" dirty="0" err="1" smtClean="0">
                          <a:solidFill>
                            <a:schemeClr val="tx1"/>
                          </a:solidFill>
                          <a:latin typeface="Times New Roman" pitchFamily="18" charset="0"/>
                          <a:ea typeface="+mn-ea"/>
                          <a:cs typeface="Times New Roman" pitchFamily="18" charset="0"/>
                        </a:rPr>
                        <a:t>bakım,onarım</a:t>
                      </a:r>
                      <a:r>
                        <a:rPr lang="tr-TR" sz="1600" b="0" kern="1200" baseline="0" dirty="0" smtClean="0">
                          <a:solidFill>
                            <a:schemeClr val="tx1"/>
                          </a:solidFill>
                          <a:latin typeface="Times New Roman" pitchFamily="18" charset="0"/>
                          <a:ea typeface="+mn-ea"/>
                          <a:cs typeface="Times New Roman" pitchFamily="18" charset="0"/>
                        </a:rPr>
                        <a:t> ve kalibrasyon işlerinin hizmet alımı yoluyla yaptırılması ile bu istasyonların kesintisiz veri üretmesi için gerekli sarf ve yedek malzeme alımının yapılmasının sağlanması.</a:t>
                      </a:r>
                      <a:r>
                        <a:rPr lang="tr-TR" sz="1600" b="0" kern="1200" dirty="0" smtClean="0">
                          <a:solidFill>
                            <a:schemeClr val="tx1"/>
                          </a:solidFill>
                          <a:latin typeface="Times New Roman" pitchFamily="18" charset="0"/>
                          <a:ea typeface="+mn-ea"/>
                          <a:cs typeface="Times New Roman" pitchFamily="18" charset="0"/>
                        </a:rPr>
                        <a:t>  </a:t>
                      </a:r>
                    </a:p>
                  </a:txBody>
                  <a:tcPr marT="45708" marB="45708"/>
                </a:tc>
                <a:tc hMerge="1">
                  <a:txBody>
                    <a:bodyPr/>
                    <a:lstStyle/>
                    <a:p>
                      <a:endParaRPr lang="tr-TR" dirty="0"/>
                    </a:p>
                  </a:txBody>
                  <a:tcPr/>
                </a:tc>
              </a:tr>
              <a:tr h="335256">
                <a:tc>
                  <a:txBody>
                    <a:bodyPr/>
                    <a:lstStyle/>
                    <a:p>
                      <a:r>
                        <a:rPr lang="tr-TR" sz="1600" b="1" dirty="0" smtClean="0"/>
                        <a:t>Sunulan Program:</a:t>
                      </a:r>
                      <a:endParaRPr lang="tr-TR" sz="1600" b="1" dirty="0"/>
                    </a:p>
                  </a:txBody>
                  <a:tcPr marT="45708" marB="45708"/>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Programı/Döner Sermaye</a:t>
                      </a:r>
                      <a:endParaRPr lang="tr-TR" sz="1600" dirty="0"/>
                    </a:p>
                  </a:txBody>
                  <a:tcPr marT="45708" marB="45708"/>
                </a:tc>
              </a:tr>
              <a:tr h="335256">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T="45708" marB="45708"/>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25.040.000</a:t>
                      </a:r>
                      <a:r>
                        <a:rPr lang="tr-TR" sz="1600" b="0" kern="1200" baseline="0" dirty="0" smtClean="0">
                          <a:solidFill>
                            <a:schemeClr val="tx1"/>
                          </a:solidFill>
                          <a:latin typeface="Times New Roman" pitchFamily="18" charset="0"/>
                          <a:ea typeface="+mn-ea"/>
                          <a:cs typeface="Times New Roman" pitchFamily="18" charset="0"/>
                        </a:rPr>
                        <a:t>   /  65.881.000</a:t>
                      </a:r>
                      <a:endParaRPr lang="tr-TR" sz="1600" b="0" kern="1200" dirty="0" smtClean="0">
                        <a:solidFill>
                          <a:schemeClr val="tx1"/>
                        </a:solidFill>
                        <a:latin typeface="Times New Roman" pitchFamily="18" charset="0"/>
                        <a:ea typeface="+mn-ea"/>
                        <a:cs typeface="Times New Roman" pitchFamily="18" charset="0"/>
                      </a:endParaRPr>
                    </a:p>
                  </a:txBody>
                  <a:tcPr marT="45708" marB="45708"/>
                </a:tc>
              </a:tr>
              <a:tr h="335256">
                <a:tc>
                  <a:txBody>
                    <a:bodyPr/>
                    <a:lstStyle/>
                    <a:p>
                      <a:r>
                        <a:rPr lang="tr-TR" sz="1600" b="1" dirty="0" smtClean="0"/>
                        <a:t>Proje Süresi:</a:t>
                      </a:r>
                      <a:endParaRPr lang="tr-TR" sz="1600" b="1" dirty="0"/>
                    </a:p>
                  </a:txBody>
                  <a:tcPr marT="45708" marB="45708"/>
                </a:tc>
                <a:tc>
                  <a:txBody>
                    <a:bodyPr/>
                    <a:lstStyle/>
                    <a:p>
                      <a:pPr algn="ctr"/>
                      <a:r>
                        <a:rPr lang="tr-TR" sz="1600" b="0" kern="1200" dirty="0" smtClean="0">
                          <a:solidFill>
                            <a:schemeClr val="tx1"/>
                          </a:solidFill>
                          <a:latin typeface="Times New Roman" pitchFamily="18" charset="0"/>
                          <a:ea typeface="+mn-ea"/>
                          <a:cs typeface="Times New Roman" pitchFamily="18" charset="0"/>
                        </a:rPr>
                        <a:t>2014 – 2018 / 2015 - 2019</a:t>
                      </a:r>
                      <a:endParaRPr lang="tr-TR" sz="1600" b="0" kern="1200" dirty="0">
                        <a:solidFill>
                          <a:schemeClr val="tx1"/>
                        </a:solidFill>
                        <a:latin typeface="Times New Roman" pitchFamily="18" charset="0"/>
                        <a:ea typeface="+mn-ea"/>
                        <a:cs typeface="Times New Roman" pitchFamily="18" charset="0"/>
                      </a:endParaRPr>
                    </a:p>
                  </a:txBody>
                  <a:tcPr marT="45708" marB="45708"/>
                </a:tc>
              </a:tr>
              <a:tr h="3103050">
                <a:tc>
                  <a:txBody>
                    <a:bodyPr/>
                    <a:lstStyle/>
                    <a:p>
                      <a:r>
                        <a:rPr lang="tr-TR" sz="1600" b="1" dirty="0" smtClean="0"/>
                        <a:t>Mevcut Durum:</a:t>
                      </a:r>
                      <a:endParaRPr lang="tr-TR" sz="1600" b="1" dirty="0"/>
                    </a:p>
                  </a:txBody>
                  <a:tcPr marT="45708" marB="45708"/>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kern="1200" baseline="0" dirty="0" smtClean="0">
                          <a:solidFill>
                            <a:schemeClr val="tx1"/>
                          </a:solidFill>
                          <a:latin typeface="Times New Roman" pitchFamily="18" charset="0"/>
                          <a:ea typeface="+mn-ea"/>
                          <a:cs typeface="Times New Roman" pitchFamily="18" charset="0"/>
                        </a:rPr>
                        <a:t>İzmir THM’ ye bağlı iller (İzmir, Aydın, Denizli, Manisa, Muğla ve Uşak) ile Erzurum THM’ ye bağlı illerde (Erzurum, Ağrı, Ardahan, Artvin, Bayburt, Erzincan, Gümüşhane, Iğdır, Kars, Trabzon ve Rize) 2015 yılında ihalesi yapılmış olup 31 Ağustos 2015 tarihinde yüklenici firma ile sözleşme imzalanmıştır. Erzurum </a:t>
                      </a:r>
                      <a:r>
                        <a:rPr lang="tr-TR" sz="1400" b="0" kern="1200" baseline="0" dirty="0" err="1" smtClean="0">
                          <a:solidFill>
                            <a:schemeClr val="tx1"/>
                          </a:solidFill>
                          <a:latin typeface="Times New Roman" pitchFamily="18" charset="0"/>
                          <a:ea typeface="+mn-ea"/>
                          <a:cs typeface="Times New Roman" pitchFamily="18" charset="0"/>
                        </a:rPr>
                        <a:t>THM’de</a:t>
                      </a:r>
                      <a:r>
                        <a:rPr lang="tr-TR" sz="1400" b="0" kern="1200" baseline="0" dirty="0" smtClean="0">
                          <a:solidFill>
                            <a:schemeClr val="tx1"/>
                          </a:solidFill>
                          <a:latin typeface="Times New Roman" pitchFamily="18" charset="0"/>
                          <a:ea typeface="+mn-ea"/>
                          <a:cs typeface="Times New Roman" pitchFamily="18" charset="0"/>
                        </a:rPr>
                        <a:t> 16 İzmir </a:t>
                      </a:r>
                      <a:r>
                        <a:rPr lang="tr-TR" sz="1400" b="0" kern="1200" baseline="0" dirty="0" err="1" smtClean="0">
                          <a:solidFill>
                            <a:schemeClr val="tx1"/>
                          </a:solidFill>
                          <a:latin typeface="Times New Roman" pitchFamily="18" charset="0"/>
                          <a:ea typeface="+mn-ea"/>
                          <a:cs typeface="Times New Roman" pitchFamily="18" charset="0"/>
                        </a:rPr>
                        <a:t>THM’de</a:t>
                      </a:r>
                      <a:r>
                        <a:rPr lang="tr-TR" sz="1400" b="0" kern="1200" baseline="0" dirty="0" smtClean="0">
                          <a:solidFill>
                            <a:schemeClr val="tx1"/>
                          </a:solidFill>
                          <a:latin typeface="Times New Roman" pitchFamily="18" charset="0"/>
                          <a:ea typeface="+mn-ea"/>
                          <a:cs typeface="Times New Roman" pitchFamily="18" charset="0"/>
                        </a:rPr>
                        <a:t> 39 adet olmak üzere </a:t>
                      </a:r>
                      <a:r>
                        <a:rPr lang="tr-TR" sz="1400" b="0" kern="1200" baseline="0" dirty="0" err="1" smtClean="0">
                          <a:solidFill>
                            <a:schemeClr val="tx1"/>
                          </a:solidFill>
                          <a:latin typeface="Times New Roman" pitchFamily="18" charset="0"/>
                          <a:ea typeface="+mn-ea"/>
                          <a:cs typeface="Times New Roman" pitchFamily="18" charset="0"/>
                        </a:rPr>
                        <a:t>toplma</a:t>
                      </a:r>
                      <a:r>
                        <a:rPr lang="tr-TR" sz="1400" b="0" kern="1200" baseline="0" dirty="0" smtClean="0">
                          <a:solidFill>
                            <a:schemeClr val="tx1"/>
                          </a:solidFill>
                          <a:latin typeface="Times New Roman" pitchFamily="18" charset="0"/>
                          <a:ea typeface="+mn-ea"/>
                          <a:cs typeface="Times New Roman" pitchFamily="18" charset="0"/>
                        </a:rPr>
                        <a:t> 55 adet istasyonun 2016 Ekim ayı sonuna kadar kurulumu tamamlanmıştır. Erzurum THM 3.869.000TL, İzmir THM ise 8.822.000TL olmak üzere toplam kurulum maliyeti 12.691.000TL’dir.</a:t>
                      </a:r>
                    </a:p>
                  </a:txBody>
                  <a:tcPr marT="45708" marB="45708"/>
                </a:tc>
              </a:tr>
            </a:tbl>
          </a:graphicData>
        </a:graphic>
      </p:graphicFrame>
      <p:sp>
        <p:nvSpPr>
          <p:cNvPr id="12311"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1038850494"/>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670704429"/>
              </p:ext>
            </p:extLst>
          </p:nvPr>
        </p:nvGraphicFramePr>
        <p:xfrm>
          <a:off x="533400" y="1680527"/>
          <a:ext cx="7967663" cy="3631962"/>
        </p:xfrm>
        <a:graphic>
          <a:graphicData uri="http://schemas.openxmlformats.org/drawingml/2006/table">
            <a:tbl>
              <a:tblPr firstRow="1" bandRow="1">
                <a:tableStyleId>{5C22544A-7EE6-4342-B048-85BDC9FD1C3A}</a:tableStyleId>
              </a:tblPr>
              <a:tblGrid>
                <a:gridCol w="1716111"/>
                <a:gridCol w="6251552"/>
              </a:tblGrid>
              <a:tr h="543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latin typeface="Times New Roman" pitchFamily="18" charset="0"/>
                          <a:cs typeface="Times New Roman" pitchFamily="18" charset="0"/>
                        </a:rPr>
                        <a:t>Proje Adı ve Numarası :</a:t>
                      </a:r>
                      <a:r>
                        <a:rPr lang="tr-TR" sz="1600" baseline="0" dirty="0" smtClean="0">
                          <a:solidFill>
                            <a:schemeClr val="tx1"/>
                          </a:solidFill>
                          <a:latin typeface="Times New Roman" pitchFamily="18" charset="0"/>
                          <a:cs typeface="Times New Roman" pitchFamily="18" charset="0"/>
                        </a:rPr>
                        <a:t> </a:t>
                      </a:r>
                      <a:r>
                        <a:rPr lang="tr-TR" sz="1600" b="0" kern="1200" dirty="0" smtClean="0">
                          <a:solidFill>
                            <a:schemeClr val="tx1"/>
                          </a:solidFill>
                          <a:latin typeface="Times New Roman" pitchFamily="18" charset="0"/>
                          <a:ea typeface="+mn-ea"/>
                          <a:cs typeface="Times New Roman" pitchFamily="18" charset="0"/>
                        </a:rPr>
                        <a:t>Hava Kalitesi İzleme İstasyonları Kurulması, Bakım onarım ve Kalibrasyon hizmet alımı ve </a:t>
                      </a:r>
                      <a:r>
                        <a:rPr lang="tr-TR" sz="1600" b="0" kern="1200" dirty="0" err="1" smtClean="0">
                          <a:solidFill>
                            <a:schemeClr val="tx1"/>
                          </a:solidFill>
                          <a:latin typeface="Times New Roman" pitchFamily="18" charset="0"/>
                          <a:ea typeface="+mn-ea"/>
                          <a:cs typeface="Times New Roman" pitchFamily="18" charset="0"/>
                        </a:rPr>
                        <a:t>sarf,yedek</a:t>
                      </a:r>
                      <a:r>
                        <a:rPr lang="tr-TR" sz="1600" b="0" kern="1200" dirty="0" smtClean="0">
                          <a:solidFill>
                            <a:schemeClr val="tx1"/>
                          </a:solidFill>
                          <a:latin typeface="Times New Roman" pitchFamily="18" charset="0"/>
                          <a:ea typeface="+mn-ea"/>
                          <a:cs typeface="Times New Roman" pitchFamily="18" charset="0"/>
                        </a:rPr>
                        <a:t> malzeme alımı Projesi - 2010K100040</a:t>
                      </a:r>
                      <a:endParaRPr lang="tr-TR" sz="1600" dirty="0" smtClean="0">
                        <a:solidFill>
                          <a:schemeClr val="tx1"/>
                        </a:solidFill>
                        <a:latin typeface="Times New Roman" pitchFamily="18" charset="0"/>
                        <a:cs typeface="Times New Roman" pitchFamily="18" charset="0"/>
                      </a:endParaRPr>
                    </a:p>
                  </a:txBody>
                  <a:tcPr marL="91436" marR="91436" marT="45712" marB="45712"/>
                </a:tc>
                <a:tc hMerge="1">
                  <a:txBody>
                    <a:bodyPr/>
                    <a:lstStyle/>
                    <a:p>
                      <a:endParaRPr lang="tr-TR" dirty="0"/>
                    </a:p>
                  </a:txBody>
                  <a:tcPr/>
                </a:tc>
              </a:tr>
              <a:tr h="543443">
                <a:tc gridSpan="2">
                  <a:txBody>
                    <a:bodyPr/>
                    <a:lstStyle/>
                    <a:p>
                      <a:pPr algn="l">
                        <a:spcBef>
                          <a:spcPts val="600"/>
                        </a:spcBef>
                        <a:spcAft>
                          <a:spcPts val="600"/>
                        </a:spcAft>
                        <a:defRPr/>
                      </a:pPr>
                      <a:r>
                        <a:rPr lang="tr-TR" sz="1600" b="1" kern="1200" dirty="0" smtClean="0">
                          <a:solidFill>
                            <a:schemeClr val="tx1"/>
                          </a:solidFill>
                          <a:latin typeface="Times New Roman" pitchFamily="18" charset="0"/>
                          <a:ea typeface="+mn-ea"/>
                          <a:cs typeface="Times New Roman" pitchFamily="18" charset="0"/>
                        </a:rPr>
                        <a:t>Projenin Amacı</a:t>
                      </a:r>
                      <a:r>
                        <a:rPr lang="tr-TR" sz="1600" dirty="0" smtClean="0">
                          <a:latin typeface="Times New Roman" panose="02020603050405020304" pitchFamily="18" charset="0"/>
                          <a:cs typeface="Times New Roman" panose="02020603050405020304" pitchFamily="18" charset="0"/>
                        </a:rPr>
                        <a:t>: </a:t>
                      </a:r>
                      <a:r>
                        <a:rPr lang="tr-TR" sz="1600" b="0" kern="1200" baseline="0" dirty="0" smtClean="0">
                          <a:solidFill>
                            <a:schemeClr val="tx1"/>
                          </a:solidFill>
                          <a:latin typeface="Times New Roman" pitchFamily="18" charset="0"/>
                          <a:ea typeface="+mn-ea"/>
                          <a:cs typeface="Times New Roman" pitchFamily="18" charset="0"/>
                        </a:rPr>
                        <a:t> Hava kalitesi izleme İstasyonlarının kesintisiz veri üretmek için gerekli sarf ve yedek malzeme alımının yapılması</a:t>
                      </a:r>
                      <a:endParaRPr lang="tr-TR" sz="1600" b="0" kern="1200" dirty="0" smtClean="0">
                        <a:solidFill>
                          <a:schemeClr val="tx1"/>
                        </a:solidFill>
                        <a:latin typeface="Times New Roman" pitchFamily="18" charset="0"/>
                        <a:ea typeface="+mn-ea"/>
                        <a:cs typeface="Times New Roman" pitchFamily="18" charset="0"/>
                      </a:endParaRPr>
                    </a:p>
                  </a:txBody>
                  <a:tcPr marL="91436" marR="91436" marT="45712" marB="45712"/>
                </a:tc>
                <a:tc hMerge="1">
                  <a:txBody>
                    <a:bodyPr/>
                    <a:lstStyle/>
                    <a:p>
                      <a:endParaRPr lang="tr-TR" dirty="0"/>
                    </a:p>
                  </a:txBody>
                  <a:tcPr/>
                </a:tc>
              </a:tr>
              <a:tr h="543443">
                <a:tc>
                  <a:txBody>
                    <a:bodyPr/>
                    <a:lstStyle/>
                    <a:p>
                      <a:r>
                        <a:rPr lang="tr-TR" sz="1600" b="1" dirty="0" smtClean="0"/>
                        <a:t>Sunulan Program:</a:t>
                      </a:r>
                      <a:endParaRPr lang="tr-TR" sz="1600" b="1" dirty="0"/>
                    </a:p>
                  </a:txBody>
                  <a:tcPr marL="91436" marR="91436" marT="45712" marB="45712"/>
                </a:tc>
                <a:tc>
                  <a:txBody>
                    <a:bodyPr/>
                    <a:lstStyle/>
                    <a:p>
                      <a:pPr algn="ctr"/>
                      <a:r>
                        <a:rPr lang="tr-TR" sz="1600" dirty="0" smtClean="0">
                          <a:latin typeface="Times New Roman" panose="02020603050405020304" pitchFamily="18" charset="0"/>
                          <a:cs typeface="Times New Roman" panose="02020603050405020304" pitchFamily="18" charset="0"/>
                        </a:rPr>
                        <a:t>Kalkınma Bakanlığı Yatırım Programı</a:t>
                      </a:r>
                      <a:endParaRPr lang="tr-TR" sz="1600" dirty="0"/>
                    </a:p>
                  </a:txBody>
                  <a:tcPr marL="91436" marR="91436" marT="45712" marB="45712"/>
                </a:tc>
              </a:tr>
              <a:tr h="314619">
                <a:tc>
                  <a:txBody>
                    <a:bodyPr/>
                    <a:lstStyle/>
                    <a:p>
                      <a:pPr marL="0" algn="l" defTabSz="914400" rtl="0" eaLnBrk="1" latinLnBrk="0" hangingPunct="1"/>
                      <a:r>
                        <a:rPr lang="tr-TR" sz="1600" b="1" kern="1200" dirty="0" smtClean="0">
                          <a:solidFill>
                            <a:schemeClr val="dk1"/>
                          </a:solidFill>
                          <a:latin typeface="+mn-lt"/>
                          <a:ea typeface="+mn-ea"/>
                          <a:cs typeface="+mn-cs"/>
                        </a:rPr>
                        <a:t>Bütçe:</a:t>
                      </a:r>
                      <a:endParaRPr lang="tr-TR" sz="1600" b="1" kern="1200" dirty="0">
                        <a:solidFill>
                          <a:schemeClr val="dk1"/>
                        </a:solidFill>
                        <a:latin typeface="+mn-lt"/>
                        <a:ea typeface="+mn-ea"/>
                        <a:cs typeface="+mn-cs"/>
                      </a:endParaRPr>
                    </a:p>
                  </a:txBody>
                  <a:tcPr marL="91436" marR="91436"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tx1"/>
                          </a:solidFill>
                          <a:latin typeface="Times New Roman" pitchFamily="18" charset="0"/>
                          <a:ea typeface="+mn-ea"/>
                          <a:cs typeface="Times New Roman" pitchFamily="18" charset="0"/>
                        </a:rPr>
                        <a:t>513.933</a:t>
                      </a:r>
                    </a:p>
                  </a:txBody>
                  <a:tcPr marL="91436" marR="91436" marT="45712" marB="45712"/>
                </a:tc>
              </a:tr>
              <a:tr h="314619">
                <a:tc>
                  <a:txBody>
                    <a:bodyPr/>
                    <a:lstStyle/>
                    <a:p>
                      <a:r>
                        <a:rPr lang="tr-TR" sz="1600" b="1" dirty="0" smtClean="0"/>
                        <a:t>Proje Süresi:</a:t>
                      </a:r>
                      <a:endParaRPr lang="tr-TR" sz="1600" b="1" dirty="0"/>
                    </a:p>
                  </a:txBody>
                  <a:tcPr marL="91436" marR="91436" marT="45712" marB="45712"/>
                </a:tc>
                <a:tc>
                  <a:txBody>
                    <a:bodyPr/>
                    <a:lstStyle/>
                    <a:p>
                      <a:pPr algn="ctr"/>
                      <a:r>
                        <a:rPr lang="tr-TR" sz="1600" b="0" kern="1200" dirty="0" smtClean="0">
                          <a:solidFill>
                            <a:schemeClr val="tx1"/>
                          </a:solidFill>
                          <a:latin typeface="Times New Roman" pitchFamily="18" charset="0"/>
                          <a:ea typeface="+mn-ea"/>
                          <a:cs typeface="Times New Roman" pitchFamily="18" charset="0"/>
                        </a:rPr>
                        <a:t>31.12.2015</a:t>
                      </a:r>
                      <a:endParaRPr lang="tr-TR" sz="1600" b="0" kern="1200" dirty="0">
                        <a:solidFill>
                          <a:schemeClr val="tx1"/>
                        </a:solidFill>
                        <a:latin typeface="Times New Roman" pitchFamily="18" charset="0"/>
                        <a:ea typeface="+mn-ea"/>
                        <a:cs typeface="Times New Roman" pitchFamily="18" charset="0"/>
                      </a:endParaRPr>
                    </a:p>
                  </a:txBody>
                  <a:tcPr marL="91436" marR="91436" marT="45712" marB="45712"/>
                </a:tc>
              </a:tr>
              <a:tr h="1224122">
                <a:tc>
                  <a:txBody>
                    <a:bodyPr/>
                    <a:lstStyle/>
                    <a:p>
                      <a:endParaRPr lang="tr-TR" sz="1600" b="1" dirty="0"/>
                    </a:p>
                  </a:txBody>
                  <a:tcPr marL="91436" marR="91436" marT="45712" marB="45712"/>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700" b="0" kern="1200" baseline="0" dirty="0" smtClean="0">
                          <a:solidFill>
                            <a:schemeClr val="tx1"/>
                          </a:solidFill>
                          <a:latin typeface="Times New Roman" pitchFamily="18" charset="0"/>
                          <a:ea typeface="+mn-ea"/>
                          <a:cs typeface="Times New Roman" pitchFamily="18" charset="0"/>
                        </a:rPr>
                        <a:t>2016 yılı için gerekli sarf ve yedek malzeme ihalesi yapılmış ve malzemeler teslim alınmış, </a:t>
                      </a:r>
                      <a:r>
                        <a:rPr lang="tr-TR" sz="1700" b="0" kern="1200" baseline="0" smtClean="0">
                          <a:solidFill>
                            <a:schemeClr val="tx1"/>
                          </a:solidFill>
                          <a:latin typeface="Times New Roman" pitchFamily="18" charset="0"/>
                          <a:ea typeface="+mn-ea"/>
                          <a:cs typeface="Times New Roman" pitchFamily="18" charset="0"/>
                        </a:rPr>
                        <a:t>proje tamamlanmıştır.</a:t>
                      </a:r>
                      <a:endParaRPr lang="tr-TR" sz="1700" b="0" kern="1200" dirty="0" smtClean="0">
                        <a:solidFill>
                          <a:schemeClr val="tx1"/>
                        </a:solidFill>
                        <a:latin typeface="Times New Roman" pitchFamily="18" charset="0"/>
                        <a:ea typeface="+mn-ea"/>
                        <a:cs typeface="Times New Roman" pitchFamily="18" charset="0"/>
                      </a:endParaRPr>
                    </a:p>
                  </a:txBody>
                  <a:tcPr marL="91436" marR="91436" marT="45712" marB="45712"/>
                </a:tc>
              </a:tr>
            </a:tbl>
          </a:graphicData>
        </a:graphic>
      </p:graphicFrame>
      <p:sp>
        <p:nvSpPr>
          <p:cNvPr id="13335" name="Başlık 1"/>
          <p:cNvSpPr>
            <a:spLocks noGrp="1"/>
          </p:cNvSpPr>
          <p:nvPr>
            <p:ph type="title"/>
          </p:nvPr>
        </p:nvSpPr>
        <p:spPr bwMode="auto">
          <a:xfrm>
            <a:off x="1476375" y="274638"/>
            <a:ext cx="6480175"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0000FF"/>
                </a:solidFill>
              </a:rPr>
              <a:t>PROJELERİMİZ</a:t>
            </a:r>
          </a:p>
        </p:txBody>
      </p:sp>
    </p:spTree>
    <p:extLst>
      <p:ext uri="{BB962C8B-B14F-4D97-AF65-F5344CB8AC3E}">
        <p14:creationId xmlns:p14="http://schemas.microsoft.com/office/powerpoint/2010/main" val="20735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tserkan.kocaemre\Desktop\bg_for_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Metin kutusu 7"/>
          <p:cNvSpPr txBox="1">
            <a:spLocks noChangeArrowheads="1"/>
          </p:cNvSpPr>
          <p:nvPr/>
        </p:nvSpPr>
        <p:spPr bwMode="auto">
          <a:xfrm>
            <a:off x="762000" y="685800"/>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eaLnBrk="1" hangingPunct="1">
              <a:defRPr/>
            </a:pPr>
            <a:endParaRPr lang="tr-TR" altLang="tr-TR" sz="4000" b="1" kern="0" dirty="0" smtClean="0">
              <a:latin typeface="+mj-lt"/>
              <a:ea typeface="+mj-ea"/>
              <a:cs typeface="+mj-cs"/>
            </a:endParaRPr>
          </a:p>
          <a:p>
            <a:pPr algn="ctr" eaLnBrk="1" hangingPunct="1">
              <a:defRPr/>
            </a:pPr>
            <a:r>
              <a:rPr lang="tr-TR" altLang="tr-TR" sz="4000" b="1" kern="0" dirty="0" smtClean="0">
                <a:latin typeface="+mj-lt"/>
                <a:ea typeface="+mj-ea"/>
                <a:cs typeface="+mj-cs"/>
              </a:rPr>
              <a:t>Arz </a:t>
            </a:r>
            <a:r>
              <a:rPr lang="tr-TR" altLang="tr-TR" sz="4000" b="1" kern="0" dirty="0">
                <a:latin typeface="+mj-lt"/>
                <a:ea typeface="+mj-ea"/>
                <a:cs typeface="+mj-cs"/>
              </a:rPr>
              <a:t>Ederim</a:t>
            </a:r>
            <a:r>
              <a:rPr lang="tr-TR" altLang="tr-TR" sz="4000" b="1" kern="0" dirty="0" smtClean="0">
                <a:latin typeface="+mj-lt"/>
                <a:ea typeface="+mj-ea"/>
                <a:cs typeface="+mj-cs"/>
              </a:rPr>
              <a:t>...</a:t>
            </a:r>
          </a:p>
          <a:p>
            <a:pPr algn="ctr" eaLnBrk="1" hangingPunct="1">
              <a:defRPr/>
            </a:pPr>
            <a:endParaRPr lang="tr-TR" altLang="tr-TR" b="1" kern="0" dirty="0">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0600" y="533400"/>
            <a:ext cx="7696200" cy="762000"/>
          </a:xfrm>
        </p:spPr>
        <p:txBody>
          <a:bodyPr/>
          <a:lstStyle/>
          <a:p>
            <a:pPr>
              <a:defRPr/>
            </a:pPr>
            <a:r>
              <a:rPr lang="tr-TR" sz="2400" i="0" kern="1200" dirty="0" smtClean="0">
                <a:solidFill>
                  <a:srgbClr val="000099"/>
                </a:solidFill>
                <a:latin typeface="Times New Roman" pitchFamily="18" charset="0"/>
                <a:cs typeface="Times New Roman" pitchFamily="18" charset="0"/>
              </a:rPr>
              <a:t>ÇEVRE REFERANS LABORATUVARI </a:t>
            </a:r>
            <a:endParaRPr lang="tr-TR" sz="2400" dirty="0"/>
          </a:p>
        </p:txBody>
      </p:sp>
      <p:sp>
        <p:nvSpPr>
          <p:cNvPr id="3" name="İçerik Yer Tutucusu 2"/>
          <p:cNvSpPr>
            <a:spLocks noGrp="1"/>
          </p:cNvSpPr>
          <p:nvPr>
            <p:ph idx="1"/>
          </p:nvPr>
        </p:nvSpPr>
        <p:spPr>
          <a:xfrm>
            <a:off x="457200" y="1295400"/>
            <a:ext cx="8229600" cy="4495800"/>
          </a:xfrm>
        </p:spPr>
        <p:txBody>
          <a:bodyPr/>
          <a:lstStyle/>
          <a:p>
            <a:pPr algn="just"/>
            <a:r>
              <a:rPr lang="tr-TR" sz="1800" dirty="0" smtClean="0">
                <a:latin typeface="Times New Roman" pitchFamily="18" charset="0"/>
                <a:cs typeface="Times New Roman" pitchFamily="18" charset="0"/>
              </a:rPr>
              <a:t>Göller</a:t>
            </a:r>
            <a:r>
              <a:rPr lang="tr-TR" sz="1800" dirty="0">
                <a:latin typeface="Times New Roman" pitchFamily="18" charset="0"/>
                <a:cs typeface="Times New Roman" pitchFamily="18" charset="0"/>
              </a:rPr>
              <a:t>, akarsu ve dereler ile </a:t>
            </a:r>
            <a:r>
              <a:rPr lang="tr-TR" sz="1800" dirty="0" smtClean="0">
                <a:latin typeface="Times New Roman" pitchFamily="18" charset="0"/>
                <a:cs typeface="Times New Roman" pitchFamily="18" charset="0"/>
              </a:rPr>
              <a:t>denizlerde </a:t>
            </a:r>
            <a:r>
              <a:rPr lang="tr-TR" sz="1800" dirty="0">
                <a:latin typeface="Times New Roman" pitchFamily="18" charset="0"/>
                <a:cs typeface="Times New Roman" pitchFamily="18" charset="0"/>
              </a:rPr>
              <a:t>kirlilik izleme çalışmaları yapmak, İl </a:t>
            </a:r>
            <a:r>
              <a:rPr lang="tr-TR" sz="1800" dirty="0" smtClean="0">
                <a:latin typeface="Times New Roman" pitchFamily="18" charset="0"/>
                <a:cs typeface="Times New Roman" pitchFamily="18" charset="0"/>
              </a:rPr>
              <a:t>Müdürlüklerinden </a:t>
            </a:r>
            <a:r>
              <a:rPr lang="tr-TR" sz="1800" dirty="0">
                <a:latin typeface="Times New Roman" pitchFamily="18" charset="0"/>
                <a:cs typeface="Times New Roman" pitchFamily="18" charset="0"/>
              </a:rPr>
              <a:t>gelen talepler doğrultusunda işletmelerin atık sularının kontrolü, deşarj izni ve denetim amaçlı numune alma ve analiz işleri için </a:t>
            </a:r>
            <a:r>
              <a:rPr lang="tr-TR" sz="1800" dirty="0" smtClean="0">
                <a:latin typeface="Times New Roman" pitchFamily="18" charset="0"/>
                <a:cs typeface="Times New Roman" pitchFamily="18" charset="0"/>
              </a:rPr>
              <a:t>3 </a:t>
            </a:r>
            <a:r>
              <a:rPr lang="tr-TR" sz="1800" dirty="0">
                <a:latin typeface="Times New Roman" pitchFamily="18" charset="0"/>
                <a:cs typeface="Times New Roman" pitchFamily="18" charset="0"/>
              </a:rPr>
              <a:t>adet Mobil Su ve Atık Su Analiz Laboratuvarı aracı mevcuttur. </a:t>
            </a:r>
            <a:endParaRPr lang="tr-TR" sz="1800" dirty="0" smtClean="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smtClean="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smtClean="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smtClean="0">
              <a:latin typeface="Times New Roman" pitchFamily="18" charset="0"/>
              <a:cs typeface="Times New Roman" pitchFamily="18" charset="0"/>
            </a:endParaRPr>
          </a:p>
          <a:p>
            <a:pPr algn="just"/>
            <a:endParaRPr lang="tr-TR" sz="1800" dirty="0" smtClean="0">
              <a:latin typeface="Times New Roman" pitchFamily="18" charset="0"/>
              <a:cs typeface="Times New Roman" pitchFamily="18" charset="0"/>
            </a:endParaRPr>
          </a:p>
          <a:p>
            <a:pPr algn="just"/>
            <a:r>
              <a:rPr lang="tr-TR" sz="1800" dirty="0" smtClean="0">
                <a:latin typeface="Times New Roman" pitchFamily="18" charset="0"/>
                <a:cs typeface="Times New Roman" pitchFamily="18" charset="0"/>
              </a:rPr>
              <a:t>2012 bu </a:t>
            </a:r>
            <a:r>
              <a:rPr lang="tr-TR" sz="1800" dirty="0">
                <a:latin typeface="Times New Roman" pitchFamily="18" charset="0"/>
                <a:cs typeface="Times New Roman" pitchFamily="18" charset="0"/>
              </a:rPr>
              <a:t>yana izlenen 4 havzaya (Ergene, Gediz, Küçük Menderes, </a:t>
            </a:r>
            <a:r>
              <a:rPr lang="tr-TR" sz="1800" dirty="0" err="1">
                <a:latin typeface="Times New Roman" pitchFamily="18" charset="0"/>
                <a:cs typeface="Times New Roman" pitchFamily="18" charset="0"/>
              </a:rPr>
              <a:t>Bakırçay</a:t>
            </a: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ilave olarak 2014 </a:t>
            </a:r>
            <a:r>
              <a:rPr lang="tr-TR" sz="1800" dirty="0">
                <a:latin typeface="Times New Roman" pitchFamily="18" charset="0"/>
                <a:cs typeface="Times New Roman" pitchFamily="18" charset="0"/>
              </a:rPr>
              <a:t>yılında programa alınan 2 havza (Sakarya, Susurluk) ile birlikte 6 havzada toplam </a:t>
            </a:r>
            <a:r>
              <a:rPr lang="tr-TR" sz="1800" dirty="0" smtClean="0">
                <a:latin typeface="Times New Roman" pitchFamily="18" charset="0"/>
                <a:cs typeface="Times New Roman" pitchFamily="18" charset="0"/>
              </a:rPr>
              <a:t>82 </a:t>
            </a:r>
            <a:r>
              <a:rPr lang="tr-TR" sz="1800" dirty="0">
                <a:latin typeface="Times New Roman" pitchFamily="18" charset="0"/>
                <a:cs typeface="Times New Roman" pitchFamily="18" charset="0"/>
              </a:rPr>
              <a:t>noktada </a:t>
            </a:r>
            <a:r>
              <a:rPr lang="tr-TR" sz="1800" dirty="0" smtClean="0">
                <a:latin typeface="Times New Roman" pitchFamily="18" charset="0"/>
                <a:cs typeface="Times New Roman" pitchFamily="18" charset="0"/>
              </a:rPr>
              <a:t>mevsimsel izleme çalışmaları yapılmaktadır.</a:t>
            </a:r>
            <a:endParaRPr lang="tr-TR" sz="1800" dirty="0">
              <a:latin typeface="Times New Roman" pitchFamily="18" charset="0"/>
              <a:cs typeface="Times New Roman" pitchFamily="18" charset="0"/>
            </a:endParaRPr>
          </a:p>
          <a:p>
            <a:pPr marL="0" indent="0" algn="just" fontAlgn="auto">
              <a:spcBef>
                <a:spcPts val="600"/>
              </a:spcBef>
              <a:spcAft>
                <a:spcPts val="600"/>
              </a:spcAft>
              <a:buClr>
                <a:srgbClr val="00B050"/>
              </a:buClr>
              <a:buFont typeface="Wingdings" pitchFamily="2" charset="2"/>
              <a:buNone/>
              <a:defRPr/>
            </a:pPr>
            <a:endParaRPr lang="tr-TR" sz="1800" dirty="0" smtClean="0">
              <a:latin typeface="Times New Roman" pitchFamily="18" charset="0"/>
              <a:cs typeface="Times New Roman" pitchFamily="18" charset="0"/>
            </a:endParaRP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15833" t="21560" r="16666" b="32016"/>
          <a:stretch/>
        </p:blipFill>
        <p:spPr>
          <a:xfrm>
            <a:off x="2590800" y="2514600"/>
            <a:ext cx="3352800" cy="1967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379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533400"/>
            <a:ext cx="7620000" cy="685800"/>
          </a:xfrm>
        </p:spPr>
        <p:txBody>
          <a:bodyPr/>
          <a:lstStyle/>
          <a:p>
            <a:pPr>
              <a:defRPr/>
            </a:pPr>
            <a:r>
              <a:rPr lang="tr-TR" sz="2400" i="0" kern="1200" dirty="0" smtClean="0">
                <a:solidFill>
                  <a:srgbClr val="000099"/>
                </a:solidFill>
                <a:latin typeface="Times New Roman" pitchFamily="18" charset="0"/>
                <a:cs typeface="Times New Roman" pitchFamily="18" charset="0"/>
              </a:rPr>
              <a:t>ÇEVRE REFERANS LABORATUVARI </a:t>
            </a:r>
            <a:endParaRPr lang="tr-TR" sz="2400" dirty="0"/>
          </a:p>
        </p:txBody>
      </p:sp>
      <p:sp>
        <p:nvSpPr>
          <p:cNvPr id="10243" name="İçerik Yer Tutucusu 2"/>
          <p:cNvSpPr>
            <a:spLocks noGrp="1"/>
          </p:cNvSpPr>
          <p:nvPr>
            <p:ph idx="1"/>
          </p:nvPr>
        </p:nvSpPr>
        <p:spPr>
          <a:xfrm>
            <a:off x="457200" y="1143000"/>
            <a:ext cx="8229600" cy="5029200"/>
          </a:xfrm>
        </p:spPr>
        <p:txBody>
          <a:bodyPr/>
          <a:lstStyle/>
          <a:p>
            <a:pPr algn="just"/>
            <a:r>
              <a:rPr lang="tr-TR" sz="1700" dirty="0">
                <a:latin typeface="Times New Roman" pitchFamily="18" charset="0"/>
                <a:cs typeface="Times New Roman" pitchFamily="18" charset="0"/>
              </a:rPr>
              <a:t>Laboratuvar analizlerinin en önemli basamağı olan numune alma işleminin belirli teknik eğitime sahip kişilerce yapılması gerektiği ilkesinden yola çıkarak, her yıl İl Müdürlüklerimize ve özel laboratuvarlara “Su, Atık Su, Toprak, Arıtma Çamuru, Katı Atık, Atık Yağ ve İzolasyon Sıvılarından Numune Alma” konularında, uzman teknik personelimiz tarafından eğitimler verilmektedir. Eğitimler sonucunda sınav düzenlenerek başarılı olan katılımcılar sertifikalandırılmaktadır. </a:t>
            </a:r>
            <a:endParaRPr lang="tr-TR" sz="1700" dirty="0" smtClean="0">
              <a:latin typeface="Times New Roman" pitchFamily="18" charset="0"/>
              <a:cs typeface="Times New Roman" pitchFamily="18" charset="0"/>
            </a:endParaRPr>
          </a:p>
          <a:p>
            <a:pPr algn="just"/>
            <a:r>
              <a:rPr lang="tr-TR" sz="1700" dirty="0" smtClean="0">
                <a:latin typeface="Times New Roman" pitchFamily="18" charset="0"/>
                <a:cs typeface="Times New Roman" pitchFamily="18" charset="0"/>
              </a:rPr>
              <a:t>09-13 Mayıs </a:t>
            </a:r>
            <a:r>
              <a:rPr lang="tr-TR" sz="1700" dirty="0">
                <a:latin typeface="Times New Roman" pitchFamily="18" charset="0"/>
                <a:cs typeface="Times New Roman" pitchFamily="18" charset="0"/>
              </a:rPr>
              <a:t>2016 tarihleri arasında </a:t>
            </a:r>
            <a:r>
              <a:rPr lang="tr-TR" sz="1700" dirty="0" smtClean="0">
                <a:latin typeface="Times New Roman" pitchFamily="18" charset="0"/>
                <a:cs typeface="Times New Roman" pitchFamily="18" charset="0"/>
              </a:rPr>
              <a:t>İl </a:t>
            </a:r>
            <a:r>
              <a:rPr lang="tr-TR" sz="1700" dirty="0">
                <a:latin typeface="Times New Roman" pitchFamily="18" charset="0"/>
                <a:cs typeface="Times New Roman" pitchFamily="18" charset="0"/>
              </a:rPr>
              <a:t>Müdürlüklerimiz için “Su, Atık Su, Toprak, Arıtma </a:t>
            </a:r>
            <a:r>
              <a:rPr lang="tr-TR" sz="1700" dirty="0" smtClean="0">
                <a:latin typeface="Times New Roman" pitchFamily="18" charset="0"/>
                <a:cs typeface="Times New Roman" pitchFamily="18" charset="0"/>
              </a:rPr>
              <a:t>Çamuru, Katı </a:t>
            </a:r>
            <a:r>
              <a:rPr lang="tr-TR" sz="1700" dirty="0">
                <a:latin typeface="Times New Roman" pitchFamily="18" charset="0"/>
                <a:cs typeface="Times New Roman" pitchFamily="18" charset="0"/>
              </a:rPr>
              <a:t>Atık, </a:t>
            </a:r>
            <a:r>
              <a:rPr lang="tr-TR" sz="1700" dirty="0" smtClean="0">
                <a:latin typeface="Times New Roman" pitchFamily="18" charset="0"/>
                <a:cs typeface="Times New Roman" pitchFamily="18" charset="0"/>
              </a:rPr>
              <a:t>Yakıt konularında </a:t>
            </a:r>
            <a:r>
              <a:rPr lang="tr-TR" sz="1700" dirty="0">
                <a:latin typeface="Times New Roman" pitchFamily="18" charset="0"/>
                <a:cs typeface="Times New Roman" pitchFamily="18" charset="0"/>
              </a:rPr>
              <a:t>Numune Alma Eğitimi” </a:t>
            </a:r>
            <a:r>
              <a:rPr lang="tr-TR" sz="1700" dirty="0" smtClean="0">
                <a:latin typeface="Times New Roman" pitchFamily="18" charset="0"/>
                <a:cs typeface="Times New Roman" pitchFamily="18" charset="0"/>
              </a:rPr>
              <a:t>düzenlenmiştir. 12-19 </a:t>
            </a:r>
            <a:r>
              <a:rPr lang="tr-TR" sz="1700" dirty="0">
                <a:latin typeface="Times New Roman" pitchFamily="18" charset="0"/>
                <a:cs typeface="Times New Roman" pitchFamily="18" charset="0"/>
              </a:rPr>
              <a:t>Mayıs </a:t>
            </a:r>
            <a:r>
              <a:rPr lang="tr-TR" sz="1700" dirty="0" smtClean="0">
                <a:latin typeface="Times New Roman" pitchFamily="18" charset="0"/>
                <a:cs typeface="Times New Roman" pitchFamily="18" charset="0"/>
              </a:rPr>
              <a:t>2017 </a:t>
            </a:r>
            <a:r>
              <a:rPr lang="tr-TR" sz="1700" dirty="0">
                <a:latin typeface="Times New Roman" pitchFamily="18" charset="0"/>
                <a:cs typeface="Times New Roman" pitchFamily="18" charset="0"/>
              </a:rPr>
              <a:t>tarihleri arasında </a:t>
            </a:r>
            <a:r>
              <a:rPr lang="tr-TR" sz="1700" dirty="0" smtClean="0">
                <a:latin typeface="Times New Roman" pitchFamily="18" charset="0"/>
                <a:cs typeface="Times New Roman" pitchFamily="18" charset="0"/>
              </a:rPr>
              <a:t>özel ve kamuya ait çevre laboratuvarı personeli için  </a:t>
            </a:r>
            <a:r>
              <a:rPr lang="tr-TR" sz="1700" dirty="0">
                <a:latin typeface="Times New Roman" pitchFamily="18" charset="0"/>
                <a:cs typeface="Times New Roman" pitchFamily="18" charset="0"/>
              </a:rPr>
              <a:t>“Su, Atık Su, Toprak, Arıtma </a:t>
            </a:r>
            <a:r>
              <a:rPr lang="tr-TR" sz="1700" dirty="0" smtClean="0">
                <a:latin typeface="Times New Roman" pitchFamily="18" charset="0"/>
                <a:cs typeface="Times New Roman" pitchFamily="18" charset="0"/>
              </a:rPr>
              <a:t>Çamuru, </a:t>
            </a:r>
            <a:r>
              <a:rPr lang="tr-TR" sz="1700" dirty="0">
                <a:latin typeface="Times New Roman" pitchFamily="18" charset="0"/>
                <a:cs typeface="Times New Roman" pitchFamily="18" charset="0"/>
              </a:rPr>
              <a:t>Katı </a:t>
            </a:r>
            <a:r>
              <a:rPr lang="tr-TR" sz="1700" dirty="0" smtClean="0">
                <a:latin typeface="Times New Roman" pitchFamily="18" charset="0"/>
                <a:cs typeface="Times New Roman" pitchFamily="18" charset="0"/>
              </a:rPr>
              <a:t>Atık, </a:t>
            </a:r>
            <a:r>
              <a:rPr lang="tr-TR" sz="1700" dirty="0">
                <a:latin typeface="Times New Roman" pitchFamily="18" charset="0"/>
                <a:cs typeface="Times New Roman" pitchFamily="18" charset="0"/>
              </a:rPr>
              <a:t>Atık </a:t>
            </a:r>
            <a:r>
              <a:rPr lang="tr-TR" sz="1700" dirty="0" smtClean="0">
                <a:latin typeface="Times New Roman" pitchFamily="18" charset="0"/>
                <a:cs typeface="Times New Roman" pitchFamily="18" charset="0"/>
              </a:rPr>
              <a:t>yağ ve izolasyon sıvıları konularında  </a:t>
            </a:r>
            <a:r>
              <a:rPr lang="tr-TR" sz="1700" dirty="0">
                <a:latin typeface="Times New Roman" pitchFamily="18" charset="0"/>
                <a:cs typeface="Times New Roman" pitchFamily="18" charset="0"/>
              </a:rPr>
              <a:t>Numune Alma Eğitimi” </a:t>
            </a:r>
            <a:r>
              <a:rPr lang="tr-TR" sz="1700" dirty="0" smtClean="0">
                <a:latin typeface="Times New Roman" pitchFamily="18" charset="0"/>
                <a:cs typeface="Times New Roman" pitchFamily="18" charset="0"/>
              </a:rPr>
              <a:t>düzenlenmektedir.</a:t>
            </a:r>
            <a:endParaRPr lang="tr-TR" sz="1700" dirty="0">
              <a:latin typeface="Times New Roman" pitchFamily="18" charset="0"/>
              <a:cs typeface="Times New Roman" pitchFamily="18" charset="0"/>
            </a:endParaRPr>
          </a:p>
          <a:p>
            <a:pPr algn="just"/>
            <a:r>
              <a:rPr lang="tr-TR" sz="1700" dirty="0" smtClean="0">
                <a:latin typeface="Times New Roman" pitchFamily="18" charset="0"/>
                <a:cs typeface="Times New Roman" pitchFamily="18" charset="0"/>
              </a:rPr>
              <a:t>2016 </a:t>
            </a:r>
            <a:r>
              <a:rPr lang="tr-TR" sz="1700" dirty="0">
                <a:latin typeface="Times New Roman" pitchFamily="18" charset="0"/>
                <a:cs typeface="Times New Roman" pitchFamily="18" charset="0"/>
              </a:rPr>
              <a:t>yılında </a:t>
            </a:r>
            <a:r>
              <a:rPr lang="tr-TR" sz="1700" dirty="0" smtClean="0">
                <a:latin typeface="Times New Roman" pitchFamily="18" charset="0"/>
                <a:cs typeface="Times New Roman" pitchFamily="18" charset="0"/>
              </a:rPr>
              <a:t>özel </a:t>
            </a:r>
            <a:r>
              <a:rPr lang="tr-TR" sz="1700" dirty="0">
                <a:latin typeface="Times New Roman" pitchFamily="18" charset="0"/>
                <a:cs typeface="Times New Roman" pitchFamily="18" charset="0"/>
              </a:rPr>
              <a:t>ve kamuya ait çevre laboratuvarları personeli için </a:t>
            </a:r>
            <a:r>
              <a:rPr lang="tr-TR" sz="1700" dirty="0" smtClean="0">
                <a:latin typeface="Times New Roman" pitchFamily="18" charset="0"/>
                <a:cs typeface="Times New Roman" pitchFamily="18" charset="0"/>
              </a:rPr>
              <a:t>düzenlenen eğitimlere 341 kişi </a:t>
            </a:r>
            <a:r>
              <a:rPr lang="tr-TR" sz="1700" dirty="0">
                <a:latin typeface="Times New Roman" pitchFamily="18" charset="0"/>
                <a:cs typeface="Times New Roman" pitchFamily="18" charset="0"/>
              </a:rPr>
              <a:t>katılım sağlamıştır</a:t>
            </a:r>
            <a:r>
              <a:rPr lang="tr-TR" sz="1700" dirty="0" smtClean="0">
                <a:latin typeface="Times New Roman" pitchFamily="18" charset="0"/>
                <a:cs typeface="Times New Roman" pitchFamily="18" charset="0"/>
              </a:rPr>
              <a:t>. 2016 yılında hizmet içi eğitim kapsamında toplam 117 kişiye eğitim verilmiştir.</a:t>
            </a:r>
            <a:endParaRPr lang="tr-TR" altLang="tr-TR" sz="1700" dirty="0" smtClean="0">
              <a:latin typeface="Times New Roman" pitchFamily="18" charset="0"/>
              <a:cs typeface="Times New Roman" pitchFamily="18" charset="0"/>
            </a:endParaRPr>
          </a:p>
          <a:p>
            <a:endParaRPr lang="tr-TR" altLang="tr-TR" sz="1600" dirty="0" smtClean="0"/>
          </a:p>
        </p:txBody>
      </p:sp>
      <p:pic>
        <p:nvPicPr>
          <p:cNvPr id="23554" name="Picture 2" descr="C:\Users\ilknur.sirimoglu\Desktop\Eğitim\Numune Alma Eğitimi-2015\SATAÇA Eğitimi\Eğitim Fotoğrafları\DSC_3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825846"/>
            <a:ext cx="2946400" cy="16892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555" name="Picture 3" descr="C:\Users\ilknur.sirimoglu\Desktop\Eğitim\Numune Alma Eğitimi-2015\SATAÇA Eğitimi\Eğitim Fotoğrafları\DSC_3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940147"/>
            <a:ext cx="2895600" cy="1460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29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1925" y="533400"/>
            <a:ext cx="6324600" cy="762000"/>
          </a:xfrm>
        </p:spPr>
        <p:txBody>
          <a:bodyPr/>
          <a:lstStyle/>
          <a:p>
            <a:pPr>
              <a:defRPr/>
            </a:pPr>
            <a:r>
              <a:rPr lang="tr-TR" sz="2400" i="0" kern="1200" dirty="0" smtClean="0">
                <a:solidFill>
                  <a:srgbClr val="000099"/>
                </a:solidFill>
                <a:latin typeface="Times New Roman" pitchFamily="18" charset="0"/>
                <a:cs typeface="Times New Roman" pitchFamily="18" charset="0"/>
              </a:rPr>
              <a:t>ÇEVRE REFERANS LABORATUVARI </a:t>
            </a:r>
            <a:endParaRPr lang="tr-TR" sz="2400" dirty="0"/>
          </a:p>
        </p:txBody>
      </p:sp>
      <p:sp>
        <p:nvSpPr>
          <p:cNvPr id="3" name="İçerik Yer Tutucusu 2"/>
          <p:cNvSpPr>
            <a:spLocks noGrp="1"/>
          </p:cNvSpPr>
          <p:nvPr>
            <p:ph idx="1"/>
          </p:nvPr>
        </p:nvSpPr>
        <p:spPr>
          <a:xfrm>
            <a:off x="228600" y="1295400"/>
            <a:ext cx="8458200" cy="4953000"/>
          </a:xfrm>
        </p:spPr>
        <p:txBody>
          <a:bodyPr/>
          <a:lstStyle/>
          <a:p>
            <a:pPr lvl="0" algn="just"/>
            <a:r>
              <a:rPr lang="tr-TR" sz="1600" dirty="0"/>
              <a:t>Ülkemizde tehlikeli atıkların analizine yönelik çalışma yapan çevre laboratuvarı konusundaki açığı gidererek, Atık Mevzuatının daha etkin bir şekilde uygulanmasını sağlamak ve çevre sektöründe ülkemizde bir ilk olacak olan </a:t>
            </a:r>
            <a:r>
              <a:rPr lang="tr-TR" sz="1600" b="1" dirty="0"/>
              <a:t>Atık Tanımlama ve Teşhis Laboratuvarı</a:t>
            </a:r>
            <a:r>
              <a:rPr lang="tr-TR" sz="1600" dirty="0"/>
              <a:t>nı kurmak amacıyla çalışmalara başlanmıştır.</a:t>
            </a:r>
          </a:p>
          <a:p>
            <a:pPr lvl="0" algn="just"/>
            <a:r>
              <a:rPr lang="tr-TR" sz="1600" dirty="0"/>
              <a:t>Söz konusu analizlerin, her türlü teknik ve fiziksel altyapısı hazırlanmış olan Çevre Referans Laboratuvarında yapılması halinde, referans bir laboratuvar olmanın gereklerinin karşılanması yanında   profesyonel anlamda tehlikelilik tespitinin yapılması ve  tehlikelilik kaynaklarının araştırılarak önlemler alınması süreci de hızlandırılacaktır.  </a:t>
            </a:r>
          </a:p>
          <a:p>
            <a:pPr lvl="0" algn="just"/>
            <a:endParaRPr lang="tr-TR" sz="1700" dirty="0" smtClean="0">
              <a:latin typeface="Times New Roman" pitchFamily="18" charset="0"/>
              <a:cs typeface="Times New Roman" pitchFamily="18" charset="0"/>
            </a:endParaRPr>
          </a:p>
          <a:p>
            <a:pPr lvl="0" algn="just"/>
            <a:endParaRPr lang="tr-TR" sz="1700" dirty="0">
              <a:latin typeface="Times New Roman" pitchFamily="18" charset="0"/>
              <a:cs typeface="Times New Roman" pitchFamily="18" charset="0"/>
            </a:endParaRPr>
          </a:p>
          <a:p>
            <a:pPr algn="just"/>
            <a:endParaRPr lang="tr-TR" sz="1700" dirty="0">
              <a:latin typeface="Times New Roman" pitchFamily="18" charset="0"/>
              <a:cs typeface="Times New Roman" pitchFamily="18" charset="0"/>
            </a:endParaRPr>
          </a:p>
          <a:p>
            <a:pPr marL="0" indent="0" algn="just">
              <a:buNone/>
            </a:pPr>
            <a:endParaRPr lang="tr-TR" sz="1700" dirty="0">
              <a:latin typeface="Times New Roman" pitchFamily="18" charset="0"/>
              <a:cs typeface="Times New Roman" pitchFamily="18" charset="0"/>
            </a:endParaRPr>
          </a:p>
          <a:p>
            <a:pPr algn="just"/>
            <a:endParaRPr lang="tr-TR" sz="1600" dirty="0" smtClean="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smtClean="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smtClean="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                 İnorganik Analiz Laboratuvarı                   </a:t>
            </a:r>
            <a:r>
              <a:rPr lang="tr-TR" sz="1600" dirty="0" err="1" smtClean="0">
                <a:latin typeface="Times New Roman" pitchFamily="18" charset="0"/>
                <a:cs typeface="Times New Roman" pitchFamily="18" charset="0"/>
              </a:rPr>
              <a:t>Dioksin-Furan</a:t>
            </a:r>
            <a:r>
              <a:rPr lang="tr-TR" sz="1600" dirty="0" smtClean="0">
                <a:latin typeface="Times New Roman" pitchFamily="18" charset="0"/>
                <a:cs typeface="Times New Roman" pitchFamily="18" charset="0"/>
              </a:rPr>
              <a:t> Analiz Laboratuvarı</a:t>
            </a:r>
            <a:endParaRPr lang="tr-TR" sz="1600" dirty="0">
              <a:latin typeface="Times New Roman" pitchFamily="18" charset="0"/>
              <a:cs typeface="Times New Roman" pitchFamily="18" charset="0"/>
            </a:endParaRPr>
          </a:p>
        </p:txBody>
      </p:sp>
      <p:pic>
        <p:nvPicPr>
          <p:cNvPr id="4" name="Resim 3" descr="C:\Users\ilknur.sirimoglu\Desktop\Genel\Laboratuvar Fotoğraflar\ÇRL FOTOĞRAFLARI\DSC_00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419475"/>
            <a:ext cx="3810000" cy="2600325"/>
          </a:xfrm>
          <a:prstGeom prst="rect">
            <a:avLst/>
          </a:prstGeom>
          <a:ln>
            <a:noFill/>
          </a:ln>
          <a:effectLst>
            <a:softEdge rad="112500"/>
          </a:effectLst>
        </p:spPr>
      </p:pic>
      <p:pic>
        <p:nvPicPr>
          <p:cNvPr id="5" name="Resim 4" descr="C:\Users\ilknur.sirimoglu\Desktop\Genel\Laboratuvar Fotoğraflar\ÇRL FOTOĞRAFLARI\DSC_009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 y="3419475"/>
            <a:ext cx="3440111" cy="2524125"/>
          </a:xfrm>
          <a:prstGeom prst="rect">
            <a:avLst/>
          </a:prstGeom>
          <a:ln>
            <a:noFill/>
          </a:ln>
          <a:effectLst>
            <a:softEdge rad="112500"/>
          </a:effectLst>
        </p:spPr>
      </p:pic>
    </p:spTree>
    <p:extLst>
      <p:ext uri="{BB962C8B-B14F-4D97-AF65-F5344CB8AC3E}">
        <p14:creationId xmlns:p14="http://schemas.microsoft.com/office/powerpoint/2010/main" val="139929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etin kutusu 2"/>
          <p:cNvSpPr txBox="1">
            <a:spLocks noChangeArrowheads="1"/>
          </p:cNvSpPr>
          <p:nvPr/>
        </p:nvSpPr>
        <p:spPr bwMode="auto">
          <a:xfrm>
            <a:off x="469900" y="1169685"/>
            <a:ext cx="5638800"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Ülke genelinde kurulu bulunan sabit istasyon sayısı toplam </a:t>
            </a:r>
            <a:r>
              <a:rPr lang="tr-TR" altLang="tr-TR" dirty="0" smtClean="0">
                <a:latin typeface="Times New Roman" pitchFamily="18" charset="0"/>
                <a:cs typeface="Times New Roman" pitchFamily="18" charset="0"/>
              </a:rPr>
              <a:t>249 adete </a:t>
            </a:r>
            <a:r>
              <a:rPr lang="tr-TR" altLang="tr-TR" dirty="0">
                <a:latin typeface="Times New Roman" pitchFamily="18" charset="0"/>
                <a:cs typeface="Times New Roman" pitchFamily="18" charset="0"/>
              </a:rPr>
              <a:t>ulaşmıştır</a:t>
            </a:r>
            <a:r>
              <a:rPr lang="tr-TR" altLang="tr-TR" dirty="0" smtClean="0">
                <a:latin typeface="Times New Roman" pitchFamily="18" charset="0"/>
                <a:cs typeface="Times New Roman" pitchFamily="18" charset="0"/>
              </a:rPr>
              <a:t>. </a:t>
            </a:r>
          </a:p>
          <a:p>
            <a:pPr algn="just" eaLnBrk="1" hangingPunct="1">
              <a:lnSpc>
                <a:spcPct val="125000"/>
              </a:lnSpc>
              <a:buClr>
                <a:srgbClr val="00B050"/>
              </a:buClr>
              <a:buFont typeface="Wingdings" pitchFamily="2" charset="2"/>
              <a:buChar char="v"/>
            </a:pPr>
            <a:r>
              <a:rPr lang="tr-TR" altLang="tr-TR" dirty="0" smtClean="0">
                <a:latin typeface="Times New Roman" pitchFamily="18" charset="0"/>
                <a:cs typeface="Times New Roman" pitchFamily="18" charset="0"/>
              </a:rPr>
              <a:t>Kirliliğin </a:t>
            </a:r>
            <a:r>
              <a:rPr lang="tr-TR" altLang="tr-TR" dirty="0">
                <a:latin typeface="Times New Roman" pitchFamily="18" charset="0"/>
                <a:cs typeface="Times New Roman" pitchFamily="18" charset="0"/>
              </a:rPr>
              <a:t>yoğun olarak yaşandığı yerlerde durum tespiti yapmak amacıyla kullanılan mobil araç sayısı toplam 4 adete ulaşmıştır. </a:t>
            </a:r>
          </a:p>
        </p:txBody>
      </p:sp>
      <p:pic>
        <p:nvPicPr>
          <p:cNvPr id="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649" y="1160636"/>
            <a:ext cx="2534301" cy="2554546"/>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90753"/>
            <a:ext cx="3444123" cy="2266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2"/>
          <p:cNvSpPr txBox="1">
            <a:spLocks noChangeArrowheads="1"/>
          </p:cNvSpPr>
          <p:nvPr/>
        </p:nvSpPr>
        <p:spPr bwMode="auto">
          <a:xfrm>
            <a:off x="4114800" y="4058383"/>
            <a:ext cx="4860925" cy="21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5000"/>
              </a:lnSpc>
              <a:buClr>
                <a:srgbClr val="00B050"/>
              </a:buClr>
              <a:buFont typeface="Wingdings" pitchFamily="2" charset="2"/>
              <a:buChar char="v"/>
              <a:defRPr/>
            </a:pPr>
            <a:r>
              <a:rPr lang="tr-TR" altLang="tr-TR" dirty="0" smtClean="0">
                <a:latin typeface="Times New Roman" pitchFamily="18" charset="0"/>
                <a:cs typeface="Times New Roman" pitchFamily="18" charset="0"/>
              </a:rPr>
              <a:t>Ege Bölgesi Temiz </a:t>
            </a:r>
            <a:r>
              <a:rPr lang="tr-TR" altLang="tr-TR" dirty="0">
                <a:latin typeface="Times New Roman" pitchFamily="18" charset="0"/>
                <a:cs typeface="Times New Roman" pitchFamily="18" charset="0"/>
              </a:rPr>
              <a:t>Hava </a:t>
            </a:r>
            <a:r>
              <a:rPr lang="tr-TR" altLang="tr-TR" dirty="0" smtClean="0">
                <a:latin typeface="Times New Roman" pitchFamily="18" charset="0"/>
                <a:cs typeface="Times New Roman" pitchFamily="18" charset="0"/>
              </a:rPr>
              <a:t>Merkezi istasyon kurma (39 adet) çalışmaları tamamlanmıştır. 2017 sonunda </a:t>
            </a:r>
            <a:r>
              <a:rPr lang="tr-TR" dirty="0" smtClean="0">
                <a:latin typeface="Times New Roman" pitchFamily="18" charset="0"/>
                <a:cs typeface="Times New Roman" pitchFamily="18" charset="0"/>
              </a:rPr>
              <a:t>Ulusal Hava Kalitesi İzleme Ağımızdaki sabit istasyon sayısı 300’e ulaşacaktır.</a:t>
            </a:r>
          </a:p>
          <a:p>
            <a:pPr marL="0" indent="0" algn="just" eaLnBrk="1" hangingPunct="1">
              <a:lnSpc>
                <a:spcPct val="125000"/>
              </a:lnSpc>
              <a:buClr>
                <a:srgbClr val="00B050"/>
              </a:buClr>
              <a:defRPr/>
            </a:pPr>
            <a:r>
              <a:rPr lang="tr-TR" altLang="tr-TR" sz="1600" dirty="0" smtClean="0"/>
              <a:t> </a:t>
            </a:r>
          </a:p>
        </p:txBody>
      </p:sp>
      <p:sp>
        <p:nvSpPr>
          <p:cNvPr id="24582" name="Dikdörtgen 10"/>
          <p:cNvSpPr>
            <a:spLocks noChangeArrowheads="1"/>
          </p:cNvSpPr>
          <p:nvPr/>
        </p:nvSpPr>
        <p:spPr bwMode="auto">
          <a:xfrm>
            <a:off x="1905000" y="665163"/>
            <a:ext cx="5638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400" b="1">
                <a:solidFill>
                  <a:srgbClr val="000099"/>
                </a:solidFill>
                <a:latin typeface="Times New Roman" pitchFamily="18" charset="0"/>
                <a:cs typeface="Times New Roman" pitchFamily="18" charset="0"/>
              </a:rPr>
              <a:t>HAVA KALİTESİ İZLEME</a:t>
            </a:r>
            <a:endParaRPr lang="tr-TR" altLang="tr-TR"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48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2"/>
          <p:cNvSpPr>
            <a:spLocks noChangeArrowheads="1"/>
          </p:cNvSpPr>
          <p:nvPr/>
        </p:nvSpPr>
        <p:spPr bwMode="auto">
          <a:xfrm>
            <a:off x="1905000" y="6096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400" b="1">
                <a:solidFill>
                  <a:srgbClr val="000099"/>
                </a:solidFill>
                <a:latin typeface="Times New Roman" pitchFamily="18" charset="0"/>
                <a:cs typeface="Times New Roman" pitchFamily="18" charset="0"/>
              </a:rPr>
              <a:t>HAVA KALİTESİ İZLEME</a:t>
            </a:r>
            <a:endParaRPr lang="tr-TR" altLang="tr-TR" sz="2400" b="1">
              <a:solidFill>
                <a:srgbClr val="FF0000"/>
              </a:solidFill>
              <a:latin typeface="Times New Roman" pitchFamily="18" charset="0"/>
              <a:cs typeface="Times New Roman" pitchFamily="18" charset="0"/>
            </a:endParaRPr>
          </a:p>
        </p:txBody>
      </p:sp>
      <p:sp>
        <p:nvSpPr>
          <p:cNvPr id="25603" name="Metin kutusu 4"/>
          <p:cNvSpPr txBox="1">
            <a:spLocks noChangeArrowheads="1"/>
          </p:cNvSpPr>
          <p:nvPr/>
        </p:nvSpPr>
        <p:spPr bwMode="auto">
          <a:xfrm>
            <a:off x="5049838" y="3969703"/>
            <a:ext cx="4094162" cy="24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742950" indent="-28575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İndeks 5 kirletici için hesaplanmaktadır:</a:t>
            </a:r>
          </a:p>
          <a:p>
            <a:pPr lvl="2"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Partikül madde (PM10)</a:t>
            </a:r>
          </a:p>
          <a:p>
            <a:pPr lvl="2"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Karbon monoksit (CO)</a:t>
            </a:r>
          </a:p>
          <a:p>
            <a:pPr lvl="2"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Kükürt dioksit (SO</a:t>
            </a:r>
            <a:r>
              <a:rPr lang="tr-TR" altLang="tr-TR" baseline="-25000" dirty="0">
                <a:latin typeface="Times New Roman" pitchFamily="18" charset="0"/>
                <a:cs typeface="Times New Roman" pitchFamily="18" charset="0"/>
              </a:rPr>
              <a:t>2</a:t>
            </a:r>
            <a:r>
              <a:rPr lang="tr-TR" altLang="tr-TR" dirty="0">
                <a:latin typeface="Times New Roman" pitchFamily="18" charset="0"/>
                <a:cs typeface="Times New Roman" pitchFamily="18" charset="0"/>
              </a:rPr>
              <a:t>)</a:t>
            </a:r>
          </a:p>
          <a:p>
            <a:pPr lvl="2"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Azot dioksit (NO</a:t>
            </a:r>
            <a:r>
              <a:rPr lang="tr-TR" altLang="tr-TR" baseline="-25000" dirty="0">
                <a:latin typeface="Times New Roman" pitchFamily="18" charset="0"/>
                <a:cs typeface="Times New Roman" pitchFamily="18" charset="0"/>
              </a:rPr>
              <a:t>2</a:t>
            </a:r>
            <a:r>
              <a:rPr lang="tr-TR" altLang="tr-TR" dirty="0">
                <a:latin typeface="Times New Roman" pitchFamily="18" charset="0"/>
                <a:cs typeface="Times New Roman" pitchFamily="18" charset="0"/>
              </a:rPr>
              <a:t>) </a:t>
            </a:r>
          </a:p>
          <a:p>
            <a:pPr lvl="2"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Ozon (O</a:t>
            </a:r>
            <a:r>
              <a:rPr lang="tr-TR" altLang="tr-TR" baseline="-25000" dirty="0">
                <a:latin typeface="Times New Roman" pitchFamily="18" charset="0"/>
                <a:cs typeface="Times New Roman" pitchFamily="18" charset="0"/>
              </a:rPr>
              <a:t>3</a:t>
            </a:r>
            <a:r>
              <a:rPr lang="tr-TR" altLang="tr-TR" dirty="0">
                <a:latin typeface="Times New Roman" pitchFamily="18" charset="0"/>
                <a:cs typeface="Times New Roman" pitchFamily="18" charset="0"/>
              </a:rPr>
              <a:t>) </a:t>
            </a:r>
          </a:p>
        </p:txBody>
      </p:sp>
      <p:sp>
        <p:nvSpPr>
          <p:cNvPr id="25604" name="Metin kutusu 6"/>
          <p:cNvSpPr txBox="1">
            <a:spLocks noChangeArrowheads="1"/>
          </p:cNvSpPr>
          <p:nvPr/>
        </p:nvSpPr>
        <p:spPr bwMode="auto">
          <a:xfrm>
            <a:off x="304800" y="1108076"/>
            <a:ext cx="4929188" cy="282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Hava kalitesi verileri hem saatlik ortalamalar olarak hem de Hava Kalitesi </a:t>
            </a:r>
            <a:r>
              <a:rPr lang="tr-TR" altLang="tr-TR" dirty="0" err="1">
                <a:latin typeface="Times New Roman" pitchFamily="18" charset="0"/>
                <a:cs typeface="Times New Roman" pitchFamily="18" charset="0"/>
              </a:rPr>
              <a:t>İndeks’i</a:t>
            </a:r>
            <a:r>
              <a:rPr lang="tr-TR" altLang="tr-TR" dirty="0">
                <a:latin typeface="Times New Roman" pitchFamily="18" charset="0"/>
                <a:cs typeface="Times New Roman" pitchFamily="18" charset="0"/>
              </a:rPr>
              <a:t> kullanılarak </a:t>
            </a:r>
            <a:r>
              <a:rPr lang="tr-TR" altLang="tr-TR" dirty="0">
                <a:latin typeface="Times New Roman" pitchFamily="18" charset="0"/>
                <a:cs typeface="Times New Roman" pitchFamily="18" charset="0"/>
                <a:hlinkClick r:id="rId3"/>
              </a:rPr>
              <a:t>www.havaizleme.gov.tr</a:t>
            </a:r>
            <a:r>
              <a:rPr lang="tr-TR" altLang="tr-TR" dirty="0">
                <a:latin typeface="Times New Roman" pitchFamily="18" charset="0"/>
                <a:cs typeface="Times New Roman" pitchFamily="18" charset="0"/>
              </a:rPr>
              <a:t> web sitesinde ve </a:t>
            </a:r>
            <a:r>
              <a:rPr lang="tr-TR" altLang="tr-TR" dirty="0" err="1">
                <a:latin typeface="Times New Roman" pitchFamily="18" charset="0"/>
                <a:cs typeface="Times New Roman" pitchFamily="18" charset="0"/>
              </a:rPr>
              <a:t>led</a:t>
            </a:r>
            <a:r>
              <a:rPr lang="tr-TR" altLang="tr-TR" dirty="0">
                <a:latin typeface="Times New Roman" pitchFamily="18" charset="0"/>
                <a:cs typeface="Times New Roman" pitchFamily="18" charset="0"/>
              </a:rPr>
              <a:t> ekranlar aracılığıyla kamuoyu ile paylaşılmaktadır.</a:t>
            </a:r>
          </a:p>
          <a:p>
            <a:pPr algn="just" eaLnBrk="1" hangingPunct="1">
              <a:lnSpc>
                <a:spcPct val="125000"/>
              </a:lnSpc>
              <a:buClr>
                <a:srgbClr val="00B050"/>
              </a:buClr>
              <a:buFont typeface="Wingdings" pitchFamily="2" charset="2"/>
              <a:buChar char="v"/>
            </a:pPr>
            <a:r>
              <a:rPr lang="tr-TR" altLang="tr-TR" dirty="0">
                <a:latin typeface="Times New Roman" pitchFamily="18" charset="0"/>
                <a:cs typeface="Times New Roman" pitchFamily="18" charset="0"/>
              </a:rPr>
              <a:t>Ulusal Hava Kalitesi İndeksi, EPA Hava Kalitesi </a:t>
            </a:r>
            <a:r>
              <a:rPr lang="tr-TR" altLang="tr-TR" dirty="0" err="1">
                <a:latin typeface="Times New Roman" pitchFamily="18" charset="0"/>
                <a:cs typeface="Times New Roman" pitchFamily="18" charset="0"/>
              </a:rPr>
              <a:t>İndeksi’ni</a:t>
            </a:r>
            <a:r>
              <a:rPr lang="tr-TR" altLang="tr-TR" dirty="0">
                <a:latin typeface="Times New Roman" pitchFamily="18" charset="0"/>
                <a:cs typeface="Times New Roman" pitchFamily="18" charset="0"/>
              </a:rPr>
              <a:t> Ulusal Mevzuatımız ve sınır değerlerimize uyarlayarak oluşturulmuştur.</a:t>
            </a:r>
          </a:p>
        </p:txBody>
      </p:sp>
      <p:pic>
        <p:nvPicPr>
          <p:cNvPr id="2457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43" t="8656" r="12847" b="4995"/>
          <a:stretch/>
        </p:blipFill>
        <p:spPr bwMode="auto">
          <a:xfrm>
            <a:off x="5277305" y="1387518"/>
            <a:ext cx="3352800" cy="235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90" b="5221"/>
          <a:stretch/>
        </p:blipFill>
        <p:spPr bwMode="auto">
          <a:xfrm>
            <a:off x="670378" y="3937953"/>
            <a:ext cx="4236585"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73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p:cNvSpPr>
            <a:spLocks noGrp="1"/>
          </p:cNvSpPr>
          <p:nvPr>
            <p:ph idx="1"/>
          </p:nvPr>
        </p:nvSpPr>
        <p:spPr>
          <a:xfrm>
            <a:off x="457200" y="764381"/>
            <a:ext cx="8229600" cy="5037137"/>
          </a:xfrm>
        </p:spPr>
        <p:txBody>
          <a:bodyPr/>
          <a:lstStyle/>
          <a:p>
            <a:pPr marL="0" indent="0" algn="just">
              <a:lnSpc>
                <a:spcPct val="125000"/>
              </a:lnSpc>
              <a:spcBef>
                <a:spcPct val="0"/>
              </a:spcBef>
              <a:buFont typeface="Wingdings" pitchFamily="2" charset="2"/>
              <a:buNone/>
              <a:defRPr/>
            </a:pPr>
            <a:endParaRPr lang="tr-TR" altLang="tr-TR" sz="1800" b="1" dirty="0" smtClean="0">
              <a:latin typeface="Times New Roman" pitchFamily="18" charset="0"/>
              <a:cs typeface="Times New Roman" pitchFamily="18" charset="0"/>
            </a:endParaRPr>
          </a:p>
          <a:p>
            <a:pPr marL="0" indent="0" algn="just">
              <a:lnSpc>
                <a:spcPct val="125000"/>
              </a:lnSpc>
              <a:spcBef>
                <a:spcPct val="0"/>
              </a:spcBef>
              <a:buFont typeface="Wingdings" pitchFamily="2" charset="2"/>
              <a:buNone/>
              <a:defRPr/>
            </a:pPr>
            <a:r>
              <a:rPr lang="tr-TR" altLang="tr-TR" sz="1800" b="1" dirty="0" smtClean="0">
                <a:latin typeface="Times New Roman" pitchFamily="18" charset="0"/>
                <a:cs typeface="Times New Roman" pitchFamily="18" charset="0"/>
              </a:rPr>
              <a:t>Hava Kalitesi Ön Değerlendirme Çalışmaları:</a:t>
            </a:r>
          </a:p>
          <a:p>
            <a:pPr algn="just">
              <a:lnSpc>
                <a:spcPct val="125000"/>
              </a:lnSpc>
              <a:spcBef>
                <a:spcPct val="0"/>
              </a:spcBef>
              <a:defRPr/>
            </a:pPr>
            <a:r>
              <a:rPr lang="tr-TR" altLang="tr-TR" sz="1800" b="1" dirty="0" smtClean="0">
                <a:latin typeface="Times New Roman" pitchFamily="18" charset="0"/>
                <a:cs typeface="Times New Roman" pitchFamily="18" charset="0"/>
              </a:rPr>
              <a:t>İstanbul THM </a:t>
            </a:r>
            <a:r>
              <a:rPr lang="tr-TR" altLang="tr-TR" sz="1800" dirty="0" smtClean="0">
                <a:latin typeface="Times New Roman" pitchFamily="18" charset="0"/>
                <a:cs typeface="Times New Roman" pitchFamily="18" charset="0"/>
              </a:rPr>
              <a:t>(11 il) için ‘Marmara Bölgesinde Hava Kalitesi Alanında Kurumsal Yapının Güçlendirilmesi Projesi’  kapsamında gerçekleştirilmiştir. (AB Projesi)</a:t>
            </a:r>
          </a:p>
          <a:p>
            <a:pPr algn="just">
              <a:lnSpc>
                <a:spcPct val="125000"/>
              </a:lnSpc>
              <a:spcBef>
                <a:spcPct val="0"/>
              </a:spcBef>
              <a:defRPr/>
            </a:pPr>
            <a:r>
              <a:rPr lang="tr-TR" altLang="tr-TR" sz="1800" b="1" dirty="0" smtClean="0">
                <a:latin typeface="Times New Roman" pitchFamily="18" charset="0"/>
                <a:cs typeface="Times New Roman" pitchFamily="18" charset="0"/>
              </a:rPr>
              <a:t>Samsun THM </a:t>
            </a:r>
            <a:r>
              <a:rPr lang="tr-TR" altLang="tr-TR" sz="1800" dirty="0" smtClean="0">
                <a:latin typeface="Times New Roman" pitchFamily="18" charset="0"/>
                <a:cs typeface="Times New Roman" pitchFamily="18" charset="0"/>
              </a:rPr>
              <a:t>(8 il) için 2012 yılında tamamlanmış olup, maliyeti 282.000 TL + KDV’dir. (Genel Bütçe)</a:t>
            </a:r>
          </a:p>
          <a:p>
            <a:pPr algn="just">
              <a:lnSpc>
                <a:spcPct val="125000"/>
              </a:lnSpc>
              <a:spcBef>
                <a:spcPct val="0"/>
              </a:spcBef>
              <a:defRPr/>
            </a:pPr>
            <a:r>
              <a:rPr lang="tr-TR" altLang="tr-TR" sz="1800" b="1" dirty="0" smtClean="0">
                <a:latin typeface="Times New Roman" pitchFamily="18" charset="0"/>
                <a:cs typeface="Times New Roman" pitchFamily="18" charset="0"/>
              </a:rPr>
              <a:t>Erzurum THM </a:t>
            </a:r>
            <a:r>
              <a:rPr lang="tr-TR" altLang="tr-TR" sz="1800" dirty="0" smtClean="0">
                <a:latin typeface="Times New Roman" pitchFamily="18" charset="0"/>
                <a:cs typeface="Times New Roman" pitchFamily="18" charset="0"/>
              </a:rPr>
              <a:t>(11 il) ve </a:t>
            </a:r>
            <a:r>
              <a:rPr lang="tr-TR" altLang="tr-TR" sz="1800" b="1" dirty="0" smtClean="0">
                <a:latin typeface="Times New Roman" pitchFamily="18" charset="0"/>
                <a:cs typeface="Times New Roman" pitchFamily="18" charset="0"/>
              </a:rPr>
              <a:t>İzmir THM </a:t>
            </a:r>
            <a:r>
              <a:rPr lang="tr-TR" altLang="tr-TR" sz="1800" dirty="0" smtClean="0">
                <a:latin typeface="Times New Roman" pitchFamily="18" charset="0"/>
                <a:cs typeface="Times New Roman" pitchFamily="18" charset="0"/>
              </a:rPr>
              <a:t>(6 il)  için 2014 yılında tamamlanmış olup, toplam maliyeti 935.000 TL + KDV’dir. (Genel Bütçe)</a:t>
            </a:r>
          </a:p>
          <a:p>
            <a:pPr algn="just">
              <a:lnSpc>
                <a:spcPct val="125000"/>
              </a:lnSpc>
              <a:spcBef>
                <a:spcPct val="0"/>
              </a:spcBef>
              <a:defRPr/>
            </a:pPr>
            <a:r>
              <a:rPr lang="tr-TR" altLang="tr-TR" sz="1800" b="1" dirty="0" smtClean="0">
                <a:latin typeface="Times New Roman" pitchFamily="18" charset="0"/>
                <a:cs typeface="Times New Roman" pitchFamily="18" charset="0"/>
              </a:rPr>
              <a:t>Ankara THM </a:t>
            </a:r>
            <a:r>
              <a:rPr lang="tr-TR" altLang="tr-TR" sz="1800" dirty="0" smtClean="0">
                <a:latin typeface="Times New Roman" pitchFamily="18" charset="0"/>
                <a:cs typeface="Times New Roman" pitchFamily="18" charset="0"/>
              </a:rPr>
              <a:t>(13 il) için Mayıs 2015’te tamamlanmış olup, maliyeti 846.000 TL + KDV’dir. (Genel Bütçe)</a:t>
            </a:r>
          </a:p>
          <a:p>
            <a:pPr algn="just">
              <a:lnSpc>
                <a:spcPct val="125000"/>
              </a:lnSpc>
              <a:spcBef>
                <a:spcPct val="0"/>
              </a:spcBef>
              <a:defRPr/>
            </a:pPr>
            <a:r>
              <a:rPr lang="tr-TR" altLang="tr-TR" sz="1800" b="1" dirty="0" smtClean="0">
                <a:latin typeface="Times New Roman" pitchFamily="18" charset="0"/>
                <a:cs typeface="Times New Roman" pitchFamily="18" charset="0"/>
              </a:rPr>
              <a:t>Adana THM </a:t>
            </a:r>
            <a:r>
              <a:rPr lang="tr-TR" altLang="tr-TR" sz="1800" dirty="0" smtClean="0">
                <a:latin typeface="Times New Roman" pitchFamily="18" charset="0"/>
                <a:cs typeface="Times New Roman" pitchFamily="18" charset="0"/>
              </a:rPr>
              <a:t>(7 il) ve </a:t>
            </a:r>
            <a:r>
              <a:rPr lang="tr-TR" altLang="tr-TR" sz="1800" b="1" dirty="0" smtClean="0">
                <a:latin typeface="Times New Roman" pitchFamily="18" charset="0"/>
                <a:cs typeface="Times New Roman" pitchFamily="18" charset="0"/>
              </a:rPr>
              <a:t>Konya THM </a:t>
            </a:r>
            <a:r>
              <a:rPr lang="tr-TR" altLang="tr-TR" sz="1800" dirty="0" smtClean="0">
                <a:latin typeface="Times New Roman" pitchFamily="18" charset="0"/>
                <a:cs typeface="Times New Roman" pitchFamily="18" charset="0"/>
              </a:rPr>
              <a:t>(10 il) için 2016 yılında tamamlandı, toplam maliyeti 1.403.000 TL + KDV’dir. (Genel Bütçe)</a:t>
            </a:r>
          </a:p>
          <a:p>
            <a:pPr algn="just">
              <a:lnSpc>
                <a:spcPct val="125000"/>
              </a:lnSpc>
              <a:spcBef>
                <a:spcPct val="0"/>
              </a:spcBef>
              <a:defRPr/>
            </a:pPr>
            <a:r>
              <a:rPr lang="tr-TR" altLang="tr-TR" sz="1800" b="1" dirty="0" smtClean="0">
                <a:latin typeface="Times New Roman" pitchFamily="18" charset="0"/>
                <a:cs typeface="Times New Roman" pitchFamily="18" charset="0"/>
              </a:rPr>
              <a:t>Diyarbakır THM </a:t>
            </a:r>
            <a:r>
              <a:rPr lang="tr-TR" altLang="tr-TR" sz="1800" dirty="0" smtClean="0">
                <a:latin typeface="Times New Roman" pitchFamily="18" charset="0"/>
                <a:cs typeface="Times New Roman" pitchFamily="18" charset="0"/>
              </a:rPr>
              <a:t>(15 il) için Haziran 2015 tarihi itibari ile başlamış olup, bölgedeki koşullar nedeniyle tamamlanamamıştır. toplam maliyeti 1.627.500 TL + KDV’dir. (Genel Bütçe)</a:t>
            </a:r>
          </a:p>
          <a:p>
            <a:pPr>
              <a:lnSpc>
                <a:spcPct val="125000"/>
              </a:lnSpc>
              <a:spcBef>
                <a:spcPct val="0"/>
              </a:spcBef>
              <a:defRPr/>
            </a:pPr>
            <a:endParaRPr lang="tr-TR" altLang="tr-TR" sz="1600" dirty="0" smtClean="0"/>
          </a:p>
        </p:txBody>
      </p:sp>
      <p:sp>
        <p:nvSpPr>
          <p:cNvPr id="27651" name="Dikdörtgen 3"/>
          <p:cNvSpPr>
            <a:spLocks noChangeArrowheads="1"/>
          </p:cNvSpPr>
          <p:nvPr/>
        </p:nvSpPr>
        <p:spPr bwMode="auto">
          <a:xfrm>
            <a:off x="1905000" y="5334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400" b="1">
                <a:solidFill>
                  <a:srgbClr val="000099"/>
                </a:solidFill>
                <a:latin typeface="Times New Roman" pitchFamily="18" charset="0"/>
                <a:cs typeface="Times New Roman" pitchFamily="18" charset="0"/>
              </a:rPr>
              <a:t>HAVA KALİTESİ İZLEME</a:t>
            </a:r>
            <a:endParaRPr lang="tr-TR" altLang="tr-TR"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322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oefTeienTemplate">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8562</TotalTime>
  <Words>3283</Words>
  <Application>Microsoft Office PowerPoint</Application>
  <PresentationFormat>Ekran Gösterisi (4:3)</PresentationFormat>
  <Paragraphs>306</Paragraphs>
  <Slides>32</Slides>
  <Notes>12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32</vt:i4>
      </vt:variant>
    </vt:vector>
  </HeadingPairs>
  <TitlesOfParts>
    <vt:vector size="34" baseType="lpstr">
      <vt:lpstr>moefTeienTemplate</vt:lpstr>
      <vt:lpstr>Bitmap Image</vt:lpstr>
      <vt:lpstr>PowerPoint Sunusu</vt:lpstr>
      <vt:lpstr>PowerPoint Sunusu</vt:lpstr>
      <vt:lpstr>ÇEVRE REFERANS LABORATUVARI </vt:lpstr>
      <vt:lpstr>ÇEVRE REFERANS LABORATUVARI </vt:lpstr>
      <vt:lpstr>ÇEVRE REFERANS LABORATUVARI </vt:lpstr>
      <vt:lpstr>ÇEVRE REFERANS LABORATUVARI </vt:lpstr>
      <vt:lpstr>PowerPoint Sunusu</vt:lpstr>
      <vt:lpstr>PowerPoint Sunusu</vt:lpstr>
      <vt:lpstr>PowerPoint Sunusu</vt:lpstr>
      <vt:lpstr>PowerPoint Sunusu</vt:lpstr>
      <vt:lpstr>PowerPoint Sunusu</vt:lpstr>
      <vt:lpstr>         ENDÜSTRİYEL KİRLİLİK İZLEME</vt:lpstr>
      <vt:lpstr>         ENDÜSTRİYEL KİRLİLİK İZLEME Eğitim Faaliyetleri </vt:lpstr>
      <vt:lpstr>PowerPoint Sunusu</vt:lpstr>
      <vt:lpstr>LABORATUVAR YETKİLENDİRMESİ</vt:lpstr>
      <vt:lpstr>LABORATUVAR DENETLENMESİ</vt:lpstr>
      <vt:lpstr>     LABORATUVARIN UZAKTAN DENETLENMESİ</vt:lpstr>
      <vt:lpstr>LABORATUVAR YETKİLENDİRMESİ</vt:lpstr>
      <vt:lpstr>PROJELERİMİZ</vt:lpstr>
      <vt:lpstr>PROJELERİMİZ</vt:lpstr>
      <vt:lpstr>PROJELERİMİZ</vt:lpstr>
      <vt:lpstr>PROJELERİMİZ</vt:lpstr>
      <vt:lpstr>PROJELERİMİZ</vt:lpstr>
      <vt:lpstr>PROJELERİMİZ</vt:lpstr>
      <vt:lpstr>PROJELERİMİZ</vt:lpstr>
      <vt:lpstr>PROJELERİMİZ</vt:lpstr>
      <vt:lpstr>PROJELERİMİZ</vt:lpstr>
      <vt:lpstr>PROJELERİMİZ</vt:lpstr>
      <vt:lpstr>PROJELERİMİZ</vt:lpstr>
      <vt:lpstr>PROJELERİMİZ</vt:lpstr>
      <vt:lpstr>PROJELERİMİZ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Özlem ESENGİN</dc:creator>
  <cp:lastModifiedBy>Nihan Şahin Hamamcı</cp:lastModifiedBy>
  <cp:revision>826</cp:revision>
  <cp:lastPrinted>2013-12-28T15:31:59Z</cp:lastPrinted>
  <dcterms:created xsi:type="dcterms:W3CDTF">2006-08-16T00:00:00Z</dcterms:created>
  <dcterms:modified xsi:type="dcterms:W3CDTF">2017-05-30T07:49:03Z</dcterms:modified>
</cp:coreProperties>
</file>