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  <p:sldMasterId id="2147483874" r:id="rId3"/>
    <p:sldMasterId id="2147486122" r:id="rId4"/>
  </p:sldMasterIdLst>
  <p:notesMasterIdLst>
    <p:notesMasterId r:id="rId29"/>
  </p:notesMasterIdLst>
  <p:handoutMasterIdLst>
    <p:handoutMasterId r:id="rId30"/>
  </p:handoutMasterIdLst>
  <p:sldIdLst>
    <p:sldId id="596" r:id="rId5"/>
    <p:sldId id="597" r:id="rId6"/>
    <p:sldId id="598" r:id="rId7"/>
    <p:sldId id="599" r:id="rId8"/>
    <p:sldId id="600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594" r:id="rId18"/>
    <p:sldId id="577" r:id="rId19"/>
    <p:sldId id="584" r:id="rId20"/>
    <p:sldId id="585" r:id="rId21"/>
    <p:sldId id="579" r:id="rId22"/>
    <p:sldId id="612" r:id="rId23"/>
    <p:sldId id="613" r:id="rId24"/>
    <p:sldId id="611" r:id="rId25"/>
    <p:sldId id="587" r:id="rId26"/>
    <p:sldId id="583" r:id="rId27"/>
    <p:sldId id="595" r:id="rId28"/>
  </p:sldIdLst>
  <p:sldSz cx="9144000" cy="6858000" type="screen4x3"/>
  <p:notesSz cx="6724650" cy="97742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61"/>
    <a:srgbClr val="ADD3F7"/>
    <a:srgbClr val="FA5948"/>
    <a:srgbClr val="FFB7B7"/>
    <a:srgbClr val="FF5757"/>
    <a:srgbClr val="DFC5D6"/>
    <a:srgbClr val="0B2265"/>
    <a:srgbClr val="121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5827" autoAdjust="0"/>
  </p:normalViewPr>
  <p:slideViewPr>
    <p:cSldViewPr snapToGrid="0" snapToObjects="1">
      <p:cViewPr>
        <p:scale>
          <a:sx n="115" d="100"/>
          <a:sy n="115" d="100"/>
        </p:scale>
        <p:origin x="-145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notesViewPr>
    <p:cSldViewPr snapToGrid="0" snapToObjects="1">
      <p:cViewPr varScale="1">
        <p:scale>
          <a:sx n="56" d="100"/>
          <a:sy n="56" d="100"/>
        </p:scale>
        <p:origin x="-1742" y="-77"/>
      </p:cViewPr>
      <p:guideLst>
        <p:guide orient="horz" pos="308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331FB-F351-4682-B59B-451D1BD0019E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83DFAC-9E04-4B1A-AFB2-58AEC9A1E984}">
      <dgm:prSet phldrT="[Metin]" custT="1"/>
      <dgm:spPr/>
      <dgm:t>
        <a:bodyPr/>
        <a:lstStyle/>
        <a:p>
          <a:r>
            <a:rPr lang="en-GB" sz="2000" b="1" kern="1200" noProof="0" dirty="0" smtClean="0">
              <a:solidFill>
                <a:srgbClr val="3D4E84"/>
              </a:solidFill>
              <a:latin typeface="Cambria" pitchFamily="18" charset="0"/>
              <a:ea typeface="Arial Unicode MS" pitchFamily="34" charset="-128"/>
              <a:cs typeface="Arial" charset="0"/>
            </a:rPr>
            <a:t>Developing policies based on results of a careful and meticulous survey by using reliable and transparent data</a:t>
          </a:r>
          <a:endParaRPr lang="en-GB" sz="2000" b="1" kern="1200" noProof="0" dirty="0">
            <a:solidFill>
              <a:srgbClr val="3D4E84"/>
            </a:solidFill>
            <a:latin typeface="Cambria" pitchFamily="18" charset="0"/>
            <a:ea typeface="Arial Unicode MS" pitchFamily="34" charset="-128"/>
            <a:cs typeface="Arial" charset="0"/>
          </a:endParaRPr>
        </a:p>
      </dgm:t>
    </dgm:pt>
    <dgm:pt modelId="{1EB789E6-0A6C-49D3-919E-A75453210861}" type="parTrans" cxnId="{25F6A170-48F0-4842-B2A2-051A15A9FFED}">
      <dgm:prSet/>
      <dgm:spPr/>
      <dgm:t>
        <a:bodyPr/>
        <a:lstStyle/>
        <a:p>
          <a:endParaRPr lang="tr-TR"/>
        </a:p>
      </dgm:t>
    </dgm:pt>
    <dgm:pt modelId="{E1E1FDBB-3A5C-44BC-AFF7-D41531AEA1A2}" type="sibTrans" cxnId="{25F6A170-48F0-4842-B2A2-051A15A9FFED}">
      <dgm:prSet/>
      <dgm:spPr/>
      <dgm:t>
        <a:bodyPr/>
        <a:lstStyle/>
        <a:p>
          <a:endParaRPr lang="tr-TR"/>
        </a:p>
      </dgm:t>
    </dgm:pt>
    <dgm:pt modelId="{6E4D8A96-2D79-450F-A2DC-EF896CE58736}">
      <dgm:prSet phldrT="[Metin]" custT="1"/>
      <dgm:spPr/>
      <dgm:t>
        <a:bodyPr/>
        <a:lstStyle/>
        <a:p>
          <a:r>
            <a:rPr lang="en-GB" sz="2000" b="1" kern="1200" noProof="0" dirty="0" smtClean="0">
              <a:solidFill>
                <a:srgbClr val="3D4E84"/>
              </a:solidFill>
              <a:latin typeface="Cambria" pitchFamily="18" charset="0"/>
              <a:ea typeface="Arial Unicode MS" pitchFamily="34" charset="-128"/>
              <a:cs typeface="Arial" charset="0"/>
            </a:rPr>
            <a:t>Policy development based on personal judgements and thoughts</a:t>
          </a:r>
          <a:endParaRPr lang="en-GB" sz="2000" b="1" kern="1200" noProof="0" dirty="0">
            <a:solidFill>
              <a:srgbClr val="3D4E84"/>
            </a:solidFill>
            <a:latin typeface="Cambria" pitchFamily="18" charset="0"/>
            <a:ea typeface="Arial Unicode MS" pitchFamily="34" charset="-128"/>
            <a:cs typeface="Arial" charset="0"/>
          </a:endParaRPr>
        </a:p>
      </dgm:t>
    </dgm:pt>
    <dgm:pt modelId="{6C1789E0-1AFC-4F65-AAE6-4DC88BD0FEDF}" type="parTrans" cxnId="{08FAC5E5-E1E5-40F5-B8B5-4C6123FC51E9}">
      <dgm:prSet/>
      <dgm:spPr/>
      <dgm:t>
        <a:bodyPr/>
        <a:lstStyle/>
        <a:p>
          <a:endParaRPr lang="tr-TR"/>
        </a:p>
      </dgm:t>
    </dgm:pt>
    <dgm:pt modelId="{AE3ACDC0-0CBD-4BC9-A570-6F06FA5703C2}" type="sibTrans" cxnId="{08FAC5E5-E1E5-40F5-B8B5-4C6123FC51E9}">
      <dgm:prSet/>
      <dgm:spPr/>
      <dgm:t>
        <a:bodyPr/>
        <a:lstStyle/>
        <a:p>
          <a:endParaRPr lang="tr-TR"/>
        </a:p>
      </dgm:t>
    </dgm:pt>
    <dgm:pt modelId="{39A54767-DA91-421A-95FE-806C0E9C28CE}" type="pres">
      <dgm:prSet presAssocID="{957331FB-F351-4682-B59B-451D1BD0019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DC8EAB-F365-49F7-BBB0-7E2C5A5D0E0C}" type="pres">
      <dgm:prSet presAssocID="{957331FB-F351-4682-B59B-451D1BD0019E}" presName="Background" presStyleLbl="bgImgPlace1" presStyleIdx="0" presStyleCnt="1" custLinFactNeighborY="1469"/>
      <dgm:spPr/>
    </dgm:pt>
    <dgm:pt modelId="{7D462B79-763C-4B56-AA19-0FD48FD88FBB}" type="pres">
      <dgm:prSet presAssocID="{957331FB-F351-4682-B59B-451D1BD0019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301A3A-72B2-4DF0-A40A-D1B0CD8CCAF2}" type="pres">
      <dgm:prSet presAssocID="{957331FB-F351-4682-B59B-451D1BD0019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B56520-2E84-4C44-8E64-53844E335FFE}" type="pres">
      <dgm:prSet presAssocID="{957331FB-F351-4682-B59B-451D1BD0019E}" presName="Plus" presStyleLbl="alignNode1" presStyleIdx="0" presStyleCnt="2"/>
      <dgm:spPr/>
    </dgm:pt>
    <dgm:pt modelId="{4BCB5377-4DDD-4DAE-8FBF-D01A81E10E25}" type="pres">
      <dgm:prSet presAssocID="{957331FB-F351-4682-B59B-451D1BD0019E}" presName="Minus" presStyleLbl="alignNode1" presStyleIdx="1" presStyleCnt="2"/>
      <dgm:spPr/>
    </dgm:pt>
    <dgm:pt modelId="{4A470EEF-43CC-4A32-87C4-5A0BC4C7B282}" type="pres">
      <dgm:prSet presAssocID="{957331FB-F351-4682-B59B-451D1BD0019E}" presName="Divider" presStyleLbl="parChTrans1D1" presStyleIdx="0" presStyleCnt="1"/>
      <dgm:spPr/>
    </dgm:pt>
  </dgm:ptLst>
  <dgm:cxnLst>
    <dgm:cxn modelId="{25F6A170-48F0-4842-B2A2-051A15A9FFED}" srcId="{957331FB-F351-4682-B59B-451D1BD0019E}" destId="{3883DFAC-9E04-4B1A-AFB2-58AEC9A1E984}" srcOrd="0" destOrd="0" parTransId="{1EB789E6-0A6C-49D3-919E-A75453210861}" sibTransId="{E1E1FDBB-3A5C-44BC-AFF7-D41531AEA1A2}"/>
    <dgm:cxn modelId="{5F3E7C7B-7902-491E-80FB-6BEF2DD100B3}" type="presOf" srcId="{3883DFAC-9E04-4B1A-AFB2-58AEC9A1E984}" destId="{7D462B79-763C-4B56-AA19-0FD48FD88FBB}" srcOrd="0" destOrd="0" presId="urn:microsoft.com/office/officeart/2009/3/layout/PlusandMinus"/>
    <dgm:cxn modelId="{08FAC5E5-E1E5-40F5-B8B5-4C6123FC51E9}" srcId="{957331FB-F351-4682-B59B-451D1BD0019E}" destId="{6E4D8A96-2D79-450F-A2DC-EF896CE58736}" srcOrd="1" destOrd="0" parTransId="{6C1789E0-1AFC-4F65-AAE6-4DC88BD0FEDF}" sibTransId="{AE3ACDC0-0CBD-4BC9-A570-6F06FA5703C2}"/>
    <dgm:cxn modelId="{D056C0A0-2184-4334-B10A-F524727B7E7E}" type="presOf" srcId="{6E4D8A96-2D79-450F-A2DC-EF896CE58736}" destId="{C1301A3A-72B2-4DF0-A40A-D1B0CD8CCAF2}" srcOrd="0" destOrd="0" presId="urn:microsoft.com/office/officeart/2009/3/layout/PlusandMinus"/>
    <dgm:cxn modelId="{A4BEFC01-8C8A-45E5-A3D7-DE757C3310D9}" type="presOf" srcId="{957331FB-F351-4682-B59B-451D1BD0019E}" destId="{39A54767-DA91-421A-95FE-806C0E9C28CE}" srcOrd="0" destOrd="0" presId="urn:microsoft.com/office/officeart/2009/3/layout/PlusandMinus"/>
    <dgm:cxn modelId="{23D4BCA4-6AE2-41A0-8943-7128B1B59006}" type="presParOf" srcId="{39A54767-DA91-421A-95FE-806C0E9C28CE}" destId="{45DC8EAB-F365-49F7-BBB0-7E2C5A5D0E0C}" srcOrd="0" destOrd="0" presId="urn:microsoft.com/office/officeart/2009/3/layout/PlusandMinus"/>
    <dgm:cxn modelId="{1E376E33-BE95-4BF8-8CE0-9A6BC37A32DC}" type="presParOf" srcId="{39A54767-DA91-421A-95FE-806C0E9C28CE}" destId="{7D462B79-763C-4B56-AA19-0FD48FD88FBB}" srcOrd="1" destOrd="0" presId="urn:microsoft.com/office/officeart/2009/3/layout/PlusandMinus"/>
    <dgm:cxn modelId="{C9B23D7F-2B93-40B5-B252-F3FA23F978B9}" type="presParOf" srcId="{39A54767-DA91-421A-95FE-806C0E9C28CE}" destId="{C1301A3A-72B2-4DF0-A40A-D1B0CD8CCAF2}" srcOrd="2" destOrd="0" presId="urn:microsoft.com/office/officeart/2009/3/layout/PlusandMinus"/>
    <dgm:cxn modelId="{4EFBB4C6-C043-4B39-9322-D06F07DA09C4}" type="presParOf" srcId="{39A54767-DA91-421A-95FE-806C0E9C28CE}" destId="{D8B56520-2E84-4C44-8E64-53844E335FFE}" srcOrd="3" destOrd="0" presId="urn:microsoft.com/office/officeart/2009/3/layout/PlusandMinus"/>
    <dgm:cxn modelId="{2F47FA8C-9C0A-4854-865F-18906563B37D}" type="presParOf" srcId="{39A54767-DA91-421A-95FE-806C0E9C28CE}" destId="{4BCB5377-4DDD-4DAE-8FBF-D01A81E10E25}" srcOrd="4" destOrd="0" presId="urn:microsoft.com/office/officeart/2009/3/layout/PlusandMinus"/>
    <dgm:cxn modelId="{E22ACCFE-FF8C-4ED9-900D-9AD265C7BBC8}" type="presParOf" srcId="{39A54767-DA91-421A-95FE-806C0E9C28CE}" destId="{4A470EEF-43CC-4A32-87C4-5A0BC4C7B28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D6165-8E76-44D8-9498-4E957FB9B0A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9819BED-1F85-4478-B87D-E905E1CC1B71}">
      <dgm:prSet phldrT="[Metin]"/>
      <dgm:spPr/>
      <dgm:t>
        <a:bodyPr/>
        <a:lstStyle/>
        <a:p>
          <a:r>
            <a:rPr lang="tr-TR" dirty="0" smtClean="0"/>
            <a:t>Complete </a:t>
          </a:r>
          <a:r>
            <a:rPr lang="tr-TR" dirty="0" err="1" smtClean="0"/>
            <a:t>and</a:t>
          </a:r>
          <a:r>
            <a:rPr lang="tr-TR" dirty="0" smtClean="0"/>
            <a:t> True Data</a:t>
          </a:r>
          <a:endParaRPr lang="tr-TR" dirty="0"/>
        </a:p>
      </dgm:t>
    </dgm:pt>
    <dgm:pt modelId="{C02B15A9-2285-4C58-9D8F-11FF6BBBF997}" type="parTrans" cxnId="{AEFEA1A7-3970-41F7-9D7D-A0DBB3E5D5F1}">
      <dgm:prSet/>
      <dgm:spPr/>
      <dgm:t>
        <a:bodyPr/>
        <a:lstStyle/>
        <a:p>
          <a:endParaRPr lang="tr-TR"/>
        </a:p>
      </dgm:t>
    </dgm:pt>
    <dgm:pt modelId="{3E096243-D862-4761-9752-F1F244985C94}" type="sibTrans" cxnId="{AEFEA1A7-3970-41F7-9D7D-A0DBB3E5D5F1}">
      <dgm:prSet/>
      <dgm:spPr/>
      <dgm:t>
        <a:bodyPr/>
        <a:lstStyle/>
        <a:p>
          <a:endParaRPr lang="tr-TR"/>
        </a:p>
      </dgm:t>
    </dgm:pt>
    <dgm:pt modelId="{37A67E22-ED53-4EEF-8A3D-A8362A9B0E09}">
      <dgm:prSet phldrT="[Metin]"/>
      <dgm:spPr/>
      <dgm:t>
        <a:bodyPr/>
        <a:lstStyle/>
        <a:p>
          <a:r>
            <a:rPr lang="tr-TR" dirty="0" smtClean="0"/>
            <a:t>Data </a:t>
          </a:r>
          <a:r>
            <a:rPr lang="tr-TR" dirty="0" err="1" smtClean="0"/>
            <a:t>accesed</a:t>
          </a:r>
          <a:r>
            <a:rPr lang="tr-TR" dirty="0" smtClean="0"/>
            <a:t> on time</a:t>
          </a:r>
          <a:endParaRPr lang="tr-TR" dirty="0"/>
        </a:p>
      </dgm:t>
    </dgm:pt>
    <dgm:pt modelId="{B1B16625-E798-4C29-89D7-5E1437CC5BB9}" type="parTrans" cxnId="{0EB18FA3-663D-484F-BF58-289886A82F6A}">
      <dgm:prSet/>
      <dgm:spPr/>
      <dgm:t>
        <a:bodyPr/>
        <a:lstStyle/>
        <a:p>
          <a:endParaRPr lang="tr-TR"/>
        </a:p>
      </dgm:t>
    </dgm:pt>
    <dgm:pt modelId="{FD94A0C1-64E6-42CE-B117-421D18F922CA}" type="sibTrans" cxnId="{0EB18FA3-663D-484F-BF58-289886A82F6A}">
      <dgm:prSet/>
      <dgm:spPr/>
      <dgm:t>
        <a:bodyPr/>
        <a:lstStyle/>
        <a:p>
          <a:endParaRPr lang="tr-TR"/>
        </a:p>
      </dgm:t>
    </dgm:pt>
    <dgm:pt modelId="{C67CA328-1B8F-4C89-9EF9-638B1D80EFC9}">
      <dgm:prSet phldrT="[Metin]"/>
      <dgm:spPr/>
      <dgm:t>
        <a:bodyPr/>
        <a:lstStyle/>
        <a:p>
          <a:r>
            <a:rPr lang="tr-TR" noProof="0" dirty="0" smtClean="0"/>
            <a:t>Right</a:t>
          </a:r>
          <a:r>
            <a:rPr lang="en-GB" noProof="0" dirty="0" smtClean="0"/>
            <a:t> Decision</a:t>
          </a:r>
          <a:endParaRPr lang="en-GB" noProof="0" dirty="0"/>
        </a:p>
      </dgm:t>
    </dgm:pt>
    <dgm:pt modelId="{519D1060-CF35-4465-93A0-F80E9D196230}" type="parTrans" cxnId="{3B01466C-FFFC-408F-9EFC-481FE8600352}">
      <dgm:prSet/>
      <dgm:spPr/>
      <dgm:t>
        <a:bodyPr/>
        <a:lstStyle/>
        <a:p>
          <a:endParaRPr lang="tr-TR"/>
        </a:p>
      </dgm:t>
    </dgm:pt>
    <dgm:pt modelId="{37A7E5BC-859E-4148-AA47-841FC50A8FE5}" type="sibTrans" cxnId="{3B01466C-FFFC-408F-9EFC-481FE8600352}">
      <dgm:prSet/>
      <dgm:spPr/>
      <dgm:t>
        <a:bodyPr/>
        <a:lstStyle/>
        <a:p>
          <a:endParaRPr lang="tr-TR"/>
        </a:p>
      </dgm:t>
    </dgm:pt>
    <dgm:pt modelId="{8A8205BE-3EC1-4EB8-B9DB-3A361C4D7A53}" type="pres">
      <dgm:prSet presAssocID="{148D6165-8E76-44D8-9498-4E957FB9B0AB}" presName="Name0" presStyleCnt="0">
        <dgm:presLayoutVars>
          <dgm:dir/>
          <dgm:resizeHandles val="exact"/>
        </dgm:presLayoutVars>
      </dgm:prSet>
      <dgm:spPr/>
    </dgm:pt>
    <dgm:pt modelId="{3DA2C5D0-BD2F-440A-9E19-11D9C3A5F74E}" type="pres">
      <dgm:prSet presAssocID="{148D6165-8E76-44D8-9498-4E957FB9B0AB}" presName="vNodes" presStyleCnt="0"/>
      <dgm:spPr/>
    </dgm:pt>
    <dgm:pt modelId="{609FB960-D772-488B-B4D2-ADEDF08D4370}" type="pres">
      <dgm:prSet presAssocID="{C9819BED-1F85-4478-B87D-E905E1CC1B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FFF441-041D-4160-93B5-95743AE4CBD2}" type="pres">
      <dgm:prSet presAssocID="{3E096243-D862-4761-9752-F1F244985C94}" presName="spacerT" presStyleCnt="0"/>
      <dgm:spPr/>
    </dgm:pt>
    <dgm:pt modelId="{FDC8D3CF-E345-4703-A4C4-3C47C8DA2BFC}" type="pres">
      <dgm:prSet presAssocID="{3E096243-D862-4761-9752-F1F244985C94}" presName="sibTrans" presStyleLbl="sibTrans2D1" presStyleIdx="0" presStyleCnt="2"/>
      <dgm:spPr/>
      <dgm:t>
        <a:bodyPr/>
        <a:lstStyle/>
        <a:p>
          <a:endParaRPr lang="tr-TR"/>
        </a:p>
      </dgm:t>
    </dgm:pt>
    <dgm:pt modelId="{C11B4864-4506-46DD-B6C9-B1E142303AF2}" type="pres">
      <dgm:prSet presAssocID="{3E096243-D862-4761-9752-F1F244985C94}" presName="spacerB" presStyleCnt="0"/>
      <dgm:spPr/>
    </dgm:pt>
    <dgm:pt modelId="{F806FC82-E239-4647-B4E6-878966A77D46}" type="pres">
      <dgm:prSet presAssocID="{37A67E22-ED53-4EEF-8A3D-A8362A9B0E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69A1CD-9042-4A2A-9356-EDCCBD32D4EA}" type="pres">
      <dgm:prSet presAssocID="{148D6165-8E76-44D8-9498-4E957FB9B0AB}" presName="sibTransLast" presStyleLbl="sibTrans2D1" presStyleIdx="1" presStyleCnt="2"/>
      <dgm:spPr/>
      <dgm:t>
        <a:bodyPr/>
        <a:lstStyle/>
        <a:p>
          <a:endParaRPr lang="tr-TR"/>
        </a:p>
      </dgm:t>
    </dgm:pt>
    <dgm:pt modelId="{639E26F8-E769-4020-BBE3-F947FF0EB30F}" type="pres">
      <dgm:prSet presAssocID="{148D6165-8E76-44D8-9498-4E957FB9B0AB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B8DF2B90-003A-48C5-A25C-EFCC7A530A3B}" type="pres">
      <dgm:prSet presAssocID="{148D6165-8E76-44D8-9498-4E957FB9B0A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823E4DC-238B-4092-AC75-1750A410031A}" type="presOf" srcId="{C9819BED-1F85-4478-B87D-E905E1CC1B71}" destId="{609FB960-D772-488B-B4D2-ADEDF08D4370}" srcOrd="0" destOrd="0" presId="urn:microsoft.com/office/officeart/2005/8/layout/equation2"/>
    <dgm:cxn modelId="{56AC8EEA-6409-4778-A94B-E5183B04049A}" type="presOf" srcId="{3E096243-D862-4761-9752-F1F244985C94}" destId="{FDC8D3CF-E345-4703-A4C4-3C47C8DA2BFC}" srcOrd="0" destOrd="0" presId="urn:microsoft.com/office/officeart/2005/8/layout/equation2"/>
    <dgm:cxn modelId="{3B01466C-FFFC-408F-9EFC-481FE8600352}" srcId="{148D6165-8E76-44D8-9498-4E957FB9B0AB}" destId="{C67CA328-1B8F-4C89-9EF9-638B1D80EFC9}" srcOrd="2" destOrd="0" parTransId="{519D1060-CF35-4465-93A0-F80E9D196230}" sibTransId="{37A7E5BC-859E-4148-AA47-841FC50A8FE5}"/>
    <dgm:cxn modelId="{0EB18FA3-663D-484F-BF58-289886A82F6A}" srcId="{148D6165-8E76-44D8-9498-4E957FB9B0AB}" destId="{37A67E22-ED53-4EEF-8A3D-A8362A9B0E09}" srcOrd="1" destOrd="0" parTransId="{B1B16625-E798-4C29-89D7-5E1437CC5BB9}" sibTransId="{FD94A0C1-64E6-42CE-B117-421D18F922CA}"/>
    <dgm:cxn modelId="{88E4E50C-3BA1-42A2-8113-518E99E0A420}" type="presOf" srcId="{37A67E22-ED53-4EEF-8A3D-A8362A9B0E09}" destId="{F806FC82-E239-4647-B4E6-878966A77D46}" srcOrd="0" destOrd="0" presId="urn:microsoft.com/office/officeart/2005/8/layout/equation2"/>
    <dgm:cxn modelId="{ED29EB0A-E968-4865-9698-6C1771E00E2E}" type="presOf" srcId="{148D6165-8E76-44D8-9498-4E957FB9B0AB}" destId="{8A8205BE-3EC1-4EB8-B9DB-3A361C4D7A53}" srcOrd="0" destOrd="0" presId="urn:microsoft.com/office/officeart/2005/8/layout/equation2"/>
    <dgm:cxn modelId="{B0F0302F-33A3-4493-AA1A-8DE2F71E3D9C}" type="presOf" srcId="{C67CA328-1B8F-4C89-9EF9-638B1D80EFC9}" destId="{B8DF2B90-003A-48C5-A25C-EFCC7A530A3B}" srcOrd="0" destOrd="0" presId="urn:microsoft.com/office/officeart/2005/8/layout/equation2"/>
    <dgm:cxn modelId="{377BE166-50F9-4B7B-B69F-88947671F642}" type="presOf" srcId="{FD94A0C1-64E6-42CE-B117-421D18F922CA}" destId="{639E26F8-E769-4020-BBE3-F947FF0EB30F}" srcOrd="1" destOrd="0" presId="urn:microsoft.com/office/officeart/2005/8/layout/equation2"/>
    <dgm:cxn modelId="{55D35A51-5DA6-47EA-97BC-2B0624606760}" type="presOf" srcId="{FD94A0C1-64E6-42CE-B117-421D18F922CA}" destId="{3E69A1CD-9042-4A2A-9356-EDCCBD32D4EA}" srcOrd="0" destOrd="0" presId="urn:microsoft.com/office/officeart/2005/8/layout/equation2"/>
    <dgm:cxn modelId="{AEFEA1A7-3970-41F7-9D7D-A0DBB3E5D5F1}" srcId="{148D6165-8E76-44D8-9498-4E957FB9B0AB}" destId="{C9819BED-1F85-4478-B87D-E905E1CC1B71}" srcOrd="0" destOrd="0" parTransId="{C02B15A9-2285-4C58-9D8F-11FF6BBBF997}" sibTransId="{3E096243-D862-4761-9752-F1F244985C94}"/>
    <dgm:cxn modelId="{170E929C-FF70-4EAE-8B28-B4C18BD3EAA1}" type="presParOf" srcId="{8A8205BE-3EC1-4EB8-B9DB-3A361C4D7A53}" destId="{3DA2C5D0-BD2F-440A-9E19-11D9C3A5F74E}" srcOrd="0" destOrd="0" presId="urn:microsoft.com/office/officeart/2005/8/layout/equation2"/>
    <dgm:cxn modelId="{A75A0852-AD6F-4347-9019-F3B1522B84F3}" type="presParOf" srcId="{3DA2C5D0-BD2F-440A-9E19-11D9C3A5F74E}" destId="{609FB960-D772-488B-B4D2-ADEDF08D4370}" srcOrd="0" destOrd="0" presId="urn:microsoft.com/office/officeart/2005/8/layout/equation2"/>
    <dgm:cxn modelId="{14DB220E-3F5C-4E3F-BB76-FAD6602BC7C5}" type="presParOf" srcId="{3DA2C5D0-BD2F-440A-9E19-11D9C3A5F74E}" destId="{D5FFF441-041D-4160-93B5-95743AE4CBD2}" srcOrd="1" destOrd="0" presId="urn:microsoft.com/office/officeart/2005/8/layout/equation2"/>
    <dgm:cxn modelId="{9C6C18EF-A88F-447A-8C6A-3F8084F38328}" type="presParOf" srcId="{3DA2C5D0-BD2F-440A-9E19-11D9C3A5F74E}" destId="{FDC8D3CF-E345-4703-A4C4-3C47C8DA2BFC}" srcOrd="2" destOrd="0" presId="urn:microsoft.com/office/officeart/2005/8/layout/equation2"/>
    <dgm:cxn modelId="{122A120F-EE92-4C05-A685-75A51B382611}" type="presParOf" srcId="{3DA2C5D0-BD2F-440A-9E19-11D9C3A5F74E}" destId="{C11B4864-4506-46DD-B6C9-B1E142303AF2}" srcOrd="3" destOrd="0" presId="urn:microsoft.com/office/officeart/2005/8/layout/equation2"/>
    <dgm:cxn modelId="{C4B7C9E6-DA31-478D-B1C3-38AB5C8ECA0D}" type="presParOf" srcId="{3DA2C5D0-BD2F-440A-9E19-11D9C3A5F74E}" destId="{F806FC82-E239-4647-B4E6-878966A77D46}" srcOrd="4" destOrd="0" presId="urn:microsoft.com/office/officeart/2005/8/layout/equation2"/>
    <dgm:cxn modelId="{81E9303D-64AB-4BE6-8585-59156126609A}" type="presParOf" srcId="{8A8205BE-3EC1-4EB8-B9DB-3A361C4D7A53}" destId="{3E69A1CD-9042-4A2A-9356-EDCCBD32D4EA}" srcOrd="1" destOrd="0" presId="urn:microsoft.com/office/officeart/2005/8/layout/equation2"/>
    <dgm:cxn modelId="{EB54BAF2-FD38-4B38-B1C3-7E38AAB69F5D}" type="presParOf" srcId="{3E69A1CD-9042-4A2A-9356-EDCCBD32D4EA}" destId="{639E26F8-E769-4020-BBE3-F947FF0EB30F}" srcOrd="0" destOrd="0" presId="urn:microsoft.com/office/officeart/2005/8/layout/equation2"/>
    <dgm:cxn modelId="{E1115476-1B79-4A58-A785-523A0962E86E}" type="presParOf" srcId="{8A8205BE-3EC1-4EB8-B9DB-3A361C4D7A53}" destId="{B8DF2B90-003A-48C5-A25C-EFCC7A530A3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AABFC-9A86-45FB-B742-B7CC142C963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6C5D987-E772-45E3-8202-1149136AA180}">
      <dgm:prSet phldrT="[Metin]"/>
      <dgm:spPr/>
      <dgm:t>
        <a:bodyPr/>
        <a:lstStyle/>
        <a:p>
          <a:r>
            <a:rPr lang="en-GB" noProof="0" dirty="0" smtClean="0"/>
            <a:t>Systematic Survey</a:t>
          </a:r>
          <a:endParaRPr lang="en-GB" noProof="0" dirty="0"/>
        </a:p>
      </dgm:t>
    </dgm:pt>
    <dgm:pt modelId="{4FD622DF-16D2-4400-B88C-E1E90E735116}" type="parTrans" cxnId="{9CB330C3-1C99-446E-9D41-EAC83D68D90A}">
      <dgm:prSet/>
      <dgm:spPr/>
      <dgm:t>
        <a:bodyPr/>
        <a:lstStyle/>
        <a:p>
          <a:endParaRPr lang="tr-TR"/>
        </a:p>
      </dgm:t>
    </dgm:pt>
    <dgm:pt modelId="{6F2B7339-595C-4972-AE57-AD0CC196ECA6}" type="sibTrans" cxnId="{9CB330C3-1C99-446E-9D41-EAC83D68D90A}">
      <dgm:prSet/>
      <dgm:spPr/>
      <dgm:t>
        <a:bodyPr/>
        <a:lstStyle/>
        <a:p>
          <a:endParaRPr lang="tr-TR"/>
        </a:p>
      </dgm:t>
    </dgm:pt>
    <dgm:pt modelId="{4CF0F2F3-4A00-4BA7-8129-3799BECF4C94}">
      <dgm:prSet phldrT="[Metin]"/>
      <dgm:spPr/>
      <dgm:t>
        <a:bodyPr/>
        <a:lstStyle/>
        <a:p>
          <a:r>
            <a:rPr lang="en-GB" noProof="0" dirty="0" smtClean="0"/>
            <a:t>One Social Scientific Survey </a:t>
          </a:r>
          <a:r>
            <a:rPr lang="tr-TR" noProof="0" dirty="0" smtClean="0"/>
            <a:t>t</a:t>
          </a:r>
          <a:r>
            <a:rPr lang="en-GB" noProof="0" dirty="0" smtClean="0"/>
            <a:t>o Be Conducted for Policy Topic</a:t>
          </a:r>
          <a:endParaRPr lang="en-GB" noProof="0" dirty="0"/>
        </a:p>
      </dgm:t>
    </dgm:pt>
    <dgm:pt modelId="{9857E7FF-A825-42C0-BE3F-D2F6F216F808}" type="parTrans" cxnId="{D68CB8BC-B88F-471C-98CD-C3AC0931BA74}">
      <dgm:prSet/>
      <dgm:spPr/>
      <dgm:t>
        <a:bodyPr/>
        <a:lstStyle/>
        <a:p>
          <a:endParaRPr lang="tr-TR"/>
        </a:p>
      </dgm:t>
    </dgm:pt>
    <dgm:pt modelId="{40E71F14-7D61-4010-811D-DBA11F3AF6B1}" type="sibTrans" cxnId="{D68CB8BC-B88F-471C-98CD-C3AC0931BA74}">
      <dgm:prSet/>
      <dgm:spPr/>
      <dgm:t>
        <a:bodyPr/>
        <a:lstStyle/>
        <a:p>
          <a:endParaRPr lang="tr-TR"/>
        </a:p>
      </dgm:t>
    </dgm:pt>
    <dgm:pt modelId="{D8E19BF3-C5CF-4633-8EC5-EF43D34D70B0}">
      <dgm:prSet phldrT="[Metin]"/>
      <dgm:spPr/>
      <dgm:t>
        <a:bodyPr/>
        <a:lstStyle/>
        <a:p>
          <a:r>
            <a:rPr lang="en-GB" noProof="0" dirty="0" smtClean="0"/>
            <a:t>Pilot scheme or case study</a:t>
          </a:r>
          <a:endParaRPr lang="en-GB" noProof="0" dirty="0"/>
        </a:p>
      </dgm:t>
    </dgm:pt>
    <dgm:pt modelId="{D676FDDB-1572-4760-AC30-58B30B452680}" type="parTrans" cxnId="{2190E237-D344-426B-9FB6-47CEEAEBE991}">
      <dgm:prSet/>
      <dgm:spPr/>
      <dgm:t>
        <a:bodyPr/>
        <a:lstStyle/>
        <a:p>
          <a:endParaRPr lang="tr-TR"/>
        </a:p>
      </dgm:t>
    </dgm:pt>
    <dgm:pt modelId="{170719AF-E8F1-45EE-BBE5-4E0232BB8941}" type="sibTrans" cxnId="{2190E237-D344-426B-9FB6-47CEEAEBE991}">
      <dgm:prSet/>
      <dgm:spPr/>
      <dgm:t>
        <a:bodyPr/>
        <a:lstStyle/>
        <a:p>
          <a:endParaRPr lang="tr-TR"/>
        </a:p>
      </dgm:t>
    </dgm:pt>
    <dgm:pt modelId="{A7D0BD27-3C1C-4CBF-905F-FC0484C137CC}">
      <dgm:prSet phldrT="[Metin]"/>
      <dgm:spPr/>
      <dgm:t>
        <a:bodyPr/>
        <a:lstStyle/>
        <a:p>
          <a:r>
            <a:rPr lang="en-GB" noProof="0" dirty="0" smtClean="0"/>
            <a:t>Remarks of Experts</a:t>
          </a:r>
          <a:endParaRPr lang="en-GB" noProof="0" dirty="0"/>
        </a:p>
      </dgm:t>
    </dgm:pt>
    <dgm:pt modelId="{50115937-F05A-497B-BF2F-824068356CF6}" type="parTrans" cxnId="{E48DFBE4-2C20-476F-9490-FD2CA956044A}">
      <dgm:prSet/>
      <dgm:spPr/>
      <dgm:t>
        <a:bodyPr/>
        <a:lstStyle/>
        <a:p>
          <a:endParaRPr lang="tr-TR"/>
        </a:p>
      </dgm:t>
    </dgm:pt>
    <dgm:pt modelId="{5C17B3A9-1780-45C9-8F95-5538ED967C45}" type="sibTrans" cxnId="{E48DFBE4-2C20-476F-9490-FD2CA956044A}">
      <dgm:prSet/>
      <dgm:spPr/>
      <dgm:t>
        <a:bodyPr/>
        <a:lstStyle/>
        <a:p>
          <a:endParaRPr lang="tr-TR"/>
        </a:p>
      </dgm:t>
    </dgm:pt>
    <dgm:pt modelId="{F55E425B-D1E3-49E0-B57B-CE849CE646E6}" type="pres">
      <dgm:prSet presAssocID="{5C6AABFC-9A86-45FB-B742-B7CC142C96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39250C-189F-4B5E-894A-1E2C5EA083A0}" type="pres">
      <dgm:prSet presAssocID="{36C5D987-E772-45E3-8202-1149136AA180}" presName="parentLin" presStyleCnt="0"/>
      <dgm:spPr/>
    </dgm:pt>
    <dgm:pt modelId="{35AD64C6-EDB6-496D-919E-AB97B2A66E71}" type="pres">
      <dgm:prSet presAssocID="{36C5D987-E772-45E3-8202-1149136AA180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0F69B8E3-5301-4D5A-8694-2CA4A707F7D1}" type="pres">
      <dgm:prSet presAssocID="{36C5D987-E772-45E3-8202-1149136AA18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92036B-73FA-4F26-98AA-0C520436386A}" type="pres">
      <dgm:prSet presAssocID="{36C5D987-E772-45E3-8202-1149136AA180}" presName="negativeSpace" presStyleCnt="0"/>
      <dgm:spPr/>
    </dgm:pt>
    <dgm:pt modelId="{970FC768-E6CC-4637-B121-3A92F0A0A985}" type="pres">
      <dgm:prSet presAssocID="{36C5D987-E772-45E3-8202-1149136AA180}" presName="childText" presStyleLbl="conFgAcc1" presStyleIdx="0" presStyleCnt="4">
        <dgm:presLayoutVars>
          <dgm:bulletEnabled val="1"/>
        </dgm:presLayoutVars>
      </dgm:prSet>
      <dgm:spPr/>
    </dgm:pt>
    <dgm:pt modelId="{CB00B804-3009-4189-8802-F76DA5B67E39}" type="pres">
      <dgm:prSet presAssocID="{6F2B7339-595C-4972-AE57-AD0CC196ECA6}" presName="spaceBetweenRectangles" presStyleCnt="0"/>
      <dgm:spPr/>
    </dgm:pt>
    <dgm:pt modelId="{F68E57D1-EFC2-49A1-86FC-E0C4D54CB567}" type="pres">
      <dgm:prSet presAssocID="{4CF0F2F3-4A00-4BA7-8129-3799BECF4C94}" presName="parentLin" presStyleCnt="0"/>
      <dgm:spPr/>
    </dgm:pt>
    <dgm:pt modelId="{08E85375-AAAC-47F8-BB31-027F69ACCF78}" type="pres">
      <dgm:prSet presAssocID="{4CF0F2F3-4A00-4BA7-8129-3799BECF4C94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ADF0902D-4109-4C59-8055-5491FE2E8999}" type="pres">
      <dgm:prSet presAssocID="{4CF0F2F3-4A00-4BA7-8129-3799BECF4C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AFFBDD-59A5-4EC5-9E10-5B7F4DEF7657}" type="pres">
      <dgm:prSet presAssocID="{4CF0F2F3-4A00-4BA7-8129-3799BECF4C94}" presName="negativeSpace" presStyleCnt="0"/>
      <dgm:spPr/>
    </dgm:pt>
    <dgm:pt modelId="{CA1A48EA-8CF3-498D-911C-55DD02385FF5}" type="pres">
      <dgm:prSet presAssocID="{4CF0F2F3-4A00-4BA7-8129-3799BECF4C94}" presName="childText" presStyleLbl="conFgAcc1" presStyleIdx="1" presStyleCnt="4">
        <dgm:presLayoutVars>
          <dgm:bulletEnabled val="1"/>
        </dgm:presLayoutVars>
      </dgm:prSet>
      <dgm:spPr/>
    </dgm:pt>
    <dgm:pt modelId="{984AE791-0033-4100-8E74-68CC3739C011}" type="pres">
      <dgm:prSet presAssocID="{40E71F14-7D61-4010-811D-DBA11F3AF6B1}" presName="spaceBetweenRectangles" presStyleCnt="0"/>
      <dgm:spPr/>
    </dgm:pt>
    <dgm:pt modelId="{AC24B074-75E2-488B-84FE-73358EB6D440}" type="pres">
      <dgm:prSet presAssocID="{D8E19BF3-C5CF-4633-8EC5-EF43D34D70B0}" presName="parentLin" presStyleCnt="0"/>
      <dgm:spPr/>
    </dgm:pt>
    <dgm:pt modelId="{587CF907-EA7F-43CD-8B0A-BCB6319A743C}" type="pres">
      <dgm:prSet presAssocID="{D8E19BF3-C5CF-4633-8EC5-EF43D34D70B0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84CA49E1-F019-4837-99A1-12D7A5A97DA2}" type="pres">
      <dgm:prSet presAssocID="{D8E19BF3-C5CF-4633-8EC5-EF43D34D70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140A22-B4AD-4794-B9E1-82B891F741C9}" type="pres">
      <dgm:prSet presAssocID="{D8E19BF3-C5CF-4633-8EC5-EF43D34D70B0}" presName="negativeSpace" presStyleCnt="0"/>
      <dgm:spPr/>
    </dgm:pt>
    <dgm:pt modelId="{1D5257B1-3069-44F5-AD59-A3CC87914ABC}" type="pres">
      <dgm:prSet presAssocID="{D8E19BF3-C5CF-4633-8EC5-EF43D34D70B0}" presName="childText" presStyleLbl="conFgAcc1" presStyleIdx="2" presStyleCnt="4">
        <dgm:presLayoutVars>
          <dgm:bulletEnabled val="1"/>
        </dgm:presLayoutVars>
      </dgm:prSet>
      <dgm:spPr/>
    </dgm:pt>
    <dgm:pt modelId="{04BD7F34-1C17-4683-A6F6-BF6373520340}" type="pres">
      <dgm:prSet presAssocID="{170719AF-E8F1-45EE-BBE5-4E0232BB8941}" presName="spaceBetweenRectangles" presStyleCnt="0"/>
      <dgm:spPr/>
    </dgm:pt>
    <dgm:pt modelId="{94246CE6-8BE6-4D92-84E1-1760A83215F1}" type="pres">
      <dgm:prSet presAssocID="{A7D0BD27-3C1C-4CBF-905F-FC0484C137CC}" presName="parentLin" presStyleCnt="0"/>
      <dgm:spPr/>
    </dgm:pt>
    <dgm:pt modelId="{AAB3A028-2350-49B1-A930-40BB9B2875CA}" type="pres">
      <dgm:prSet presAssocID="{A7D0BD27-3C1C-4CBF-905F-FC0484C137CC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410863BA-B0E5-4FE7-B9BB-3279C4FF7B0E}" type="pres">
      <dgm:prSet presAssocID="{A7D0BD27-3C1C-4CBF-905F-FC0484C137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D1885C-CF25-4A6E-858C-2798C2C0904C}" type="pres">
      <dgm:prSet presAssocID="{A7D0BD27-3C1C-4CBF-905F-FC0484C137CC}" presName="negativeSpace" presStyleCnt="0"/>
      <dgm:spPr/>
    </dgm:pt>
    <dgm:pt modelId="{FC4D0448-8C93-49A4-9BD8-108084393166}" type="pres">
      <dgm:prSet presAssocID="{A7D0BD27-3C1C-4CBF-905F-FC0484C137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68CB8BC-B88F-471C-98CD-C3AC0931BA74}" srcId="{5C6AABFC-9A86-45FB-B742-B7CC142C963A}" destId="{4CF0F2F3-4A00-4BA7-8129-3799BECF4C94}" srcOrd="1" destOrd="0" parTransId="{9857E7FF-A825-42C0-BE3F-D2F6F216F808}" sibTransId="{40E71F14-7D61-4010-811D-DBA11F3AF6B1}"/>
    <dgm:cxn modelId="{2190E237-D344-426B-9FB6-47CEEAEBE991}" srcId="{5C6AABFC-9A86-45FB-B742-B7CC142C963A}" destId="{D8E19BF3-C5CF-4633-8EC5-EF43D34D70B0}" srcOrd="2" destOrd="0" parTransId="{D676FDDB-1572-4760-AC30-58B30B452680}" sibTransId="{170719AF-E8F1-45EE-BBE5-4E0232BB8941}"/>
    <dgm:cxn modelId="{4A73F81C-6E91-4C4B-B609-286479C55F5A}" type="presOf" srcId="{A7D0BD27-3C1C-4CBF-905F-FC0484C137CC}" destId="{AAB3A028-2350-49B1-A930-40BB9B2875CA}" srcOrd="0" destOrd="0" presId="urn:microsoft.com/office/officeart/2005/8/layout/list1"/>
    <dgm:cxn modelId="{6CF3B3FE-79AA-431F-A407-32B72066599D}" type="presOf" srcId="{D8E19BF3-C5CF-4633-8EC5-EF43D34D70B0}" destId="{587CF907-EA7F-43CD-8B0A-BCB6319A743C}" srcOrd="0" destOrd="0" presId="urn:microsoft.com/office/officeart/2005/8/layout/list1"/>
    <dgm:cxn modelId="{EC56E9D3-8119-43BD-881B-27A603AC47CD}" type="presOf" srcId="{5C6AABFC-9A86-45FB-B742-B7CC142C963A}" destId="{F55E425B-D1E3-49E0-B57B-CE849CE646E6}" srcOrd="0" destOrd="0" presId="urn:microsoft.com/office/officeart/2005/8/layout/list1"/>
    <dgm:cxn modelId="{B9E2B730-CCD8-415E-AB85-B5983A506B12}" type="presOf" srcId="{D8E19BF3-C5CF-4633-8EC5-EF43D34D70B0}" destId="{84CA49E1-F019-4837-99A1-12D7A5A97DA2}" srcOrd="1" destOrd="0" presId="urn:microsoft.com/office/officeart/2005/8/layout/list1"/>
    <dgm:cxn modelId="{E97845F5-F85D-472F-A2EE-F0337ED26CFF}" type="presOf" srcId="{4CF0F2F3-4A00-4BA7-8129-3799BECF4C94}" destId="{ADF0902D-4109-4C59-8055-5491FE2E8999}" srcOrd="1" destOrd="0" presId="urn:microsoft.com/office/officeart/2005/8/layout/list1"/>
    <dgm:cxn modelId="{E48DFBE4-2C20-476F-9490-FD2CA956044A}" srcId="{5C6AABFC-9A86-45FB-B742-B7CC142C963A}" destId="{A7D0BD27-3C1C-4CBF-905F-FC0484C137CC}" srcOrd="3" destOrd="0" parTransId="{50115937-F05A-497B-BF2F-824068356CF6}" sibTransId="{5C17B3A9-1780-45C9-8F95-5538ED967C45}"/>
    <dgm:cxn modelId="{E7DAAD5A-175D-40DD-A29A-DC202D0C16DC}" type="presOf" srcId="{36C5D987-E772-45E3-8202-1149136AA180}" destId="{35AD64C6-EDB6-496D-919E-AB97B2A66E71}" srcOrd="0" destOrd="0" presId="urn:microsoft.com/office/officeart/2005/8/layout/list1"/>
    <dgm:cxn modelId="{C796ED77-0DB3-4C45-96E1-C6A3ABE5C5C8}" type="presOf" srcId="{4CF0F2F3-4A00-4BA7-8129-3799BECF4C94}" destId="{08E85375-AAAC-47F8-BB31-027F69ACCF78}" srcOrd="0" destOrd="0" presId="urn:microsoft.com/office/officeart/2005/8/layout/list1"/>
    <dgm:cxn modelId="{C90608DB-6817-41EC-A9D4-1A6E67B94C11}" type="presOf" srcId="{A7D0BD27-3C1C-4CBF-905F-FC0484C137CC}" destId="{410863BA-B0E5-4FE7-B9BB-3279C4FF7B0E}" srcOrd="1" destOrd="0" presId="urn:microsoft.com/office/officeart/2005/8/layout/list1"/>
    <dgm:cxn modelId="{9CB330C3-1C99-446E-9D41-EAC83D68D90A}" srcId="{5C6AABFC-9A86-45FB-B742-B7CC142C963A}" destId="{36C5D987-E772-45E3-8202-1149136AA180}" srcOrd="0" destOrd="0" parTransId="{4FD622DF-16D2-4400-B88C-E1E90E735116}" sibTransId="{6F2B7339-595C-4972-AE57-AD0CC196ECA6}"/>
    <dgm:cxn modelId="{587DAD4B-D47A-404F-8336-176C836401B4}" type="presOf" srcId="{36C5D987-E772-45E3-8202-1149136AA180}" destId="{0F69B8E3-5301-4D5A-8694-2CA4A707F7D1}" srcOrd="1" destOrd="0" presId="urn:microsoft.com/office/officeart/2005/8/layout/list1"/>
    <dgm:cxn modelId="{7EAF705B-B888-40EB-BECD-F7572863C83B}" type="presParOf" srcId="{F55E425B-D1E3-49E0-B57B-CE849CE646E6}" destId="{9339250C-189F-4B5E-894A-1E2C5EA083A0}" srcOrd="0" destOrd="0" presId="urn:microsoft.com/office/officeart/2005/8/layout/list1"/>
    <dgm:cxn modelId="{8389FA59-A789-4FF1-AAD2-0A6CFF09FDDD}" type="presParOf" srcId="{9339250C-189F-4B5E-894A-1E2C5EA083A0}" destId="{35AD64C6-EDB6-496D-919E-AB97B2A66E71}" srcOrd="0" destOrd="0" presId="urn:microsoft.com/office/officeart/2005/8/layout/list1"/>
    <dgm:cxn modelId="{F3CC6DB4-F7F6-4349-A03A-9B0F5B770F66}" type="presParOf" srcId="{9339250C-189F-4B5E-894A-1E2C5EA083A0}" destId="{0F69B8E3-5301-4D5A-8694-2CA4A707F7D1}" srcOrd="1" destOrd="0" presId="urn:microsoft.com/office/officeart/2005/8/layout/list1"/>
    <dgm:cxn modelId="{8D1AE00E-350F-4720-95DE-7B57EBD3B2CA}" type="presParOf" srcId="{F55E425B-D1E3-49E0-B57B-CE849CE646E6}" destId="{EF92036B-73FA-4F26-98AA-0C520436386A}" srcOrd="1" destOrd="0" presId="urn:microsoft.com/office/officeart/2005/8/layout/list1"/>
    <dgm:cxn modelId="{EE4280AD-2682-4F32-8F9E-E792E82D5A60}" type="presParOf" srcId="{F55E425B-D1E3-49E0-B57B-CE849CE646E6}" destId="{970FC768-E6CC-4637-B121-3A92F0A0A985}" srcOrd="2" destOrd="0" presId="urn:microsoft.com/office/officeart/2005/8/layout/list1"/>
    <dgm:cxn modelId="{9A58DA14-EB75-43C5-809A-22A5F3A6A847}" type="presParOf" srcId="{F55E425B-D1E3-49E0-B57B-CE849CE646E6}" destId="{CB00B804-3009-4189-8802-F76DA5B67E39}" srcOrd="3" destOrd="0" presId="urn:microsoft.com/office/officeart/2005/8/layout/list1"/>
    <dgm:cxn modelId="{3CD1852A-49C5-408B-A2F4-70E0713FF209}" type="presParOf" srcId="{F55E425B-D1E3-49E0-B57B-CE849CE646E6}" destId="{F68E57D1-EFC2-49A1-86FC-E0C4D54CB567}" srcOrd="4" destOrd="0" presId="urn:microsoft.com/office/officeart/2005/8/layout/list1"/>
    <dgm:cxn modelId="{45457BBE-EDDB-4C13-86AE-0F3EDC679CB3}" type="presParOf" srcId="{F68E57D1-EFC2-49A1-86FC-E0C4D54CB567}" destId="{08E85375-AAAC-47F8-BB31-027F69ACCF78}" srcOrd="0" destOrd="0" presId="urn:microsoft.com/office/officeart/2005/8/layout/list1"/>
    <dgm:cxn modelId="{6AE185B8-B78B-44D7-8EB3-0160B5BA1A9F}" type="presParOf" srcId="{F68E57D1-EFC2-49A1-86FC-E0C4D54CB567}" destId="{ADF0902D-4109-4C59-8055-5491FE2E8999}" srcOrd="1" destOrd="0" presId="urn:microsoft.com/office/officeart/2005/8/layout/list1"/>
    <dgm:cxn modelId="{5160CAA6-B060-4210-B0EE-D6F4919E5A2F}" type="presParOf" srcId="{F55E425B-D1E3-49E0-B57B-CE849CE646E6}" destId="{EFAFFBDD-59A5-4EC5-9E10-5B7F4DEF7657}" srcOrd="5" destOrd="0" presId="urn:microsoft.com/office/officeart/2005/8/layout/list1"/>
    <dgm:cxn modelId="{20A1F1B2-93E0-4156-AC8F-4B55CBC0325C}" type="presParOf" srcId="{F55E425B-D1E3-49E0-B57B-CE849CE646E6}" destId="{CA1A48EA-8CF3-498D-911C-55DD02385FF5}" srcOrd="6" destOrd="0" presId="urn:microsoft.com/office/officeart/2005/8/layout/list1"/>
    <dgm:cxn modelId="{AFA480DB-F239-45B6-973B-E737B30BAA46}" type="presParOf" srcId="{F55E425B-D1E3-49E0-B57B-CE849CE646E6}" destId="{984AE791-0033-4100-8E74-68CC3739C011}" srcOrd="7" destOrd="0" presId="urn:microsoft.com/office/officeart/2005/8/layout/list1"/>
    <dgm:cxn modelId="{B29D6B97-24B3-4956-BAFB-E7D970137389}" type="presParOf" srcId="{F55E425B-D1E3-49E0-B57B-CE849CE646E6}" destId="{AC24B074-75E2-488B-84FE-73358EB6D440}" srcOrd="8" destOrd="0" presId="urn:microsoft.com/office/officeart/2005/8/layout/list1"/>
    <dgm:cxn modelId="{D3866239-2318-41B7-97A0-4E62F637849F}" type="presParOf" srcId="{AC24B074-75E2-488B-84FE-73358EB6D440}" destId="{587CF907-EA7F-43CD-8B0A-BCB6319A743C}" srcOrd="0" destOrd="0" presId="urn:microsoft.com/office/officeart/2005/8/layout/list1"/>
    <dgm:cxn modelId="{2AD8C2C0-2578-403F-9E7E-A0F524340866}" type="presParOf" srcId="{AC24B074-75E2-488B-84FE-73358EB6D440}" destId="{84CA49E1-F019-4837-99A1-12D7A5A97DA2}" srcOrd="1" destOrd="0" presId="urn:microsoft.com/office/officeart/2005/8/layout/list1"/>
    <dgm:cxn modelId="{61C689B6-339D-4B6B-B865-A53C57D0C7DC}" type="presParOf" srcId="{F55E425B-D1E3-49E0-B57B-CE849CE646E6}" destId="{4A140A22-B4AD-4794-B9E1-82B891F741C9}" srcOrd="9" destOrd="0" presId="urn:microsoft.com/office/officeart/2005/8/layout/list1"/>
    <dgm:cxn modelId="{5A936E6B-91CC-47CD-B24C-ABCDA033060D}" type="presParOf" srcId="{F55E425B-D1E3-49E0-B57B-CE849CE646E6}" destId="{1D5257B1-3069-44F5-AD59-A3CC87914ABC}" srcOrd="10" destOrd="0" presId="urn:microsoft.com/office/officeart/2005/8/layout/list1"/>
    <dgm:cxn modelId="{8DA82925-050A-4207-8CB2-076B411914AC}" type="presParOf" srcId="{F55E425B-D1E3-49E0-B57B-CE849CE646E6}" destId="{04BD7F34-1C17-4683-A6F6-BF6373520340}" srcOrd="11" destOrd="0" presId="urn:microsoft.com/office/officeart/2005/8/layout/list1"/>
    <dgm:cxn modelId="{9BED8B1E-7C7E-4EDA-BF9D-3FFC18FFBCB4}" type="presParOf" srcId="{F55E425B-D1E3-49E0-B57B-CE849CE646E6}" destId="{94246CE6-8BE6-4D92-84E1-1760A83215F1}" srcOrd="12" destOrd="0" presId="urn:microsoft.com/office/officeart/2005/8/layout/list1"/>
    <dgm:cxn modelId="{FE65BAAB-0867-4F83-A930-6BEA365423B8}" type="presParOf" srcId="{94246CE6-8BE6-4D92-84E1-1760A83215F1}" destId="{AAB3A028-2350-49B1-A930-40BB9B2875CA}" srcOrd="0" destOrd="0" presId="urn:microsoft.com/office/officeart/2005/8/layout/list1"/>
    <dgm:cxn modelId="{C8A5EB86-73E8-4E5F-852E-576A11ECBD2F}" type="presParOf" srcId="{94246CE6-8BE6-4D92-84E1-1760A83215F1}" destId="{410863BA-B0E5-4FE7-B9BB-3279C4FF7B0E}" srcOrd="1" destOrd="0" presId="urn:microsoft.com/office/officeart/2005/8/layout/list1"/>
    <dgm:cxn modelId="{4D912BB8-EE05-46E1-A09D-FF337CC1CD6F}" type="presParOf" srcId="{F55E425B-D1E3-49E0-B57B-CE849CE646E6}" destId="{09D1885C-CF25-4A6E-858C-2798C2C0904C}" srcOrd="13" destOrd="0" presId="urn:microsoft.com/office/officeart/2005/8/layout/list1"/>
    <dgm:cxn modelId="{8FD752DD-265B-4D46-85A2-3321C9180105}" type="presParOf" srcId="{F55E425B-D1E3-49E0-B57B-CE849CE646E6}" destId="{FC4D0448-8C93-49A4-9BD8-108084393166}" srcOrd="14" destOrd="0" presId="urn:microsoft.com/office/officeart/2005/8/layout/list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141FE6-1131-42FB-80BD-81AA22F6B9D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F9D17C-8389-45D0-A638-3C0920504293}">
      <dgm:prSet phldrT="[Metin]"/>
      <dgm:spPr/>
      <dgm:t>
        <a:bodyPr/>
        <a:lstStyle/>
        <a:p>
          <a:r>
            <a:rPr lang="tr-TR" dirty="0" smtClean="0"/>
            <a:t> </a:t>
          </a:r>
          <a:r>
            <a:rPr lang="en-GB" noProof="0" dirty="0" smtClean="0"/>
            <a:t>Survey Data</a:t>
          </a:r>
          <a:endParaRPr lang="en-GB" noProof="0" dirty="0"/>
        </a:p>
      </dgm:t>
    </dgm:pt>
    <dgm:pt modelId="{AEF63242-0AEF-4D9E-A39D-A5A033B82841}" type="parTrans" cxnId="{FDE8D506-CC78-40CB-92CC-067801B020E0}">
      <dgm:prSet/>
      <dgm:spPr/>
      <dgm:t>
        <a:bodyPr/>
        <a:lstStyle/>
        <a:p>
          <a:endParaRPr lang="tr-TR"/>
        </a:p>
      </dgm:t>
    </dgm:pt>
    <dgm:pt modelId="{EBFBE88D-4CAA-4602-A294-2274D2AAF305}" type="sibTrans" cxnId="{FDE8D506-CC78-40CB-92CC-067801B020E0}">
      <dgm:prSet/>
      <dgm:spPr/>
      <dgm:t>
        <a:bodyPr/>
        <a:lstStyle/>
        <a:p>
          <a:endParaRPr lang="tr-TR"/>
        </a:p>
      </dgm:t>
    </dgm:pt>
    <dgm:pt modelId="{38BA3EBB-65D0-484E-9045-70C914B6006B}">
      <dgm:prSet phldrT="[Metin]"/>
      <dgm:spPr/>
      <dgm:t>
        <a:bodyPr/>
        <a:lstStyle/>
        <a:p>
          <a:r>
            <a:rPr lang="tr-TR" dirty="0" smtClean="0"/>
            <a:t> </a:t>
          </a:r>
          <a:r>
            <a:rPr lang="en-GB" noProof="0" dirty="0" smtClean="0"/>
            <a:t>Administrative            Records</a:t>
          </a:r>
          <a:endParaRPr lang="en-GB" noProof="0" dirty="0"/>
        </a:p>
      </dgm:t>
    </dgm:pt>
    <dgm:pt modelId="{5622BBD0-7162-4D03-BBC1-759CA2FD1E9C}" type="parTrans" cxnId="{052BFD2C-8B08-47FA-B840-50968B70D57B}">
      <dgm:prSet/>
      <dgm:spPr/>
      <dgm:t>
        <a:bodyPr/>
        <a:lstStyle/>
        <a:p>
          <a:endParaRPr lang="tr-TR"/>
        </a:p>
      </dgm:t>
    </dgm:pt>
    <dgm:pt modelId="{416B8D98-2FC6-4109-AA10-5A31FC5A3570}" type="sibTrans" cxnId="{052BFD2C-8B08-47FA-B840-50968B70D57B}">
      <dgm:prSet/>
      <dgm:spPr/>
      <dgm:t>
        <a:bodyPr/>
        <a:lstStyle/>
        <a:p>
          <a:endParaRPr lang="tr-TR"/>
        </a:p>
      </dgm:t>
    </dgm:pt>
    <dgm:pt modelId="{5D06DBD7-8A65-41FF-8A32-E73E38BD4E93}" type="pres">
      <dgm:prSet presAssocID="{29141FE6-1131-42FB-80BD-81AA22F6B9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54318A-B80D-444D-8C04-79594BFCB3F8}" type="pres">
      <dgm:prSet presAssocID="{54F9D17C-8389-45D0-A638-3C0920504293}" presName="comp" presStyleCnt="0"/>
      <dgm:spPr/>
    </dgm:pt>
    <dgm:pt modelId="{B0DBE844-95CA-4A4A-88C6-A3A7C819FDF0}" type="pres">
      <dgm:prSet presAssocID="{54F9D17C-8389-45D0-A638-3C0920504293}" presName="box" presStyleLbl="node1" presStyleIdx="0" presStyleCnt="2"/>
      <dgm:spPr/>
      <dgm:t>
        <a:bodyPr/>
        <a:lstStyle/>
        <a:p>
          <a:endParaRPr lang="tr-TR"/>
        </a:p>
      </dgm:t>
    </dgm:pt>
    <dgm:pt modelId="{9BA6065A-F9FA-46EE-9959-D2575A9303C7}" type="pres">
      <dgm:prSet presAssocID="{54F9D17C-8389-45D0-A638-3C0920504293}" presName="img" presStyleLbl="fgImgPlace1" presStyleIdx="0" presStyleCnt="2" custScaleX="120048" custLinFactNeighborX="3572" custLinFactNeighborY="18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tr-TR"/>
        </a:p>
      </dgm:t>
    </dgm:pt>
    <dgm:pt modelId="{69B57EE5-128C-4C20-908D-E2330DE9E43F}" type="pres">
      <dgm:prSet presAssocID="{54F9D17C-8389-45D0-A638-3C092050429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818A89-94B7-477A-A4D4-4450CE4057AB}" type="pres">
      <dgm:prSet presAssocID="{EBFBE88D-4CAA-4602-A294-2274D2AAF305}" presName="spacer" presStyleCnt="0"/>
      <dgm:spPr/>
    </dgm:pt>
    <dgm:pt modelId="{33FB6925-2D23-4F9A-BE26-BA4885C26130}" type="pres">
      <dgm:prSet presAssocID="{38BA3EBB-65D0-484E-9045-70C914B6006B}" presName="comp" presStyleCnt="0"/>
      <dgm:spPr/>
    </dgm:pt>
    <dgm:pt modelId="{C56FD4E5-9294-43ED-B09B-E0C8D7911F57}" type="pres">
      <dgm:prSet presAssocID="{38BA3EBB-65D0-484E-9045-70C914B6006B}" presName="box" presStyleLbl="node1" presStyleIdx="1" presStyleCnt="2" custLinFactNeighborY="51"/>
      <dgm:spPr/>
      <dgm:t>
        <a:bodyPr/>
        <a:lstStyle/>
        <a:p>
          <a:endParaRPr lang="tr-TR"/>
        </a:p>
      </dgm:t>
    </dgm:pt>
    <dgm:pt modelId="{34CF0D28-01C8-4E3F-B8EC-5F0B18538D31}" type="pres">
      <dgm:prSet presAssocID="{38BA3EBB-65D0-484E-9045-70C914B6006B}" presName="img" presStyleLbl="fgImgPlace1" presStyleIdx="1" presStyleCnt="2" custScaleX="120048" custScaleY="106490" custLinFactNeighborX="5357" custLinFactNeighborY="70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r-TR"/>
        </a:p>
      </dgm:t>
    </dgm:pt>
    <dgm:pt modelId="{3FAF5B25-D45E-42A9-9378-7066EA2B5B59}" type="pres">
      <dgm:prSet presAssocID="{38BA3EBB-65D0-484E-9045-70C914B6006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4DEC0C-9DCD-46C9-80F5-F329ACA4D636}" type="presOf" srcId="{38BA3EBB-65D0-484E-9045-70C914B6006B}" destId="{C56FD4E5-9294-43ED-B09B-E0C8D7911F57}" srcOrd="0" destOrd="0" presId="urn:microsoft.com/office/officeart/2005/8/layout/vList4"/>
    <dgm:cxn modelId="{DE718C18-46E5-4110-B2C7-46D061AD9AC2}" type="presOf" srcId="{38BA3EBB-65D0-484E-9045-70C914B6006B}" destId="{3FAF5B25-D45E-42A9-9378-7066EA2B5B59}" srcOrd="1" destOrd="0" presId="urn:microsoft.com/office/officeart/2005/8/layout/vList4"/>
    <dgm:cxn modelId="{052BFD2C-8B08-47FA-B840-50968B70D57B}" srcId="{29141FE6-1131-42FB-80BD-81AA22F6B9D0}" destId="{38BA3EBB-65D0-484E-9045-70C914B6006B}" srcOrd="1" destOrd="0" parTransId="{5622BBD0-7162-4D03-BBC1-759CA2FD1E9C}" sibTransId="{416B8D98-2FC6-4109-AA10-5A31FC5A3570}"/>
    <dgm:cxn modelId="{46E6285E-884A-404E-91AA-7BBCC36BA2FB}" type="presOf" srcId="{29141FE6-1131-42FB-80BD-81AA22F6B9D0}" destId="{5D06DBD7-8A65-41FF-8A32-E73E38BD4E93}" srcOrd="0" destOrd="0" presId="urn:microsoft.com/office/officeart/2005/8/layout/vList4"/>
    <dgm:cxn modelId="{FDE8D506-CC78-40CB-92CC-067801B020E0}" srcId="{29141FE6-1131-42FB-80BD-81AA22F6B9D0}" destId="{54F9D17C-8389-45D0-A638-3C0920504293}" srcOrd="0" destOrd="0" parTransId="{AEF63242-0AEF-4D9E-A39D-A5A033B82841}" sibTransId="{EBFBE88D-4CAA-4602-A294-2274D2AAF305}"/>
    <dgm:cxn modelId="{76DDC86D-5A1A-4569-8CBF-C20C3513CF21}" type="presOf" srcId="{54F9D17C-8389-45D0-A638-3C0920504293}" destId="{69B57EE5-128C-4C20-908D-E2330DE9E43F}" srcOrd="1" destOrd="0" presId="urn:microsoft.com/office/officeart/2005/8/layout/vList4"/>
    <dgm:cxn modelId="{67C65497-1ABD-4879-B6BA-91B28A3D8C29}" type="presOf" srcId="{54F9D17C-8389-45D0-A638-3C0920504293}" destId="{B0DBE844-95CA-4A4A-88C6-A3A7C819FDF0}" srcOrd="0" destOrd="0" presId="urn:microsoft.com/office/officeart/2005/8/layout/vList4"/>
    <dgm:cxn modelId="{F3866D6E-CD0E-41BA-956E-509C57E23BDD}" type="presParOf" srcId="{5D06DBD7-8A65-41FF-8A32-E73E38BD4E93}" destId="{AC54318A-B80D-444D-8C04-79594BFCB3F8}" srcOrd="0" destOrd="0" presId="urn:microsoft.com/office/officeart/2005/8/layout/vList4"/>
    <dgm:cxn modelId="{4AD2A54B-D4E2-4608-9563-D6D65B9B8A08}" type="presParOf" srcId="{AC54318A-B80D-444D-8C04-79594BFCB3F8}" destId="{B0DBE844-95CA-4A4A-88C6-A3A7C819FDF0}" srcOrd="0" destOrd="0" presId="urn:microsoft.com/office/officeart/2005/8/layout/vList4"/>
    <dgm:cxn modelId="{662BB657-260E-4517-B777-4EE88D2D0FEE}" type="presParOf" srcId="{AC54318A-B80D-444D-8C04-79594BFCB3F8}" destId="{9BA6065A-F9FA-46EE-9959-D2575A9303C7}" srcOrd="1" destOrd="0" presId="urn:microsoft.com/office/officeart/2005/8/layout/vList4"/>
    <dgm:cxn modelId="{B2E4DBFA-33B9-4CD8-90DC-F026A581F2CF}" type="presParOf" srcId="{AC54318A-B80D-444D-8C04-79594BFCB3F8}" destId="{69B57EE5-128C-4C20-908D-E2330DE9E43F}" srcOrd="2" destOrd="0" presId="urn:microsoft.com/office/officeart/2005/8/layout/vList4"/>
    <dgm:cxn modelId="{8455542A-2898-4AE4-97CC-7C147E3CD9FF}" type="presParOf" srcId="{5D06DBD7-8A65-41FF-8A32-E73E38BD4E93}" destId="{C7818A89-94B7-477A-A4D4-4450CE4057AB}" srcOrd="1" destOrd="0" presId="urn:microsoft.com/office/officeart/2005/8/layout/vList4"/>
    <dgm:cxn modelId="{CDB62780-3437-47B2-9AB4-65F463511AA1}" type="presParOf" srcId="{5D06DBD7-8A65-41FF-8A32-E73E38BD4E93}" destId="{33FB6925-2D23-4F9A-BE26-BA4885C26130}" srcOrd="2" destOrd="0" presId="urn:microsoft.com/office/officeart/2005/8/layout/vList4"/>
    <dgm:cxn modelId="{1C5DB4B5-4410-41F3-8B7C-B4B22C0CB590}" type="presParOf" srcId="{33FB6925-2D23-4F9A-BE26-BA4885C26130}" destId="{C56FD4E5-9294-43ED-B09B-E0C8D7911F57}" srcOrd="0" destOrd="0" presId="urn:microsoft.com/office/officeart/2005/8/layout/vList4"/>
    <dgm:cxn modelId="{539B33B7-1C85-4CE8-89C5-739D01F95E66}" type="presParOf" srcId="{33FB6925-2D23-4F9A-BE26-BA4885C26130}" destId="{34CF0D28-01C8-4E3F-B8EC-5F0B18538D31}" srcOrd="1" destOrd="0" presId="urn:microsoft.com/office/officeart/2005/8/layout/vList4"/>
    <dgm:cxn modelId="{8C9ABEAE-0127-47E2-86C1-4C554162A5CD}" type="presParOf" srcId="{33FB6925-2D23-4F9A-BE26-BA4885C26130}" destId="{3FAF5B25-D45E-42A9-9378-7066EA2B5B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C8EAB-F365-49F7-BBB0-7E2C5A5D0E0C}">
      <dsp:nvSpPr>
        <dsp:cNvPr id="0" name=""/>
        <dsp:cNvSpPr/>
      </dsp:nvSpPr>
      <dsp:spPr>
        <a:xfrm>
          <a:off x="936437" y="637567"/>
          <a:ext cx="5620182" cy="290447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62B79-763C-4B56-AA19-0FD48FD88FBB}">
      <dsp:nvSpPr>
        <dsp:cNvPr id="0" name=""/>
        <dsp:cNvSpPr/>
      </dsp:nvSpPr>
      <dsp:spPr>
        <a:xfrm>
          <a:off x="1104397" y="949090"/>
          <a:ext cx="2609831" cy="248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D4E84"/>
              </a:solidFill>
              <a:latin typeface="Cambria" pitchFamily="18" charset="0"/>
              <a:ea typeface="Arial Unicode MS" pitchFamily="34" charset="-128"/>
              <a:cs typeface="Arial" charset="0"/>
            </a:rPr>
            <a:t>Developing policies based on results of a careful and meticulous survey by using reliable and transparent data</a:t>
          </a:r>
          <a:endParaRPr lang="en-GB" sz="2000" b="1" kern="1200" noProof="0" dirty="0">
            <a:solidFill>
              <a:srgbClr val="3D4E84"/>
            </a:solidFill>
            <a:latin typeface="Cambria" pitchFamily="18" charset="0"/>
            <a:ea typeface="Arial Unicode MS" pitchFamily="34" charset="-128"/>
            <a:cs typeface="Arial" charset="0"/>
          </a:endParaRPr>
        </a:p>
      </dsp:txBody>
      <dsp:txXfrm>
        <a:off x="1104397" y="949090"/>
        <a:ext cx="2609831" cy="2484743"/>
      </dsp:txXfrm>
    </dsp:sp>
    <dsp:sp modelId="{C1301A3A-72B2-4DF0-A40A-D1B0CD8CCAF2}">
      <dsp:nvSpPr>
        <dsp:cNvPr id="0" name=""/>
        <dsp:cNvSpPr/>
      </dsp:nvSpPr>
      <dsp:spPr>
        <a:xfrm>
          <a:off x="3772368" y="949090"/>
          <a:ext cx="2609831" cy="248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D4E84"/>
              </a:solidFill>
              <a:latin typeface="Cambria" pitchFamily="18" charset="0"/>
              <a:ea typeface="Arial Unicode MS" pitchFamily="34" charset="-128"/>
              <a:cs typeface="Arial" charset="0"/>
            </a:rPr>
            <a:t>Policy development based on personal judgements and thoughts</a:t>
          </a:r>
          <a:endParaRPr lang="en-GB" sz="2000" b="1" kern="1200" noProof="0" dirty="0">
            <a:solidFill>
              <a:srgbClr val="3D4E84"/>
            </a:solidFill>
            <a:latin typeface="Cambria" pitchFamily="18" charset="0"/>
            <a:ea typeface="Arial Unicode MS" pitchFamily="34" charset="-128"/>
            <a:cs typeface="Arial" charset="0"/>
          </a:endParaRPr>
        </a:p>
      </dsp:txBody>
      <dsp:txXfrm>
        <a:off x="3772368" y="949090"/>
        <a:ext cx="2609831" cy="2484743"/>
      </dsp:txXfrm>
    </dsp:sp>
    <dsp:sp modelId="{D8B56520-2E84-4C44-8E64-53844E335FFE}">
      <dsp:nvSpPr>
        <dsp:cNvPr id="0" name=""/>
        <dsp:cNvSpPr/>
      </dsp:nvSpPr>
      <dsp:spPr>
        <a:xfrm>
          <a:off x="355039" y="28159"/>
          <a:ext cx="1098196" cy="109819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B5377-4DDD-4DAE-8FBF-D01A81E10E25}">
      <dsp:nvSpPr>
        <dsp:cNvPr id="0" name=""/>
        <dsp:cNvSpPr/>
      </dsp:nvSpPr>
      <dsp:spPr>
        <a:xfrm>
          <a:off x="5781422" y="423097"/>
          <a:ext cx="1033596" cy="354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70EEF-43CC-4A32-87C4-5A0BC4C7B282}">
      <dsp:nvSpPr>
        <dsp:cNvPr id="0" name=""/>
        <dsp:cNvSpPr/>
      </dsp:nvSpPr>
      <dsp:spPr>
        <a:xfrm>
          <a:off x="3746528" y="954403"/>
          <a:ext cx="645" cy="2373169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FB960-D772-488B-B4D2-ADEDF08D4370}">
      <dsp:nvSpPr>
        <dsp:cNvPr id="0" name=""/>
        <dsp:cNvSpPr/>
      </dsp:nvSpPr>
      <dsp:spPr>
        <a:xfrm>
          <a:off x="1459132" y="2226"/>
          <a:ext cx="1451180" cy="145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Complete </a:t>
          </a:r>
          <a:r>
            <a:rPr lang="tr-TR" sz="1800" kern="1200" dirty="0" err="1" smtClean="0"/>
            <a:t>and</a:t>
          </a:r>
          <a:r>
            <a:rPr lang="tr-TR" sz="1800" kern="1200" dirty="0" smtClean="0"/>
            <a:t> True Data</a:t>
          </a:r>
          <a:endParaRPr lang="tr-TR" sz="1800" kern="1200" dirty="0"/>
        </a:p>
      </dsp:txBody>
      <dsp:txXfrm>
        <a:off x="1671652" y="214746"/>
        <a:ext cx="1026140" cy="1026140"/>
      </dsp:txXfrm>
    </dsp:sp>
    <dsp:sp modelId="{FDC8D3CF-E345-4703-A4C4-3C47C8DA2BFC}">
      <dsp:nvSpPr>
        <dsp:cNvPr id="0" name=""/>
        <dsp:cNvSpPr/>
      </dsp:nvSpPr>
      <dsp:spPr>
        <a:xfrm>
          <a:off x="1763880" y="1571243"/>
          <a:ext cx="841684" cy="84168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1875445" y="1893103"/>
        <a:ext cx="618554" cy="197964"/>
      </dsp:txXfrm>
    </dsp:sp>
    <dsp:sp modelId="{F806FC82-E239-4647-B4E6-878966A77D46}">
      <dsp:nvSpPr>
        <dsp:cNvPr id="0" name=""/>
        <dsp:cNvSpPr/>
      </dsp:nvSpPr>
      <dsp:spPr>
        <a:xfrm>
          <a:off x="1459132" y="2530763"/>
          <a:ext cx="1451180" cy="145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Data </a:t>
          </a:r>
          <a:r>
            <a:rPr lang="tr-TR" sz="1800" kern="1200" dirty="0" err="1" smtClean="0"/>
            <a:t>accesed</a:t>
          </a:r>
          <a:r>
            <a:rPr lang="tr-TR" sz="1800" kern="1200" dirty="0" smtClean="0"/>
            <a:t> on time</a:t>
          </a:r>
          <a:endParaRPr lang="tr-TR" sz="1800" kern="1200" dirty="0"/>
        </a:p>
      </dsp:txBody>
      <dsp:txXfrm>
        <a:off x="1671652" y="2743283"/>
        <a:ext cx="1026140" cy="1026140"/>
      </dsp:txXfrm>
    </dsp:sp>
    <dsp:sp modelId="{3E69A1CD-9042-4A2A-9356-EDCCBD32D4EA}">
      <dsp:nvSpPr>
        <dsp:cNvPr id="0" name=""/>
        <dsp:cNvSpPr/>
      </dsp:nvSpPr>
      <dsp:spPr>
        <a:xfrm>
          <a:off x="3127989" y="1722165"/>
          <a:ext cx="461475" cy="539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3127989" y="1830133"/>
        <a:ext cx="323033" cy="323903"/>
      </dsp:txXfrm>
    </dsp:sp>
    <dsp:sp modelId="{B8DF2B90-003A-48C5-A25C-EFCC7A530A3B}">
      <dsp:nvSpPr>
        <dsp:cNvPr id="0" name=""/>
        <dsp:cNvSpPr/>
      </dsp:nvSpPr>
      <dsp:spPr>
        <a:xfrm>
          <a:off x="3781020" y="540905"/>
          <a:ext cx="2902360" cy="2902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noProof="0" dirty="0" smtClean="0"/>
            <a:t>Right</a:t>
          </a:r>
          <a:r>
            <a:rPr lang="en-GB" sz="4000" kern="1200" noProof="0" dirty="0" smtClean="0"/>
            <a:t> Decision</a:t>
          </a:r>
          <a:endParaRPr lang="en-GB" sz="4000" kern="1200" noProof="0" dirty="0"/>
        </a:p>
      </dsp:txBody>
      <dsp:txXfrm>
        <a:off x="4206061" y="965946"/>
        <a:ext cx="2052278" cy="2052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FC768-E6CC-4637-B121-3A92F0A0A985}">
      <dsp:nvSpPr>
        <dsp:cNvPr id="0" name=""/>
        <dsp:cNvSpPr/>
      </dsp:nvSpPr>
      <dsp:spPr>
        <a:xfrm>
          <a:off x="0" y="365980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9B8E3-5301-4D5A-8694-2CA4A707F7D1}">
      <dsp:nvSpPr>
        <dsp:cNvPr id="0" name=""/>
        <dsp:cNvSpPr/>
      </dsp:nvSpPr>
      <dsp:spPr>
        <a:xfrm>
          <a:off x="388620" y="70780"/>
          <a:ext cx="54406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Systematic Survey</a:t>
          </a:r>
          <a:endParaRPr lang="en-GB" sz="2000" kern="1200" noProof="0" dirty="0"/>
        </a:p>
      </dsp:txBody>
      <dsp:txXfrm>
        <a:off x="417441" y="99601"/>
        <a:ext cx="5383038" cy="532758"/>
      </dsp:txXfrm>
    </dsp:sp>
    <dsp:sp modelId="{CA1A48EA-8CF3-498D-911C-55DD02385FF5}">
      <dsp:nvSpPr>
        <dsp:cNvPr id="0" name=""/>
        <dsp:cNvSpPr/>
      </dsp:nvSpPr>
      <dsp:spPr>
        <a:xfrm>
          <a:off x="0" y="1273181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0902D-4109-4C59-8055-5491FE2E8999}">
      <dsp:nvSpPr>
        <dsp:cNvPr id="0" name=""/>
        <dsp:cNvSpPr/>
      </dsp:nvSpPr>
      <dsp:spPr>
        <a:xfrm>
          <a:off x="388620" y="977981"/>
          <a:ext cx="54406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One Social Scientific Survey </a:t>
          </a:r>
          <a:r>
            <a:rPr lang="tr-TR" sz="2000" kern="1200" noProof="0" dirty="0" smtClean="0"/>
            <a:t>t</a:t>
          </a:r>
          <a:r>
            <a:rPr lang="en-GB" sz="2000" kern="1200" noProof="0" dirty="0" smtClean="0"/>
            <a:t>o Be Conducted for Policy Topic</a:t>
          </a:r>
          <a:endParaRPr lang="en-GB" sz="2000" kern="1200" noProof="0" dirty="0"/>
        </a:p>
      </dsp:txBody>
      <dsp:txXfrm>
        <a:off x="417441" y="1006802"/>
        <a:ext cx="5383038" cy="532758"/>
      </dsp:txXfrm>
    </dsp:sp>
    <dsp:sp modelId="{1D5257B1-3069-44F5-AD59-A3CC87914ABC}">
      <dsp:nvSpPr>
        <dsp:cNvPr id="0" name=""/>
        <dsp:cNvSpPr/>
      </dsp:nvSpPr>
      <dsp:spPr>
        <a:xfrm>
          <a:off x="0" y="2180381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A49E1-F019-4837-99A1-12D7A5A97DA2}">
      <dsp:nvSpPr>
        <dsp:cNvPr id="0" name=""/>
        <dsp:cNvSpPr/>
      </dsp:nvSpPr>
      <dsp:spPr>
        <a:xfrm>
          <a:off x="388620" y="1885181"/>
          <a:ext cx="54406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Pilot scheme or case study</a:t>
          </a:r>
          <a:endParaRPr lang="en-GB" sz="2000" kern="1200" noProof="0" dirty="0"/>
        </a:p>
      </dsp:txBody>
      <dsp:txXfrm>
        <a:off x="417441" y="1914002"/>
        <a:ext cx="5383038" cy="532758"/>
      </dsp:txXfrm>
    </dsp:sp>
    <dsp:sp modelId="{FC4D0448-8C93-49A4-9BD8-108084393166}">
      <dsp:nvSpPr>
        <dsp:cNvPr id="0" name=""/>
        <dsp:cNvSpPr/>
      </dsp:nvSpPr>
      <dsp:spPr>
        <a:xfrm>
          <a:off x="0" y="3087581"/>
          <a:ext cx="7772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863BA-B0E5-4FE7-B9BB-3279C4FF7B0E}">
      <dsp:nvSpPr>
        <dsp:cNvPr id="0" name=""/>
        <dsp:cNvSpPr/>
      </dsp:nvSpPr>
      <dsp:spPr>
        <a:xfrm>
          <a:off x="388620" y="2792381"/>
          <a:ext cx="54406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Remarks of Experts</a:t>
          </a:r>
          <a:endParaRPr lang="en-GB" sz="2000" kern="1200" noProof="0" dirty="0"/>
        </a:p>
      </dsp:txBody>
      <dsp:txXfrm>
        <a:off x="417441" y="2821202"/>
        <a:ext cx="5383038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E844-95CA-4A4A-88C6-A3A7C819FDF0}">
      <dsp:nvSpPr>
        <dsp:cNvPr id="0" name=""/>
        <dsp:cNvSpPr/>
      </dsp:nvSpPr>
      <dsp:spPr>
        <a:xfrm>
          <a:off x="0" y="0"/>
          <a:ext cx="7282771" cy="155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 </a:t>
          </a:r>
          <a:r>
            <a:rPr lang="en-GB" sz="4500" kern="1200" noProof="0" dirty="0" smtClean="0"/>
            <a:t>Survey Data</a:t>
          </a:r>
          <a:endParaRPr lang="en-GB" sz="4500" kern="1200" noProof="0" dirty="0"/>
        </a:p>
      </dsp:txBody>
      <dsp:txXfrm>
        <a:off x="1611562" y="0"/>
        <a:ext cx="5671208" cy="1550079"/>
      </dsp:txXfrm>
    </dsp:sp>
    <dsp:sp modelId="{9BA6065A-F9FA-46EE-9959-D2575A9303C7}">
      <dsp:nvSpPr>
        <dsp:cNvPr id="0" name=""/>
        <dsp:cNvSpPr/>
      </dsp:nvSpPr>
      <dsp:spPr>
        <a:xfrm>
          <a:off x="61031" y="178147"/>
          <a:ext cx="1748564" cy="12400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FD4E5-9294-43ED-B09B-E0C8D7911F57}">
      <dsp:nvSpPr>
        <dsp:cNvPr id="0" name=""/>
        <dsp:cNvSpPr/>
      </dsp:nvSpPr>
      <dsp:spPr>
        <a:xfrm>
          <a:off x="0" y="1705878"/>
          <a:ext cx="7282771" cy="155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 </a:t>
          </a:r>
          <a:r>
            <a:rPr lang="en-GB" sz="4500" kern="1200" noProof="0" dirty="0" smtClean="0"/>
            <a:t>Administrative            Records</a:t>
          </a:r>
          <a:endParaRPr lang="en-GB" sz="4500" kern="1200" noProof="0" dirty="0"/>
        </a:p>
      </dsp:txBody>
      <dsp:txXfrm>
        <a:off x="1611562" y="1705878"/>
        <a:ext cx="5671208" cy="1550079"/>
      </dsp:txXfrm>
    </dsp:sp>
    <dsp:sp modelId="{34CF0D28-01C8-4E3F-B8EC-5F0B18538D31}">
      <dsp:nvSpPr>
        <dsp:cNvPr id="0" name=""/>
        <dsp:cNvSpPr/>
      </dsp:nvSpPr>
      <dsp:spPr>
        <a:xfrm>
          <a:off x="87030" y="1828573"/>
          <a:ext cx="1748564" cy="13205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08130" y="3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B7BBB70-BC14-4A7E-859B-4E80DC66E811}" type="datetimeFigureOut">
              <a:rPr lang="tr-TR"/>
              <a:pPr>
                <a:defRPr/>
              </a:pPr>
              <a:t>23.09.2016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284257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08130" y="9284257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6FD413C-573B-4A3F-9DEC-438AB26621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30" y="3"/>
            <a:ext cx="2914922" cy="488395"/>
          </a:xfrm>
          <a:prstGeom prst="rect">
            <a:avLst/>
          </a:prstGeom>
        </p:spPr>
        <p:txBody>
          <a:bodyPr vert="horz" wrap="square" lIns="91111" tIns="45554" rIns="91111" bIns="455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A721E20-3706-41FB-970E-10C785F7C8D4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38188"/>
            <a:ext cx="4879975" cy="3660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4" rIns="91111" bIns="4555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42130"/>
            <a:ext cx="5380039" cy="4398725"/>
          </a:xfrm>
          <a:prstGeom prst="rect">
            <a:avLst/>
          </a:prstGeom>
        </p:spPr>
        <p:txBody>
          <a:bodyPr vert="horz" lIns="91111" tIns="45554" rIns="91111" bIns="45554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4257"/>
            <a:ext cx="2914922" cy="488395"/>
          </a:xfrm>
          <a:prstGeom prst="rect">
            <a:avLst/>
          </a:prstGeom>
        </p:spPr>
        <p:txBody>
          <a:bodyPr vert="horz" lIns="91111" tIns="45554" rIns="91111" bIns="45554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30" y="9284257"/>
            <a:ext cx="2914922" cy="488395"/>
          </a:xfrm>
          <a:prstGeom prst="rect">
            <a:avLst/>
          </a:prstGeom>
        </p:spPr>
        <p:txBody>
          <a:bodyPr vert="horz" wrap="square" lIns="91111" tIns="45554" rIns="91111" bIns="455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FF6CBC22-4D6A-4EC2-A335-F1B8BB65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1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z="1100" dirty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192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3C8750-11A9-417A-9D0F-225D3F75A54B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6CBC22-4D6A-4EC2-A335-F1B8BB651A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ＭＳ Ｐゴシック" pitchFamily="34" charset="-128"/>
            </a:endParaRPr>
          </a:p>
        </p:txBody>
      </p:sp>
      <p:sp>
        <p:nvSpPr>
          <p:cNvPr id="4813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1731" indent="-281435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5741" indent="-225148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6037" indent="-225148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6333" indent="-225148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E81BE6-86AA-4C5B-96C4-9CD3051B8FA2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>
              <a:ea typeface="ＭＳ Ｐゴシック" pitchFamily="34" charset="-128"/>
            </a:endParaRP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1664" indent="-281410" eaLnBrk="0" hangingPunct="0"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5637" indent="-225128" eaLnBrk="0" hangingPunct="0"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75892" indent="-225128" eaLnBrk="0" hangingPunct="0"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26147" indent="-225128" eaLnBrk="0" hangingPunct="0"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76401" indent="-22512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26657" indent="-22512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76912" indent="-22512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27166" indent="-225128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F88DA0E-9E46-45D9-AD3D-6B46DEDC5D68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6D5E-CAB6-4C91-BCA6-34E150865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66E2-D4BA-4207-9D12-6E44B6AD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F53C-396B-4A83-B25C-72BDB2E7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9285-47B0-4237-B45A-2D8FA40EA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BD45-4C16-4881-97CA-3E7FAA437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C7C4-BBD0-4468-BBBA-930B9BEC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3A05-47AB-4389-9062-898ABB06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93DF-6196-4266-BA0C-F2022FDB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14F1-26C0-433A-8ED5-BBE12FE19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0560-8818-4997-90B4-53A47008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ED3C-D996-46C7-925E-6A70FEC4C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9809-A8A4-418B-BF8C-437FDF339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D190-6B82-411A-9C5E-60B35028B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886F-FE39-4314-870C-A00720D7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9ACD-824C-428A-BE58-27D8AED59A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9BB6-8A1B-4A39-A19F-39102459CD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041A-2210-43CD-A6EF-2511BE62E8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790D-8B25-4183-B8D3-B59C8E5652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C8C-FC92-4933-A93C-FBB7D4599C1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9E5C-C403-4977-95A2-4A90423723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361A-A490-4DE2-897D-BBAA36BD7D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BA9D-214D-4178-B3A5-512DE665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CE5A-5259-4745-98F8-512FE5343D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2DDE-A952-409C-82E7-1E80A04D09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B849-7492-42B7-BEAC-E31468176C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06C61-40BC-4257-8DD9-C3850C7A95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8D36-C33E-4985-A8D5-66A2DF7E14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AFD9-6459-4186-AC15-89E05E6EF4C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1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EB66-3155-4DC3-995F-3377D7D11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45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E0B8-8324-4576-AB07-2E0491E50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09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1B3-5110-4AA8-A6E5-309769555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90AD-317A-4C7E-BBD8-52CAFEAE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A281-2BD2-41EF-8150-F39A5EC0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0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2BFD-96D7-4E15-86AC-7CC30A18F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9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668C-211C-408A-B015-55B63D0B2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63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D86E-77B1-4FFB-BDB0-54CD2E71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1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A54A-0C59-47C0-9735-F19C4F394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8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EB58-0727-4199-8B1D-AFD44F5C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23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8204-B83E-4082-9ABE-D867F8C65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08BD-380C-4F18-936A-29F8F2CE9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D79A-846E-423A-8E7C-196E43F4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6222-921B-4729-B115-61D962F43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3021-A164-4BEC-B999-D88B19ED5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0748-232B-408C-A536-DA8140C33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text</a:t>
            </a:r>
            <a:r>
              <a:rPr lang="tr-TR" dirty="0" smtClean="0"/>
              <a:t> </a:t>
            </a:r>
            <a:r>
              <a:rPr lang="tr-TR" dirty="0" err="1" smtClean="0"/>
              <a:t>styles</a:t>
            </a:r>
            <a:endParaRPr lang="tr-TR" dirty="0" smtClean="0"/>
          </a:p>
          <a:p>
            <a:pPr lvl="1"/>
            <a:r>
              <a:rPr lang="tr-TR" dirty="0" smtClean="0"/>
              <a:t>Second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2"/>
            <a:r>
              <a:rPr lang="tr-TR" dirty="0" smtClean="0"/>
              <a:t>Third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3"/>
            <a:r>
              <a:rPr lang="tr-TR" dirty="0" err="1" smtClean="0"/>
              <a:t>Fourth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tr-TR" dirty="0" smtClean="0"/>
          </a:p>
          <a:p>
            <a:pPr lvl="4"/>
            <a:r>
              <a:rPr lang="tr-TR" dirty="0" err="1" smtClean="0"/>
              <a:t>Fifth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850F91D8-4C1B-4405-935C-FF73153AA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1" r:id="rId1"/>
    <p:sldLayoutId id="2147486082" r:id="rId2"/>
    <p:sldLayoutId id="2147486083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19850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2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BB891F8-2584-408D-AD1F-8FD176BC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2" r:id="rId1"/>
    <p:sldLayoutId id="2147486093" r:id="rId2"/>
    <p:sldLayoutId id="2147486094" r:id="rId3"/>
    <p:sldLayoutId id="2147486095" r:id="rId4"/>
    <p:sldLayoutId id="2147486096" r:id="rId5"/>
    <p:sldLayoutId id="2147486097" r:id="rId6"/>
    <p:sldLayoutId id="2147486098" r:id="rId7"/>
    <p:sldLayoutId id="2147486099" r:id="rId8"/>
    <p:sldLayoutId id="2147486100" r:id="rId9"/>
    <p:sldLayoutId id="2147486101" r:id="rId10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6150FDA-CC8B-4009-9A32-B125F7FF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edit the text or change the model</a:t>
            </a:r>
          </a:p>
          <a:p>
            <a:pPr lvl="1"/>
            <a:r>
              <a:rPr lang="es-ES" smtClean="0"/>
              <a:t>Level 2</a:t>
            </a:r>
          </a:p>
          <a:p>
            <a:pPr lvl="2"/>
            <a:r>
              <a:rPr lang="es-ES" smtClean="0"/>
              <a:t>Level 3</a:t>
            </a:r>
          </a:p>
          <a:p>
            <a:pPr lvl="3"/>
            <a:r>
              <a:rPr lang="es-ES" smtClean="0"/>
              <a:t>Level 4</a:t>
            </a:r>
          </a:p>
          <a:p>
            <a:pPr lvl="4"/>
            <a:r>
              <a:rPr lang="es-ES" smtClean="0"/>
              <a:t>Level 5</a:t>
            </a:r>
          </a:p>
          <a:p>
            <a:pPr lvl="4"/>
            <a:endParaRPr lang="es-ES" smtClean="0"/>
          </a:p>
        </p:txBody>
      </p:sp>
      <p:cxnSp>
        <p:nvCxnSpPr>
          <p:cNvPr id="4101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  <p:sldLayoutId id="2147486113" r:id="rId12"/>
    <p:sldLayoutId id="2147486114" r:id="rId13"/>
    <p:sldLayoutId id="2147486115" r:id="rId14"/>
    <p:sldLayoutId id="214748613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2800"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19850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2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8E03A5EA-386C-4D7A-BA18-099C6EF9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>
            <a:spLocks noChangeArrowheads="1"/>
          </p:cNvSpPr>
          <p:nvPr/>
        </p:nvSpPr>
        <p:spPr bwMode="auto">
          <a:xfrm>
            <a:off x="561975" y="2887436"/>
            <a:ext cx="78295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tr-TR" dirty="0">
              <a:latin typeface="Calibri" pitchFamily="34" charset="0"/>
            </a:endParaRPr>
          </a:p>
          <a:p>
            <a:pPr algn="ctr" eaLnBrk="1" hangingPunct="1"/>
            <a:r>
              <a:rPr lang="en-GB" sz="4000" dirty="0" smtClean="0">
                <a:cs typeface="Times New Roman" pitchFamily="18" charset="0"/>
              </a:rPr>
              <a:t>Labour Market Surveys</a:t>
            </a:r>
          </a:p>
          <a:p>
            <a:pPr algn="ctr" eaLnBrk="1" hangingPunct="1"/>
            <a:endParaRPr lang="tr-TR" dirty="0">
              <a:latin typeface="Calibri" pitchFamily="34" charset="0"/>
            </a:endParaRPr>
          </a:p>
          <a:p>
            <a:pPr algn="ctr" eaLnBrk="1" hangingPunct="1"/>
            <a:endParaRPr lang="tr-TR" dirty="0">
              <a:latin typeface="Calibri" pitchFamily="34" charset="0"/>
            </a:endParaRPr>
          </a:p>
        </p:txBody>
      </p:sp>
      <p:sp>
        <p:nvSpPr>
          <p:cNvPr id="6" name="Metin kutusu 9"/>
          <p:cNvSpPr txBox="1">
            <a:spLocks noChangeArrowheads="1"/>
          </p:cNvSpPr>
          <p:nvPr/>
        </p:nvSpPr>
        <p:spPr bwMode="auto">
          <a:xfrm>
            <a:off x="933450" y="3725863"/>
            <a:ext cx="6784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tr-TR" altLang="tr-TR" sz="2400">
              <a:latin typeface="Calibri" pitchFamily="34" charset="0"/>
            </a:endParaRPr>
          </a:p>
          <a:p>
            <a:pPr algn="ctr" eaLnBrk="1" hangingPunct="1"/>
            <a:endParaRPr lang="tr-TR" altLang="tr-TR" sz="2400">
              <a:latin typeface="Calibri" pitchFamily="34" charset="0"/>
            </a:endParaRPr>
          </a:p>
        </p:txBody>
      </p:sp>
      <p:pic>
        <p:nvPicPr>
          <p:cNvPr id="7" name="Picture 0" descr="iskurlogo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1266145"/>
            <a:ext cx="323056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29340" y="2045015"/>
            <a:ext cx="7478487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17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700" u="sng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Identifying trends of short term labour demand in local level</a:t>
            </a:r>
          </a:p>
          <a:p>
            <a:pPr marL="719138" lvl="2" indent="-268288" algn="just">
              <a:spcBef>
                <a:spcPts val="6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GB" sz="1500" dirty="0" smtClean="0">
                <a:solidFill>
                  <a:srgbClr val="0B2265"/>
                </a:solidFill>
                <a:cs typeface="Times New Roman" pitchFamily="18" charset="0"/>
              </a:rPr>
              <a:t>Current employment </a:t>
            </a:r>
            <a:r>
              <a:rPr lang="en-GB" sz="15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(according to Occupation and Gender)</a:t>
            </a:r>
          </a:p>
          <a:p>
            <a:pPr marL="719138" lvl="2" indent="-268288" algn="just">
              <a:spcBef>
                <a:spcPts val="6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Job Vacancy (Occupation, Education, Gender, Skills, Way of Meeting, Seeking Period)</a:t>
            </a:r>
          </a:p>
          <a:p>
            <a:pPr marL="719138" lvl="2" indent="-268288" algn="just">
              <a:spcBef>
                <a:spcPts val="6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Occupations that Are Difficult To Provide (Reason)</a:t>
            </a:r>
          </a:p>
          <a:p>
            <a:pPr marL="719138" lvl="2" indent="-268288" algn="just">
              <a:spcBef>
                <a:spcPts val="60"/>
              </a:spcBef>
              <a:buFont typeface="Arial" pitchFamily="34" charset="0"/>
              <a:buBlip>
                <a:blip r:embed="rId3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Employment Trends in Future Period (Vocation &amp; Sector)</a:t>
            </a:r>
          </a:p>
          <a:p>
            <a:pPr marL="450850" lvl="2" indent="0" algn="just">
              <a:spcBef>
                <a:spcPts val="60"/>
              </a:spcBef>
              <a:buFontTx/>
              <a:buNone/>
              <a:defRPr/>
            </a:pPr>
            <a:endParaRPr lang="en-GB" sz="500" dirty="0" smtClean="0">
              <a:solidFill>
                <a:schemeClr val="tx2"/>
              </a:solidFill>
              <a:ea typeface="Arial Unicode MS" pitchFamily="34" charset="-128"/>
              <a:cs typeface="Times New Roman" pitchFamily="18" charset="0"/>
            </a:endParaRPr>
          </a:p>
          <a:p>
            <a:pPr marL="450850" lvl="2" indent="0" algn="just">
              <a:spcBef>
                <a:spcPts val="60"/>
              </a:spcBef>
              <a:buFontTx/>
              <a:buNone/>
              <a:defRPr/>
            </a:pPr>
            <a:endParaRPr lang="en-GB" sz="100" dirty="0" smtClean="0">
              <a:solidFill>
                <a:schemeClr val="tx2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1700" u="sng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Determining job vacancies on the basis of provinces, sectors and occupation groups</a:t>
            </a:r>
            <a:endParaRPr lang="en-GB" sz="1700" u="sng" dirty="0">
              <a:solidFill>
                <a:schemeClr val="tx2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" name="Başlık 2"/>
          <p:cNvSpPr>
            <a:spLocks noGrp="1"/>
          </p:cNvSpPr>
          <p:nvPr>
            <p:ph type="title"/>
          </p:nvPr>
        </p:nvSpPr>
        <p:spPr>
          <a:xfrm>
            <a:off x="3294743" y="548368"/>
            <a:ext cx="6139770" cy="914400"/>
          </a:xfrm>
        </p:spPr>
        <p:txBody>
          <a:bodyPr/>
          <a:lstStyle/>
          <a:p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Objectives of Labour Market Survey</a:t>
            </a:r>
            <a:endParaRPr lang="en-GB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Başlık 2"/>
          <p:cNvSpPr>
            <a:spLocks noGrp="1"/>
          </p:cNvSpPr>
          <p:nvPr>
            <p:ph type="title"/>
          </p:nvPr>
        </p:nvSpPr>
        <p:spPr>
          <a:xfrm>
            <a:off x="3294743" y="548368"/>
            <a:ext cx="6139770" cy="914400"/>
          </a:xfrm>
        </p:spPr>
        <p:txBody>
          <a:bodyPr/>
          <a:lstStyle/>
          <a:p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Objectives of Labour Market Survey</a:t>
            </a:r>
            <a:endParaRPr lang="en-GB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703263" y="1618570"/>
            <a:ext cx="7772400" cy="3429000"/>
          </a:xfrm>
        </p:spPr>
        <p:txBody>
          <a:bodyPr/>
          <a:lstStyle/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en-GB" sz="17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Compiling data for planning Active Labour Market Policies according to needs</a:t>
            </a:r>
            <a:r>
              <a:rPr lang="en-GB" sz="1700" b="1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  <a:r>
              <a:rPr lang="en-GB" sz="17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19138" lvl="2" indent="-268288" algn="just">
              <a:spcBef>
                <a:spcPts val="6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Compiling job vacancies in the market that cannot reach the Agency,</a:t>
            </a:r>
          </a:p>
          <a:p>
            <a:pPr marL="719138" lvl="2" indent="-268288" algn="just">
              <a:spcBef>
                <a:spcPts val="6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Ensuring Labour Force Training Courses are launched according to needs,</a:t>
            </a:r>
          </a:p>
          <a:p>
            <a:pPr marL="719138" lvl="2" indent="-268288" algn="just">
              <a:spcBef>
                <a:spcPts val="6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Reaching targets related to job placements and workplace visits,</a:t>
            </a:r>
          </a:p>
          <a:p>
            <a:pPr marL="719138" lvl="2" indent="-268288" algn="just">
              <a:spcBef>
                <a:spcPts val="60"/>
              </a:spcBef>
              <a:buSzPct val="100000"/>
              <a:buFontTx/>
              <a:buBlip>
                <a:blip r:embed="rId2"/>
              </a:buBlip>
              <a:defRPr/>
            </a:pPr>
            <a:r>
              <a:rPr lang="en-GB" sz="15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Directing vocational training applications, </a:t>
            </a:r>
          </a:p>
          <a:p>
            <a:pPr marL="450850" lvl="2" indent="0" algn="just">
              <a:spcBef>
                <a:spcPts val="60"/>
              </a:spcBef>
              <a:buSzPct val="100000"/>
              <a:buNone/>
              <a:defRPr/>
            </a:pPr>
            <a:endParaRPr lang="en-GB" sz="1500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2"/>
              </a:buBlip>
              <a:defRPr/>
            </a:pPr>
            <a:r>
              <a:rPr lang="en-GB" sz="1700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Obtaining a basic report including data of labour market supply and demand in local level</a:t>
            </a:r>
          </a:p>
          <a:p>
            <a:pPr marL="0" indent="0" algn="just"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82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>
          <a:xfrm>
            <a:off x="61913" y="1200150"/>
            <a:ext cx="8777287" cy="5160963"/>
          </a:xfrm>
        </p:spPr>
        <p:txBody>
          <a:bodyPr/>
          <a:lstStyle/>
          <a:p>
            <a:pPr marL="446088" indent="0" eaLnBrk="1" hangingPunct="1">
              <a:lnSpc>
                <a:spcPct val="200000"/>
              </a:lnSpc>
              <a:buClr>
                <a:srgbClr val="0099FF"/>
              </a:buClr>
              <a:buFontTx/>
              <a:buNone/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endParaRPr lang="tr-TR" u="sng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46088" indent="0" algn="just" eaLnBrk="1" hangingPunct="1">
              <a:spcBef>
                <a:spcPts val="240"/>
              </a:spcBef>
              <a:buClr>
                <a:srgbClr val="0099FF"/>
              </a:buClr>
              <a:buFontTx/>
              <a:buBlip>
                <a:blip r:embed="rId3"/>
              </a:buBlip>
            </a:pPr>
            <a:r>
              <a:rPr lang="tr-TR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Scope: Private sector workplaces with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2-9, 10-19 and 20+ </a:t>
            </a:r>
            <a:r>
              <a:rPr lang="en-GB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employees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throughout Turkey.</a:t>
            </a:r>
          </a:p>
          <a:p>
            <a:pPr marL="446088" indent="0" algn="just" eaLnBrk="1" hangingPunct="1">
              <a:spcBef>
                <a:spcPts val="240"/>
              </a:spcBef>
              <a:buClr>
                <a:srgbClr val="0099FF"/>
              </a:buClr>
              <a:buFontTx/>
              <a:buBlip>
                <a:blip r:embed="rId3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For workplaces with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20+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employees, Full Enumeration Method in 77 provinces and  Sampling Method in 4 provinces </a:t>
            </a:r>
          </a:p>
          <a:p>
            <a:pPr marL="446088" indent="0" algn="just" eaLnBrk="1" hangingPunct="1">
              <a:spcBef>
                <a:spcPts val="240"/>
              </a:spcBef>
              <a:buClr>
                <a:srgbClr val="0099FF"/>
              </a:buClr>
              <a:buFontTx/>
              <a:buBlip>
                <a:blip r:embed="rId3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For workplaces with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2-19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employees, Sampling Method in 81 provinces</a:t>
            </a:r>
          </a:p>
          <a:p>
            <a:pPr lvl="1" algn="just" eaLnBrk="1" hangingPunct="1">
              <a:spcBef>
                <a:spcPts val="240"/>
              </a:spcBef>
              <a:buClr>
                <a:srgbClr val="0099FF"/>
              </a:buClr>
              <a:buFontTx/>
              <a:buBlip>
                <a:blip r:embed="rId3"/>
              </a:buBlip>
            </a:pPr>
            <a:r>
              <a:rPr lang="en-GB" sz="2000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17 sectors in 21st Division of NACE Rev.2. (except for Agricultural, Public, Household employers and representatives from international organisations)</a:t>
            </a:r>
          </a:p>
          <a:p>
            <a:pPr marL="446088" indent="0" algn="just" eaLnBrk="1" hangingPunct="1">
              <a:spcBef>
                <a:spcPts val="240"/>
              </a:spcBef>
              <a:buClr>
                <a:srgbClr val="0099FF"/>
              </a:buClr>
              <a:buFontTx/>
              <a:buBlip>
                <a:blip r:embed="rId3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Field application: 8 April – 6 May 2016</a:t>
            </a:r>
          </a:p>
          <a:p>
            <a:pPr marL="446088" indent="0" algn="just" eaLnBrk="1" hangingPunct="1">
              <a:buClr>
                <a:srgbClr val="0099FF"/>
              </a:buClr>
              <a:buFontTx/>
              <a:buBlip>
                <a:blip r:embed="rId3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The study is workplace-based (local unit).</a:t>
            </a:r>
          </a:p>
          <a:p>
            <a:pPr marL="446088" indent="0" algn="just" eaLnBrk="1" hangingPunct="1">
              <a:buClr>
                <a:srgbClr val="0099FF"/>
              </a:buClr>
              <a:buFontTx/>
              <a:buNone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46088" indent="0" eaLnBrk="1" hangingPunct="1">
              <a:lnSpc>
                <a:spcPct val="150000"/>
              </a:lnSpc>
              <a:buClr>
                <a:srgbClr val="0099FF"/>
              </a:buClr>
              <a:buFontTx/>
              <a:buBlip>
                <a:blip r:embed="rId3"/>
              </a:buBlip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46088" indent="0" eaLnBrk="1" hangingPunct="1">
              <a:lnSpc>
                <a:spcPct val="200000"/>
              </a:lnSpc>
              <a:buClr>
                <a:srgbClr val="0099FF"/>
              </a:buClr>
              <a:buFontTx/>
              <a:buBlip>
                <a:blip r:embed="rId3"/>
              </a:buBlip>
            </a:pPr>
            <a:endParaRPr lang="tr-TR" u="sng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0850" lvl="2" indent="0" algn="just">
              <a:spcBef>
                <a:spcPts val="63"/>
              </a:spcBef>
              <a:buFontTx/>
              <a:buNone/>
            </a:pPr>
            <a:endParaRPr lang="tr-TR" sz="2000" dirty="0" smtClean="0">
              <a:solidFill>
                <a:schemeClr val="tx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46088" indent="0" eaLnBrk="1" hangingPunct="1">
              <a:lnSpc>
                <a:spcPct val="160000"/>
              </a:lnSpc>
              <a:buClr>
                <a:srgbClr val="0099FF"/>
              </a:buClr>
              <a:buFontTx/>
              <a:buNone/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446088" indent="0">
              <a:buClr>
                <a:schemeClr val="tx1"/>
              </a:buClr>
              <a:buSzPct val="75000"/>
            </a:pPr>
            <a:endParaRPr lang="tr-TR" dirty="0" smtClean="0">
              <a:solidFill>
                <a:schemeClr val="tx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0723" name="1 Başlık"/>
          <p:cNvSpPr txBox="1">
            <a:spLocks/>
          </p:cNvSpPr>
          <p:nvPr/>
        </p:nvSpPr>
        <p:spPr bwMode="auto">
          <a:xfrm>
            <a:off x="2147888" y="1147763"/>
            <a:ext cx="40306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250000"/>
              </a:lnSpc>
            </a:pPr>
            <a:r>
              <a:rPr lang="en-GB" sz="2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2016 </a:t>
            </a:r>
            <a:r>
              <a:rPr lang="tr-TR" sz="2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LMS</a:t>
            </a:r>
            <a:r>
              <a:rPr lang="en-GB" sz="2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 - Method</a:t>
            </a:r>
            <a:endParaRPr lang="en-GB" sz="2400" dirty="0">
              <a:solidFill>
                <a:schemeClr val="tx2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2456"/>
            <a:ext cx="9144000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60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2"/>
          <p:cNvSpPr>
            <a:spLocks noGrp="1"/>
          </p:cNvSpPr>
          <p:nvPr>
            <p:ph type="title"/>
          </p:nvPr>
        </p:nvSpPr>
        <p:spPr>
          <a:xfrm>
            <a:off x="2917371" y="474663"/>
            <a:ext cx="6415542" cy="91440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Labour Market Surveys</a:t>
            </a:r>
          </a:p>
        </p:txBody>
      </p:sp>
      <p:sp>
        <p:nvSpPr>
          <p:cNvPr id="28675" name="İçerik Yer Tutucusu 3"/>
          <p:cNvSpPr>
            <a:spLocks noGrp="1"/>
          </p:cNvSpPr>
          <p:nvPr>
            <p:ph idx="1"/>
          </p:nvPr>
        </p:nvSpPr>
        <p:spPr>
          <a:xfrm>
            <a:off x="646113" y="1704749"/>
            <a:ext cx="7772400" cy="3429000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While face-to-face interviews with employers and the style of filling forms through the internet were used as survey methods, workplace information forms began to be filled  through only face-to-face interview method as of 2012. </a:t>
            </a:r>
          </a:p>
          <a:p>
            <a:pPr marL="0" indent="0" eaLnBrk="1" hangingPunct="1">
              <a:lnSpc>
                <a:spcPct val="160000"/>
              </a:lnSpc>
              <a:buClr>
                <a:srgbClr val="0099FF"/>
              </a:buClr>
              <a:buNone/>
            </a:pPr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pic>
        <p:nvPicPr>
          <p:cNvPr id="4098" name="Picture 2" descr="C:\Users\oguz.duzgun\Desktop\Yeni klasör (2)\thCAJUEFS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6" y="3526970"/>
            <a:ext cx="2500509" cy="21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2"/>
          <p:cNvSpPr txBox="1">
            <a:spLocks/>
          </p:cNvSpPr>
          <p:nvPr/>
        </p:nvSpPr>
        <p:spPr bwMode="auto">
          <a:xfrm>
            <a:off x="2917371" y="474663"/>
            <a:ext cx="641554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Labour Market Survey</a:t>
            </a:r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 bwMode="auto">
          <a:xfrm>
            <a:off x="646113" y="1704749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3D4E8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2800">
                <a:solidFill>
                  <a:srgbClr val="3D4E8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>
                <a:solidFill>
                  <a:srgbClr val="3D4E8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endParaRPr lang="en-GB" b="0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forms which are filled by our personnel are being transferred  to General Directorate through data entrance monitor.</a:t>
            </a:r>
          </a:p>
          <a:p>
            <a:pPr marL="0" indent="0" eaLnBrk="1" hangingPunct="1">
              <a:lnSpc>
                <a:spcPct val="160000"/>
              </a:lnSpc>
              <a:buClr>
                <a:srgbClr val="0099FF"/>
              </a:buClr>
              <a:buFontTx/>
              <a:buNone/>
            </a:pPr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5122" name="Picture 2" descr="C:\Users\oguz.duzgun\Desktop\Yeni klasör (2)\web-veri-giris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72" y="3822019"/>
            <a:ext cx="1767341" cy="17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ptkapakal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 txBox="1">
            <a:spLocks/>
          </p:cNvSpPr>
          <p:nvPr/>
        </p:nvSpPr>
        <p:spPr bwMode="auto">
          <a:xfrm>
            <a:off x="3189288" y="1344613"/>
            <a:ext cx="226536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250000"/>
              </a:lnSpc>
            </a:pPr>
            <a:r>
              <a:rPr lang="tr-TR" sz="240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İPA 2012-2016</a:t>
            </a:r>
          </a:p>
        </p:txBody>
      </p:sp>
      <p:graphicFrame>
        <p:nvGraphicFramePr>
          <p:cNvPr id="29700" name="Grafik 5"/>
          <p:cNvGraphicFramePr>
            <a:graphicFrameLocks/>
          </p:cNvGraphicFramePr>
          <p:nvPr/>
        </p:nvGraphicFramePr>
        <p:xfrm>
          <a:off x="831850" y="2006600"/>
          <a:ext cx="7459663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Çizelge" r:id="rId5" imgW="7458159" imgH="4219445" progId="Excel.Chart.8">
                  <p:embed/>
                </p:oleObj>
              </mc:Choice>
              <mc:Fallback>
                <p:oleObj name="Çizelge" r:id="rId5" imgW="7458159" imgH="4219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006600"/>
                        <a:ext cx="7459663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7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DOCUMENTS IN WHICH LMS </a:t>
            </a:r>
            <a:b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RESULTS ARE USED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İçerik Yer Tutucusu 3"/>
          <p:cNvSpPr>
            <a:spLocks noGrp="1"/>
          </p:cNvSpPr>
          <p:nvPr>
            <p:ph idx="1"/>
          </p:nvPr>
        </p:nvSpPr>
        <p:spPr>
          <a:xfrm>
            <a:off x="544513" y="1960563"/>
            <a:ext cx="7772400" cy="41402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10th Development Plan (2014-2018)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Turkish Industry Strategy Paper (2011-2014)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Vocational and Technical Training Strategy and Action Plan (2013-2017)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Productivity Strategy and Action Plan (2013-2017)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Action Plan on Strengthening the Relation between Employment and Vocational Training (İMEİGEP)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SME Strategy and Action Plan </a:t>
            </a:r>
          </a:p>
          <a:p>
            <a:endParaRPr lang="tr-TR" dirty="0" smtClean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67250" y="317500"/>
            <a:ext cx="45720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tr-TR" sz="2000" dirty="0">
                <a:solidFill>
                  <a:schemeClr val="bg2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DUTIES OF THE DEPARTMENT</a:t>
            </a:r>
            <a:endParaRPr lang="tr-TR" sz="2000" dirty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                                        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LMS</a:t>
            </a:r>
            <a:endParaRPr lang="tr-TR" sz="2000" dirty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RESULTS OF LMS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İçerik Yer Tutucusu 3"/>
          <p:cNvSpPr>
            <a:spLocks noGrp="1"/>
          </p:cNvSpPr>
          <p:nvPr>
            <p:ph idx="1"/>
          </p:nvPr>
        </p:nvSpPr>
        <p:spPr>
          <a:xfrm>
            <a:off x="544513" y="1960563"/>
            <a:ext cx="7772400" cy="4140200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buClr>
                <a:srgbClr val="0099FF"/>
              </a:buClr>
              <a:buNone/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It is used by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Ministry of Family and Social Policies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Ministry of Culture and Tourism  for their studies of (TUYUP Project) 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Council of Higher Education and Ministry of National Education, for the schools and departments to be opened 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Our Agency for planning of ALMPs in</a:t>
            </a:r>
          </a:p>
          <a:p>
            <a:pPr eaLnBrk="1" hangingPunct="1">
              <a:lnSpc>
                <a:spcPct val="160000"/>
              </a:lnSpc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Decision makers in national and local level</a:t>
            </a:r>
          </a:p>
          <a:p>
            <a:pPr marL="0" indent="0">
              <a:buNone/>
            </a:pPr>
            <a:endParaRPr lang="tr-TR" dirty="0" smtClean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67250" y="317500"/>
            <a:ext cx="45720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250000"/>
              </a:lnSpc>
              <a:spcAft>
                <a:spcPts val="0"/>
              </a:spcAft>
              <a:defRPr/>
            </a:pPr>
            <a:r>
              <a:rPr lang="tr-TR" sz="2000" dirty="0">
                <a:solidFill>
                  <a:schemeClr val="bg2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tr-TR" sz="20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DUTIES OF THE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20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                                        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" charset="0"/>
              </a:rPr>
              <a:t>LMS</a:t>
            </a:r>
            <a:endParaRPr lang="tr-TR" sz="2000" dirty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ptkapak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685800" y="2546350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Survey on Job Vacancy Statistics</a:t>
            </a:r>
            <a:endParaRPr lang="en-GB" sz="3200" kern="1200" dirty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>
          <a:xfrm>
            <a:off x="341313" y="2016125"/>
            <a:ext cx="8497887" cy="4545013"/>
          </a:xfrm>
        </p:spPr>
        <p:txBody>
          <a:bodyPr/>
          <a:lstStyle/>
          <a:p>
            <a:pPr algn="just" eaLnBrk="1" hangingPunct="1"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Together with the Second Formal Statistical Programme that covers years</a:t>
            </a:r>
            <a:r>
              <a:rPr lang="tr-TR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2012-2016</a:t>
            </a:r>
            <a:r>
              <a:rPr lang="en-GB" dirty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İŞKUR </a:t>
            </a:r>
            <a:r>
              <a:rPr lang="tr-TR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charged with the task of collecting job vacancy statistics by means of questionnaire 4 times a year. </a:t>
            </a:r>
          </a:p>
          <a:p>
            <a:pPr marL="0" indent="0" algn="just" eaLnBrk="1" hangingPunct="1">
              <a:buClr>
                <a:srgbClr val="0099FF"/>
              </a:buClr>
              <a:buNone/>
            </a:pPr>
            <a:endParaRPr lang="tr-TR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 eaLnBrk="1" hangingPunct="1"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this scope, job vacancy statistics are compiled in line with EU legislation and job vacancy rate in Turkey is calculated for three-month periods. </a:t>
            </a:r>
          </a:p>
          <a:p>
            <a:pPr marL="0" indent="0" algn="just" eaLnBrk="1" hangingPunct="1">
              <a:buClr>
                <a:srgbClr val="0099FF"/>
              </a:buClr>
              <a:buNone/>
            </a:pPr>
            <a:endParaRPr lang="en-GB" altLang="tr-TR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lvl="2" indent="-342900" algn="just" eaLnBrk="1" hangingPunct="1">
              <a:buClr>
                <a:srgbClr val="0099FF"/>
              </a:buClr>
              <a:buFontTx/>
              <a:buBlip>
                <a:blip r:embed="rId2"/>
              </a:buBlip>
            </a:pPr>
            <a:r>
              <a:rPr lang="en-GB" sz="20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the framework of EU legislation, job vacancy data must be classified based on NACE Rev.2 (sector) and sent to EUROSTAT. </a:t>
            </a:r>
          </a:p>
          <a:p>
            <a:pPr algn="just" eaLnBrk="1" hangingPunct="1">
              <a:buClr>
                <a:srgbClr val="0099FF"/>
              </a:buClr>
              <a:buFontTx/>
              <a:buBlip>
                <a:blip r:embed="rId2"/>
              </a:buBlip>
            </a:pPr>
            <a:endParaRPr lang="tr-TR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924175" y="1219200"/>
            <a:ext cx="46783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1" tIns="43641" rIns="87281" bIns="43641" anchor="ctr"/>
          <a:lstStyle/>
          <a:p>
            <a:pPr marL="342900" indent="-342900" algn="r" defTabSz="874713">
              <a:lnSpc>
                <a:spcPct val="80000"/>
              </a:lnSpc>
              <a:spcBef>
                <a:spcPct val="20000"/>
              </a:spcBef>
              <a:buClr>
                <a:srgbClr val="D2D200"/>
              </a:buClr>
              <a:buSzPct val="60000"/>
              <a:defRPr/>
            </a:pPr>
            <a:r>
              <a:rPr lang="en-GB" sz="2400" dirty="0" smtClean="0">
                <a:solidFill>
                  <a:schemeClr val="tx2"/>
                </a:solidFill>
                <a:ea typeface="Arial Unicode MS" pitchFamily="34" charset="-128"/>
                <a:cs typeface="Times New Roman" pitchFamily="18" charset="0"/>
              </a:rPr>
              <a:t>Survey on Job Vacancy Statistics</a:t>
            </a:r>
          </a:p>
          <a:p>
            <a:pPr algn="ctr" defTabSz="874713">
              <a:defRPr/>
            </a:pPr>
            <a:endParaRPr lang="tr-TR" sz="1800" dirty="0">
              <a:solidFill>
                <a:srgbClr val="263B86"/>
              </a:solidFill>
              <a:cs typeface="Times New Roman" pitchFamily="18" charset="0"/>
            </a:endParaRP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7 Dikdörtgen"/>
          <p:cNvSpPr>
            <a:spLocks noChangeArrowheads="1"/>
          </p:cNvSpPr>
          <p:nvPr/>
        </p:nvSpPr>
        <p:spPr bwMode="auto">
          <a:xfrm>
            <a:off x="1736725" y="4005263"/>
            <a:ext cx="5813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kumimoji="1" lang="tr-TR" sz="2000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tr-TR" sz="2000" dirty="0">
              <a:ln w="18415" cmpd="sng">
                <a:noFill/>
                <a:prstDash val="solid"/>
              </a:ln>
              <a:solidFill>
                <a:schemeClr val="tx2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 bwMode="auto">
          <a:xfrm>
            <a:off x="1475656" y="6165304"/>
            <a:ext cx="640871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9pPr>
          </a:lstStyle>
          <a:p>
            <a:pPr algn="ctr"/>
            <a:fld id="{A4CFBF35-3F66-45A7-9E3D-589961D5E8FD}" type="datetime1">
              <a:rPr lang="tr-TR" sz="1800" smtClean="0">
                <a:effectLst/>
                <a:latin typeface="Cambria" pitchFamily="18" charset="0"/>
                <a:cs typeface="Calibri" pitchFamily="34" charset="0"/>
              </a:rPr>
              <a:t>23.09.2016</a:t>
            </a:fld>
            <a:endParaRPr lang="tr-TR" sz="2400" dirty="0">
              <a:effectLst/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6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sp>
        <p:nvSpPr>
          <p:cNvPr id="8" name="2 İçerik Yer Tutucusu"/>
          <p:cNvSpPr>
            <a:spLocks noGrp="1"/>
          </p:cNvSpPr>
          <p:nvPr>
            <p:ph idx="1"/>
          </p:nvPr>
        </p:nvSpPr>
        <p:spPr>
          <a:xfrm>
            <a:off x="414338" y="1558591"/>
            <a:ext cx="8472487" cy="3673274"/>
          </a:xfrm>
        </p:spPr>
        <p:txBody>
          <a:bodyPr/>
          <a:lstStyle/>
          <a:p>
            <a:pPr marL="1588" lvl="1" indent="0" eaLnBrk="1" hangingPunct="1">
              <a:lnSpc>
                <a:spcPct val="130000"/>
              </a:lnSpc>
              <a:buClr>
                <a:schemeClr val="tx2"/>
              </a:buClr>
              <a:buNone/>
              <a:defRPr/>
            </a:pPr>
            <a:endParaRPr lang="tr-TR" sz="2400" b="1" kern="1200" dirty="0" smtClean="0">
              <a:solidFill>
                <a:srgbClr val="002060"/>
              </a:solidFill>
              <a:latin typeface="Cambria" pitchFamily="18" charset="0"/>
              <a:ea typeface="ＭＳ Ｐゴシック" pitchFamily="34" charset="-128"/>
              <a:cs typeface="ＭＳ Ｐゴシック" charset="0"/>
            </a:endParaRPr>
          </a:p>
          <a:p>
            <a:pPr marL="869950" lvl="2" indent="-469900" algn="just">
              <a:lnSpc>
                <a:spcPct val="130000"/>
              </a:lnSpc>
              <a:spcBef>
                <a:spcPts val="600"/>
              </a:spcBef>
              <a:buClr>
                <a:srgbClr val="0099FF"/>
              </a:buClr>
              <a:buSzPct val="100000"/>
              <a:buBlip>
                <a:blip r:embed="rId4"/>
              </a:buBlip>
              <a:defRPr/>
            </a:pPr>
            <a:endParaRPr lang="tr-TR" sz="2800" dirty="0">
              <a:latin typeface="Cambria" pitchFamily="18" charset="0"/>
              <a:ea typeface="Arial Unicode MS" pitchFamily="34" charset="-128"/>
              <a:cs typeface="Arial" charset="0"/>
            </a:endParaRPr>
          </a:p>
          <a:p>
            <a:pPr marL="1588" lvl="1" indent="0" eaLnBrk="1" hangingPunct="1">
              <a:lnSpc>
                <a:spcPct val="130000"/>
              </a:lnSpc>
              <a:buClr>
                <a:schemeClr val="tx2"/>
              </a:buClr>
              <a:buNone/>
              <a:defRPr/>
            </a:pPr>
            <a:endParaRPr lang="tr-TR" sz="2400" b="1" kern="1200" dirty="0" smtClean="0">
              <a:solidFill>
                <a:srgbClr val="002060"/>
              </a:solidFill>
              <a:latin typeface="Cambria" pitchFamily="18" charset="0"/>
              <a:ea typeface="ＭＳ Ｐゴシック" pitchFamily="34" charset="-128"/>
              <a:cs typeface="ＭＳ Ｐゴシック" charset="0"/>
            </a:endParaRPr>
          </a:p>
          <a:p>
            <a:pPr marL="458788" lvl="1" indent="-457200" eaLnBrk="1" hangingPunct="1">
              <a:lnSpc>
                <a:spcPct val="13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tr-TR" sz="2400" b="1" kern="1200" dirty="0">
              <a:solidFill>
                <a:srgbClr val="002060"/>
              </a:solidFill>
              <a:latin typeface="Cambria" pitchFamily="18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10" name="1 Başlık"/>
          <p:cNvSpPr>
            <a:spLocks noGrp="1"/>
          </p:cNvSpPr>
          <p:nvPr>
            <p:ph type="title" idx="4294967295"/>
          </p:nvPr>
        </p:nvSpPr>
        <p:spPr>
          <a:xfrm>
            <a:off x="711152" y="803512"/>
            <a:ext cx="8001000" cy="949325"/>
          </a:xfrm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tr-TR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Presentation Plan</a:t>
            </a:r>
            <a:endParaRPr lang="tr-TR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" name="2 İçerik Yer Tutucusu"/>
          <p:cNvSpPr txBox="1">
            <a:spLocks/>
          </p:cNvSpPr>
          <p:nvPr/>
        </p:nvSpPr>
        <p:spPr bwMode="auto">
          <a:xfrm>
            <a:off x="566737" y="2396791"/>
            <a:ext cx="8472487" cy="36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3D4E8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2800">
                <a:solidFill>
                  <a:srgbClr val="3D4E8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>
                <a:solidFill>
                  <a:srgbClr val="3D4E8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869950" lvl="2" indent="-469900" algn="just">
              <a:lnSpc>
                <a:spcPct val="130000"/>
              </a:lnSpc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US" sz="2800" dirty="0" smtClean="0">
                <a:latin typeface="Cambria" pitchFamily="18" charset="0"/>
                <a:ea typeface="Arial Unicode MS" pitchFamily="34" charset="-128"/>
                <a:cs typeface="Arial" charset="0"/>
              </a:rPr>
              <a:t>Developing Policies Based on Evidence</a:t>
            </a:r>
          </a:p>
          <a:p>
            <a:pPr marL="869950" lvl="2" indent="-469900" algn="just">
              <a:lnSpc>
                <a:spcPct val="130000"/>
              </a:lnSpc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GB" sz="2800" dirty="0" smtClean="0">
                <a:latin typeface="Cambria" pitchFamily="18" charset="0"/>
                <a:ea typeface="Arial Unicode MS" pitchFamily="34" charset="-128"/>
                <a:cs typeface="Arial" charset="0"/>
              </a:rPr>
              <a:t>Data Compilation Methods of ISKUR</a:t>
            </a:r>
          </a:p>
          <a:p>
            <a:pPr marL="869950" lvl="2" indent="-469900" algn="just">
              <a:lnSpc>
                <a:spcPct val="130000"/>
              </a:lnSpc>
              <a:spcBef>
                <a:spcPts val="600"/>
              </a:spcBef>
              <a:buClr>
                <a:srgbClr val="0099FF"/>
              </a:buClr>
              <a:buSzPct val="100000"/>
              <a:buFontTx/>
              <a:buBlip>
                <a:blip r:embed="rId4"/>
              </a:buBlip>
              <a:defRPr/>
            </a:pPr>
            <a:r>
              <a:rPr lang="en-GB" sz="2800" dirty="0" smtClean="0">
                <a:latin typeface="Cambria" pitchFamily="18" charset="0"/>
                <a:ea typeface="Arial Unicode MS" pitchFamily="34" charset="-128"/>
                <a:cs typeface="Arial" charset="0"/>
              </a:rPr>
              <a:t>Labour Market </a:t>
            </a:r>
            <a:r>
              <a:rPr lang="en-US" sz="2800" dirty="0" smtClean="0">
                <a:latin typeface="Cambria" pitchFamily="18" charset="0"/>
                <a:ea typeface="Arial Unicode MS" pitchFamily="34" charset="-128"/>
                <a:cs typeface="Arial" charset="0"/>
              </a:rPr>
              <a:t>Surveys</a:t>
            </a:r>
            <a:endParaRPr lang="en-US" sz="2400" b="1" kern="1200" dirty="0" smtClean="0">
              <a:solidFill>
                <a:srgbClr val="002060"/>
              </a:solidFill>
              <a:latin typeface="Cambria" pitchFamily="18" charset="0"/>
              <a:ea typeface="ＭＳ Ｐゴシック" pitchFamily="34" charset="-128"/>
              <a:cs typeface="ＭＳ Ｐゴシック" charset="0"/>
            </a:endParaRPr>
          </a:p>
          <a:p>
            <a:pPr marL="458788" lvl="1" indent="-457200" eaLnBrk="1" hangingPunct="1">
              <a:lnSpc>
                <a:spcPct val="130000"/>
              </a:lnSpc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tr-TR" sz="2400" b="1" kern="1200" dirty="0">
              <a:solidFill>
                <a:srgbClr val="002060"/>
              </a:solidFill>
              <a:latin typeface="Cambria" pitchFamily="18" charset="0"/>
              <a:ea typeface="ＭＳ Ｐゴシック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İçerik Yer Tutucusu 2"/>
          <p:cNvSpPr>
            <a:spLocks noGrp="1"/>
          </p:cNvSpPr>
          <p:nvPr>
            <p:ph idx="1"/>
          </p:nvPr>
        </p:nvSpPr>
        <p:spPr>
          <a:xfrm>
            <a:off x="90488" y="2663825"/>
            <a:ext cx="8748712" cy="4011613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Scope:</a:t>
            </a:r>
            <a:r>
              <a:rPr lang="en-GB" sz="2400" dirty="0" smtClean="0">
                <a:solidFill>
                  <a:srgbClr val="0B2265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 TURKSTAT Job Registration System is to be used as a base, it consists of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enterprises/businesses with 10 or more employees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the related sector within the sectorial scope.  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Geographical Scope: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It includes 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all provinces and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countries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within the boundaries of Turkish Republic regardless of population. </a:t>
            </a:r>
          </a:p>
          <a:p>
            <a:pPr marL="0" indent="0" algn="just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GB" b="1" u="sng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Sectorial Scope: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According to NACE Rev 2 classification, it is composed of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sectors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other than agriculture, forestry and fishery, public administration and defence, compulsory social security, activities of households as employers and activities of International organizations and their offices. 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882775" y="1552575"/>
            <a:ext cx="4954588" cy="914400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Scope of the Survey</a:t>
            </a:r>
            <a:endParaRPr lang="en-GB" kern="1200" dirty="0"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>
          <a:xfrm>
            <a:off x="400050" y="2206625"/>
            <a:ext cx="8010525" cy="4202113"/>
          </a:xfrm>
        </p:spPr>
        <p:txBody>
          <a:bodyPr/>
          <a:lstStyle/>
          <a:p>
            <a:pPr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Within this framework, the first field study period of the survey that would be conducted in November 2014 was </a:t>
            </a:r>
            <a:r>
              <a:rPr lang="en-GB" b="1" u="sng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17-28 November, 2014. 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GB" b="1" u="sng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Field study periods in 2015: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16-27 February,2015; 18-29 May, 2015; 17-28 May, 2015; 16-30 November, 2015.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GB" b="1" u="sng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Field study periods in 2016</a:t>
            </a: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15-29 February, 16-31 May, 15-31 August, 14-30 November.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en-GB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2015, 9 thousand 700 workplaces were visited in each quarter whereas 10 thousand 347 workplaces have been visited in 2016.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1116013" y="1292225"/>
            <a:ext cx="6210300" cy="914400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Field Study Period of the Survey</a:t>
            </a:r>
            <a:endParaRPr lang="en-GB" kern="1200" dirty="0"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8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2359" y="913392"/>
            <a:ext cx="7848600" cy="914400"/>
          </a:xfrm>
        </p:spPr>
        <p:txBody>
          <a:bodyPr/>
          <a:lstStyle/>
          <a:p>
            <a:pPr algn="r"/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Administrative Records </a:t>
            </a:r>
            <a:endParaRPr lang="en-GB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15673" y="1615669"/>
            <a:ext cx="7772400" cy="3194075"/>
          </a:xfrm>
        </p:spPr>
        <p:txBody>
          <a:bodyPr/>
          <a:lstStyle/>
          <a:p>
            <a:pPr marL="342900" lvl="3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2000" b="1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Indicators Related to Employment Services: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Vacancies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Job Placements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Invitation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Registered Labour Force and Unemployed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 for working abroad and sending workers abroad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Quotas for compulsory employment (disabled, ex-convict, TMY) </a:t>
            </a:r>
          </a:p>
          <a:p>
            <a:pPr marL="720000" lvl="4" indent="-34290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Public Works</a:t>
            </a:r>
          </a:p>
          <a:p>
            <a:pPr marL="377100" lvl="4" indent="0" algn="just" eaLnBrk="1" fontAlgn="auto" hangingPunct="1">
              <a:spcAft>
                <a:spcPts val="0"/>
              </a:spcAft>
              <a:buClr>
                <a:srgbClr val="0099FF"/>
              </a:buClr>
              <a:buSzPct val="100000"/>
              <a:buFontTx/>
              <a:buNone/>
              <a:defRPr/>
            </a:pPr>
            <a:endParaRPr lang="en-GB" sz="1700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lvl="3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2000" b="1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Indicators Related to Unemployment Insurance Activities</a:t>
            </a:r>
          </a:p>
          <a:p>
            <a:pPr marL="342900" lvl="3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2000" b="1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 for unemployment insurance and those who are entitled to receive</a:t>
            </a:r>
          </a:p>
          <a:p>
            <a:pPr marL="342900" lvl="3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Applications for job loss compensation and those who are entitled to receive</a:t>
            </a:r>
          </a:p>
          <a:p>
            <a:pPr marL="0" indent="0"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None/>
              <a:defRPr/>
            </a:pPr>
            <a:endParaRPr lang="en-GB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None/>
              <a:defRPr/>
            </a:pPr>
            <a:endParaRPr lang="en-GB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0" indent="0"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None/>
              <a:defRPr/>
            </a:pPr>
            <a:endParaRPr lang="tr-TR" b="1" dirty="0" smtClean="0">
              <a:solidFill>
                <a:srgbClr val="FF0000"/>
              </a:solidFill>
              <a:latin typeface="Microsoft Sans Serif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endParaRPr lang="tr-TR" sz="2400" b="1" dirty="0">
              <a:solidFill>
                <a:srgbClr val="76B6F2">
                  <a:lumMod val="50000"/>
                </a:srgbClr>
              </a:solidFill>
              <a:latin typeface="Microsoft Sans Serif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marL="0" indent="0"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None/>
              <a:defRPr/>
            </a:pPr>
            <a:endParaRPr lang="tr-TR" sz="2400" b="1" dirty="0">
              <a:solidFill>
                <a:srgbClr val="76B6F2">
                  <a:lumMod val="50000"/>
                </a:srgbClr>
              </a:solidFill>
              <a:latin typeface="Microsoft Sans Serif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eaLnBrk="1" fontAlgn="auto" hangingPunct="1">
              <a:spcBef>
                <a:spcPts val="24"/>
              </a:spcBef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endParaRPr lang="tr-TR" sz="2400" b="1" dirty="0" smtClean="0">
              <a:solidFill>
                <a:srgbClr val="76B6F2">
                  <a:lumMod val="50000"/>
                </a:srgbClr>
              </a:solidFill>
              <a:latin typeface="Microsoft Sans Serif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endParaRPr lang="tr-TR" sz="2400" b="1" dirty="0">
              <a:solidFill>
                <a:srgbClr val="76B6F2">
                  <a:lumMod val="50000"/>
                </a:srgbClr>
              </a:solidFill>
              <a:latin typeface="Microsoft Sans Serif" pitchFamily="34" charset="0"/>
              <a:ea typeface="ＭＳ Ｐゴシック" pitchFamily="34" charset="-128"/>
              <a:cs typeface="Microsoft Sans Serif" pitchFamily="34" charset="0"/>
            </a:endParaRPr>
          </a:p>
          <a:p>
            <a:pPr marL="0" indent="0">
              <a:buFontTx/>
              <a:buNone/>
              <a:defRPr/>
            </a:pP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792687" y="1827792"/>
            <a:ext cx="1838272" cy="2069294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929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3251201" y="1175657"/>
            <a:ext cx="5588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1" tIns="43641" rIns="87281" bIns="43641" anchor="ctr"/>
          <a:lstStyle/>
          <a:p>
            <a:pPr algn="ctr" defTabSz="874713">
              <a:defRPr/>
            </a:pPr>
            <a:endParaRPr lang="tr-TR" sz="1800" dirty="0">
              <a:solidFill>
                <a:srgbClr val="263B86"/>
              </a:solidFill>
              <a:cs typeface="Times New Roman" pitchFamily="18" charset="0"/>
            </a:endParaRP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23863" y="1793875"/>
            <a:ext cx="8132762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3D4E8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2800">
                <a:solidFill>
                  <a:srgbClr val="3D4E8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>
                <a:solidFill>
                  <a:srgbClr val="3D4E8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342900" lvl="3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20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Indicators Related to Active Labour Market Services:</a:t>
            </a:r>
            <a:endParaRPr lang="en-GB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Vocational training courses and the number of trainees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On-the-job training programs and the number of programs and trainees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Entrepreneurship training programs and the number of programs and trainees</a:t>
            </a:r>
          </a:p>
          <a:p>
            <a:pPr marL="376238" lvl="4" indent="0" algn="just" eaLnBrk="1" hangingPunct="1">
              <a:buClr>
                <a:srgbClr val="0099FF"/>
              </a:buClr>
              <a:buFontTx/>
              <a:buNone/>
              <a:defRPr/>
            </a:pPr>
            <a:endParaRPr lang="en-GB" sz="2000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342900" lvl="3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200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Basic Indicators Related to Job and Vocational Counselling Activities:</a:t>
            </a:r>
            <a:r>
              <a:rPr lang="en-GB" sz="1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Individual and group interviews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Counselling activities for schools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Occupation surveys</a:t>
            </a:r>
          </a:p>
          <a:p>
            <a:pPr marL="719138" lvl="4" indent="-342900" algn="just" eaLnBrk="1" hangingPunct="1"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en-GB" sz="1700" b="0" dirty="0" smtClean="0">
                <a:solidFill>
                  <a:srgbClr val="0B2265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Visits to job places</a:t>
            </a:r>
          </a:p>
          <a:p>
            <a:pPr marL="376238" lvl="4" indent="0" algn="just" eaLnBrk="1" hangingPunct="1">
              <a:buClr>
                <a:srgbClr val="0099FF"/>
              </a:buClr>
              <a:buFontTx/>
              <a:buNone/>
              <a:defRPr/>
            </a:pPr>
            <a:endParaRPr lang="tr-TR" sz="2000" dirty="0" smtClean="0">
              <a:solidFill>
                <a:srgbClr val="0B2265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tr-TR" sz="1800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83771" y="2509838"/>
            <a:ext cx="7848600" cy="914400"/>
          </a:xfrm>
        </p:spPr>
        <p:txBody>
          <a:bodyPr/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THANK YOU</a:t>
            </a:r>
            <a:br>
              <a:rPr lang="tr-TR" sz="4000" dirty="0" smtClean="0"/>
            </a:br>
            <a:endParaRPr lang="tr-TR" sz="4000" b="0" dirty="0">
              <a:effectLst/>
            </a:endParaRPr>
          </a:p>
        </p:txBody>
      </p:sp>
      <p:pic>
        <p:nvPicPr>
          <p:cNvPr id="4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514600" y="3429000"/>
            <a:ext cx="4514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0" dirty="0"/>
              <a:t>(Oğuz DÜZGÜN)</a:t>
            </a:r>
            <a:br>
              <a:rPr lang="tr-TR" b="0" dirty="0"/>
            </a:br>
            <a:r>
              <a:rPr lang="tr-TR" b="0" dirty="0"/>
              <a:t>oguz.duzgun@iskur.gov.tr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41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0624" y="1290638"/>
            <a:ext cx="7848600" cy="914400"/>
          </a:xfrm>
        </p:spPr>
        <p:txBody>
          <a:bodyPr/>
          <a:lstStyle/>
          <a:p>
            <a:pPr lvl="2" algn="r"/>
            <a:r>
              <a:rPr lang="en-GB" dirty="0" smtClean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Policy Development </a:t>
            </a:r>
            <a:r>
              <a:rPr lang="en-US" dirty="0" smtClean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Based </a:t>
            </a:r>
            <a:r>
              <a:rPr lang="en-US" dirty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on Evidence</a:t>
            </a:r>
            <a:br>
              <a:rPr lang="en-US" dirty="0"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tr-TR" sz="2800" dirty="0">
                <a:latin typeface="Cambria" pitchFamily="18" charset="0"/>
                <a:ea typeface="Arial Unicode MS" pitchFamily="34" charset="-128"/>
                <a:cs typeface="Arial" charset="0"/>
              </a:rPr>
              <a:t/>
            </a:r>
            <a:br>
              <a:rPr lang="tr-TR" sz="2800" dirty="0">
                <a:latin typeface="Cambria" pitchFamily="18" charset="0"/>
                <a:ea typeface="Arial Unicode MS" pitchFamily="34" charset="-128"/>
                <a:cs typeface="Arial" charset="0"/>
              </a:rPr>
            </a:br>
            <a:endParaRPr lang="tr-TR" dirty="0"/>
          </a:p>
        </p:txBody>
      </p:sp>
      <p:pic>
        <p:nvPicPr>
          <p:cNvPr id="6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pic>
        <p:nvPicPr>
          <p:cNvPr id="5123" name="Picture 3" descr="C:\Users\oguz.duzgun\Desktop\analyze-graph-up-statistic-arte-maren-the-natural-laws-of-management-admin-sc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" y="4085281"/>
            <a:ext cx="1347351" cy="14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947226625"/>
              </p:ext>
            </p:extLst>
          </p:nvPr>
        </p:nvGraphicFramePr>
        <p:xfrm>
          <a:off x="986970" y="1966939"/>
          <a:ext cx="7170059" cy="354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49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112244"/>
              </p:ext>
            </p:extLst>
          </p:nvPr>
        </p:nvGraphicFramePr>
        <p:xfrm>
          <a:off x="533400" y="1578429"/>
          <a:ext cx="8142514" cy="398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7" y="2292124"/>
            <a:ext cx="2590573" cy="3259590"/>
          </a:xfrm>
        </p:spPr>
      </p:pic>
      <p:pic>
        <p:nvPicPr>
          <p:cNvPr id="2050" name="Picture 2" descr="C:\Users\oguz.duzgun\Desktop\dijital-v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9" y="2292124"/>
            <a:ext cx="3145972" cy="3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 21"/>
          <p:cNvGrpSpPr/>
          <p:nvPr/>
        </p:nvGrpSpPr>
        <p:grpSpPr>
          <a:xfrm>
            <a:off x="696686" y="2155371"/>
            <a:ext cx="2960914" cy="3526972"/>
            <a:chOff x="696686" y="2155371"/>
            <a:chExt cx="2960914" cy="3526972"/>
          </a:xfrm>
        </p:grpSpPr>
        <p:cxnSp>
          <p:nvCxnSpPr>
            <p:cNvPr id="9" name="Düz Bağlayıcı 8"/>
            <p:cNvCxnSpPr/>
            <p:nvPr/>
          </p:nvCxnSpPr>
          <p:spPr bwMode="auto">
            <a:xfrm flipH="1">
              <a:off x="696686" y="2155371"/>
              <a:ext cx="2808515" cy="3526972"/>
            </a:xfrm>
            <a:prstGeom prst="line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Düz Bağlayıcı 11"/>
            <p:cNvCxnSpPr/>
            <p:nvPr/>
          </p:nvCxnSpPr>
          <p:spPr bwMode="auto">
            <a:xfrm>
              <a:off x="696686" y="2155371"/>
              <a:ext cx="2960914" cy="3526972"/>
            </a:xfrm>
            <a:prstGeom prst="line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32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graphicFrame>
        <p:nvGraphicFramePr>
          <p:cNvPr id="31" name="İçerik Yer Tutucusu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512334"/>
              </p:ext>
            </p:extLst>
          </p:nvPr>
        </p:nvGraphicFramePr>
        <p:xfrm>
          <a:off x="685800" y="1900238"/>
          <a:ext cx="7772400" cy="366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468313" y="1145495"/>
            <a:ext cx="7848600" cy="914400"/>
          </a:xfrm>
        </p:spPr>
        <p:txBody>
          <a:bodyPr/>
          <a:lstStyle/>
          <a:p>
            <a:pPr algn="r"/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Ways of Reaching Evidence</a:t>
            </a:r>
            <a:endParaRPr lang="en-GB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Data </a:t>
            </a:r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Compilation </a:t>
            </a:r>
            <a:r>
              <a:rPr lang="en-US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Methods </a:t>
            </a:r>
            <a:r>
              <a:rPr lang="en-US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of ISKUR</a:t>
            </a: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82368091"/>
              </p:ext>
            </p:extLst>
          </p:nvPr>
        </p:nvGraphicFramePr>
        <p:xfrm>
          <a:off x="1034142" y="2222047"/>
          <a:ext cx="7282771" cy="325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7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Survey Data</a:t>
            </a:r>
            <a:endParaRPr lang="en-GB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en-GB" dirty="0" smtClean="0"/>
              <a:t>Labour Market Survey (</a:t>
            </a:r>
            <a:r>
              <a:rPr lang="tr-TR" dirty="0" smtClean="0"/>
              <a:t>LMS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Job Vacancy Statistics Survey</a:t>
            </a:r>
          </a:p>
        </p:txBody>
      </p:sp>
      <p:pic>
        <p:nvPicPr>
          <p:cNvPr id="5" name="Picture 7" descr="pptkapak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  <p:pic>
        <p:nvPicPr>
          <p:cNvPr id="3074" name="Picture 2" descr="C:\Users\oguz.duzgun\Desktop\Yeni klasör (2)\thCAFZIB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34" y="4326610"/>
            <a:ext cx="1445758" cy="14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ptkapak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685800" y="2546350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Labour Market Surveys</a:t>
            </a:r>
            <a:endParaRPr lang="en-GB" sz="3200" kern="1200" dirty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4" name="Picture 7" descr="pptkapak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30"/>
            <a:ext cx="9144000" cy="1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0080"/>
      </a:accent1>
      <a:accent2>
        <a:srgbClr val="FFCC6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kur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IKG PRO.thmx</Template>
  <TotalTime>7983</TotalTime>
  <Words>977</Words>
  <Application>Microsoft Office PowerPoint</Application>
  <PresentationFormat>On-screen Show (4:3)</PresentationFormat>
  <Paragraphs>135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Custom Design</vt:lpstr>
      <vt:lpstr>1_Custom Design</vt:lpstr>
      <vt:lpstr>iskur</vt:lpstr>
      <vt:lpstr>2_Custom Design</vt:lpstr>
      <vt:lpstr>Çizelge</vt:lpstr>
      <vt:lpstr>PowerPoint Presentation</vt:lpstr>
      <vt:lpstr>Presentation Plan</vt:lpstr>
      <vt:lpstr>Policy Development Based on Evidence  </vt:lpstr>
      <vt:lpstr>PowerPoint Presentation</vt:lpstr>
      <vt:lpstr>PowerPoint Presentation</vt:lpstr>
      <vt:lpstr>Ways of Reaching Evidence</vt:lpstr>
      <vt:lpstr>Data Compilation Methods of ISKUR</vt:lpstr>
      <vt:lpstr>Survey Data</vt:lpstr>
      <vt:lpstr>Labour Market Surveys</vt:lpstr>
      <vt:lpstr>Objectives of Labour Market Survey</vt:lpstr>
      <vt:lpstr>Objectives of Labour Market Survey</vt:lpstr>
      <vt:lpstr>PowerPoint Presentation</vt:lpstr>
      <vt:lpstr>Labour Market Surveys</vt:lpstr>
      <vt:lpstr>PowerPoint Presentation</vt:lpstr>
      <vt:lpstr>PowerPoint Presentation</vt:lpstr>
      <vt:lpstr>THE DOCUMENTS IN WHICH LMS  RESULTS ARE USED </vt:lpstr>
      <vt:lpstr>THE RESULTS OF LMS</vt:lpstr>
      <vt:lpstr>Survey on Job Vacancy Statistics</vt:lpstr>
      <vt:lpstr>PowerPoint Presentation</vt:lpstr>
      <vt:lpstr>Scope of the Survey</vt:lpstr>
      <vt:lpstr>Field Study Period of the Survey</vt:lpstr>
      <vt:lpstr>Administrative Records </vt:lpstr>
      <vt:lpstr>PowerPoint Presentation</vt:lpstr>
      <vt:lpstr> 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Mansur Boydas</cp:lastModifiedBy>
  <cp:revision>1013</cp:revision>
  <cp:lastPrinted>2016-09-22T11:51:33Z</cp:lastPrinted>
  <dcterms:created xsi:type="dcterms:W3CDTF">2012-04-13T04:42:51Z</dcterms:created>
  <dcterms:modified xsi:type="dcterms:W3CDTF">2016-09-23T14:22:27Z</dcterms:modified>
</cp:coreProperties>
</file>