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1" r:id="rId2"/>
    <p:sldId id="256" r:id="rId3"/>
    <p:sldId id="261" r:id="rId4"/>
    <p:sldId id="265" r:id="rId5"/>
    <p:sldId id="260" r:id="rId6"/>
    <p:sldId id="262" r:id="rId7"/>
    <p:sldId id="264" r:id="rId8"/>
    <p:sldId id="268" r:id="rId9"/>
    <p:sldId id="267" r:id="rId10"/>
    <p:sldId id="273" r:id="rId11"/>
    <p:sldId id="269" r:id="rId12"/>
    <p:sldId id="270" r:id="rId13"/>
    <p:sldId id="27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3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explosion val="1"/>
          </c:dPt>
          <c:dPt>
            <c:idx val="1"/>
            <c:bubble3D val="0"/>
            <c:explosion val="25"/>
          </c:dPt>
          <c:dLbls>
            <c:showLegendKey val="0"/>
            <c:showVal val="1"/>
            <c:showCatName val="0"/>
            <c:showSerName val="0"/>
            <c:showPercent val="0"/>
            <c:showBubbleSize val="0"/>
            <c:showLeaderLines val="1"/>
          </c:dLbls>
          <c:cat>
            <c:strRef>
              <c:f>Лист1!$A$2:$A$5</c:f>
              <c:strCache>
                <c:ptCount val="2"/>
                <c:pt idx="0">
                  <c:v>total number </c:v>
                </c:pt>
                <c:pt idx="1">
                  <c:v>disabled under the 18</c:v>
                </c:pt>
              </c:strCache>
            </c:strRef>
          </c:cat>
          <c:val>
            <c:numRef>
              <c:f>Лист1!$B$2:$B$5</c:f>
              <c:numCache>
                <c:formatCode>General</c:formatCode>
                <c:ptCount val="4"/>
                <c:pt idx="0">
                  <c:v>570000</c:v>
                </c:pt>
                <c:pt idx="1">
                  <c:v>67000</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overlay val="0"/>
    </c:legend>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Lbls>
            <c:showLegendKey val="0"/>
            <c:showVal val="1"/>
            <c:showCatName val="0"/>
            <c:showSerName val="0"/>
            <c:showPercent val="0"/>
            <c:showBubbleSize val="0"/>
            <c:showLeaderLines val="1"/>
          </c:dLbls>
          <c:cat>
            <c:strRef>
              <c:f>Лист1!$A$2:$A$5</c:f>
              <c:strCache>
                <c:ptCount val="3"/>
                <c:pt idx="0">
                  <c:v>employed </c:v>
                </c:pt>
                <c:pt idx="1">
                  <c:v>involved to the vacational training</c:v>
                </c:pt>
                <c:pt idx="2">
                  <c:v>involved to publics works</c:v>
                </c:pt>
              </c:strCache>
            </c:strRef>
          </c:cat>
          <c:val>
            <c:numRef>
              <c:f>Лист1!$B$2:$B$5</c:f>
              <c:numCache>
                <c:formatCode>General</c:formatCode>
                <c:ptCount val="4"/>
                <c:pt idx="0">
                  <c:v>877</c:v>
                </c:pt>
                <c:pt idx="1">
                  <c:v>343</c:v>
                </c:pt>
                <c:pt idx="2">
                  <c:v>52</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overlay val="0"/>
    </c:legend>
    <c:plotVisOnly val="1"/>
    <c:dispBlanksAs val="gap"/>
    <c:showDLblsOverMax val="0"/>
  </c:chart>
  <c:txPr>
    <a:bodyPr/>
    <a:lstStyle/>
    <a:p>
      <a:pPr>
        <a:defRPr sz="1800"/>
      </a:pPr>
      <a:endParaRPr lang="tr-T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21.10.2016</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573500" cy="1171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519668"/>
            <a:ext cx="8928992" cy="3046988"/>
          </a:xfrm>
          <a:prstGeom prst="rect">
            <a:avLst/>
          </a:prstGeom>
          <a:noFill/>
        </p:spPr>
        <p:txBody>
          <a:bodyPr wrap="square" rtlCol="0">
            <a:spAutoFit/>
          </a:bodyPr>
          <a:lstStyle/>
          <a:p>
            <a:endParaRPr lang="ru-RU" sz="3200" dirty="0"/>
          </a:p>
          <a:p>
            <a:r>
              <a:rPr lang="en-US" sz="3200" b="1" dirty="0" smtClean="0"/>
              <a:t>CONFERENCE </a:t>
            </a:r>
            <a:r>
              <a:rPr lang="en-US" sz="3200" b="1" dirty="0"/>
              <a:t>ON EMPLOYMENT OF PERSONS WITH DISABILITIES IN OIC MEMBER </a:t>
            </a:r>
            <a:r>
              <a:rPr lang="en-US" sz="3200" b="1" dirty="0" smtClean="0"/>
              <a:t>COUNTRIES</a:t>
            </a:r>
          </a:p>
          <a:p>
            <a:r>
              <a:rPr lang="en-US" sz="3200" b="1" dirty="0" smtClean="0"/>
              <a:t> </a:t>
            </a:r>
            <a:endParaRPr lang="en-US" sz="3200" dirty="0" smtClean="0"/>
          </a:p>
          <a:p>
            <a:r>
              <a:rPr lang="en-US" sz="3200" dirty="0" smtClean="0"/>
              <a:t>ISTANBUL</a:t>
            </a:r>
          </a:p>
          <a:p>
            <a:r>
              <a:rPr lang="en-US" sz="3200" dirty="0" smtClean="0"/>
              <a:t>26-28 October,  2016</a:t>
            </a:r>
            <a:endParaRPr lang="ru-RU" sz="3200" dirty="0"/>
          </a:p>
        </p:txBody>
      </p:sp>
    </p:spTree>
    <p:extLst>
      <p:ext uri="{BB962C8B-B14F-4D97-AF65-F5344CB8AC3E}">
        <p14:creationId xmlns:p14="http://schemas.microsoft.com/office/powerpoint/2010/main" val="117090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2960" y="1100628"/>
            <a:ext cx="7520940" cy="5757372"/>
          </a:xfrm>
        </p:spPr>
        <p:txBody>
          <a:bodyPr>
            <a:noAutofit/>
          </a:bodyPr>
          <a:lstStyle/>
          <a:p>
            <a:pPr>
              <a:buFont typeface="Wingdings" pitchFamily="2" charset="2"/>
              <a:buChar char="q"/>
            </a:pPr>
            <a:r>
              <a:rPr lang="en-US" dirty="0">
                <a:solidFill>
                  <a:srgbClr val="0070C0"/>
                </a:solidFill>
                <a:latin typeface="Times New Roman" pitchFamily="18" charset="0"/>
                <a:cs typeface="Times New Roman" pitchFamily="18" charset="0"/>
              </a:rPr>
              <a:t>The Azerbaijani government has drafted four socio-medical rehabilitation programs for disabled people and children.</a:t>
            </a:r>
          </a:p>
          <a:p>
            <a:endParaRPr lang="en-US" dirty="0">
              <a:solidFill>
                <a:srgbClr val="0070C0"/>
              </a:solidFill>
              <a:latin typeface="Times New Roman" pitchFamily="18" charset="0"/>
              <a:cs typeface="Times New Roman" pitchFamily="18" charset="0"/>
            </a:endParaRPr>
          </a:p>
          <a:p>
            <a:pPr>
              <a:buFont typeface="Wingdings" pitchFamily="2" charset="2"/>
              <a:buChar char="q"/>
            </a:pPr>
            <a:r>
              <a:rPr lang="en-US" dirty="0" smtClean="0">
                <a:solidFill>
                  <a:srgbClr val="0070C0"/>
                </a:solidFill>
                <a:latin typeface="Times New Roman" pitchFamily="18" charset="0"/>
                <a:cs typeface="Times New Roman" pitchFamily="18" charset="0"/>
              </a:rPr>
              <a:t>It is  </a:t>
            </a:r>
            <a:r>
              <a:rPr lang="en-US" dirty="0">
                <a:solidFill>
                  <a:srgbClr val="0070C0"/>
                </a:solidFill>
                <a:latin typeface="Times New Roman" pitchFamily="18" charset="0"/>
                <a:cs typeface="Times New Roman" pitchFamily="18" charset="0"/>
              </a:rPr>
              <a:t>part of the 2012-2015 Governmental Programs on Physical Protection of Disabled Persons, on Social Protection of Disabled Children, on the Rehabilitation of Disabled People and Children and on the Development of the Disability </a:t>
            </a:r>
            <a:r>
              <a:rPr lang="en-US" dirty="0" smtClean="0">
                <a:solidFill>
                  <a:srgbClr val="0070C0"/>
                </a:solidFill>
                <a:latin typeface="Times New Roman" pitchFamily="18" charset="0"/>
                <a:cs typeface="Times New Roman" pitchFamily="18" charset="0"/>
              </a:rPr>
              <a:t>Criteria</a:t>
            </a:r>
          </a:p>
          <a:p>
            <a:endParaRPr lang="en-US" dirty="0">
              <a:solidFill>
                <a:srgbClr val="0070C0"/>
              </a:solidFill>
              <a:latin typeface="Times New Roman" pitchFamily="18" charset="0"/>
              <a:cs typeface="Times New Roman" pitchFamily="18" charset="0"/>
            </a:endParaRPr>
          </a:p>
          <a:p>
            <a:pPr>
              <a:buFont typeface="Wingdings" pitchFamily="2" charset="2"/>
              <a:buChar char="q"/>
            </a:pPr>
            <a:r>
              <a:rPr lang="en-US" dirty="0" smtClean="0">
                <a:solidFill>
                  <a:srgbClr val="0070C0"/>
                </a:solidFill>
                <a:latin typeface="Times New Roman" pitchFamily="18" charset="0"/>
                <a:cs typeface="Times New Roman" pitchFamily="18" charset="0"/>
              </a:rPr>
              <a:t>Azerbaijan</a:t>
            </a:r>
            <a:r>
              <a:rPr lang="en-US" dirty="0">
                <a:solidFill>
                  <a:srgbClr val="0070C0"/>
                </a:solidFill>
                <a:latin typeface="Times New Roman" pitchFamily="18" charset="0"/>
                <a:cs typeface="Times New Roman" pitchFamily="18" charset="0"/>
              </a:rPr>
              <a:t>, as a member of the Convention on the Rights of Persons with Disabilities, is committed to adjusting the national norms and legislation with international regulations.</a:t>
            </a:r>
          </a:p>
          <a:p>
            <a:endParaRPr lang="en-US" dirty="0" smtClean="0">
              <a:solidFill>
                <a:srgbClr val="0070C0"/>
              </a:solidFill>
              <a:latin typeface="Times New Roman" pitchFamily="18" charset="0"/>
              <a:cs typeface="Times New Roman" pitchFamily="18" charset="0"/>
            </a:endParaRPr>
          </a:p>
          <a:p>
            <a:pPr>
              <a:buFont typeface="Wingdings" pitchFamily="2" charset="2"/>
              <a:buChar char="q"/>
            </a:pPr>
            <a:r>
              <a:rPr lang="en-US" dirty="0" smtClean="0">
                <a:solidFill>
                  <a:srgbClr val="0070C0"/>
                </a:solidFill>
                <a:latin typeface="Times New Roman" pitchFamily="18" charset="0"/>
                <a:cs typeface="Times New Roman" pitchFamily="18" charset="0"/>
              </a:rPr>
              <a:t>About </a:t>
            </a:r>
            <a:r>
              <a:rPr lang="en-US" dirty="0">
                <a:solidFill>
                  <a:srgbClr val="0070C0"/>
                </a:solidFill>
                <a:latin typeface="Times New Roman" pitchFamily="18" charset="0"/>
                <a:cs typeface="Times New Roman" pitchFamily="18" charset="0"/>
              </a:rPr>
              <a:t>5,000 of the disabled people were provided with apartments and 3,000 with </a:t>
            </a:r>
            <a:r>
              <a:rPr lang="en-US" dirty="0" smtClean="0">
                <a:solidFill>
                  <a:srgbClr val="0070C0"/>
                </a:solidFill>
                <a:latin typeface="Times New Roman" pitchFamily="18" charset="0"/>
                <a:cs typeface="Times New Roman" pitchFamily="18" charset="0"/>
              </a:rPr>
              <a:t>cars.</a:t>
            </a:r>
          </a:p>
          <a:p>
            <a:pPr>
              <a:buFont typeface="Wingdings" pitchFamily="2" charset="2"/>
              <a:buChar char="q"/>
            </a:pPr>
            <a:r>
              <a:rPr lang="en-US" dirty="0" smtClean="0">
                <a:solidFill>
                  <a:srgbClr val="0070C0"/>
                </a:solidFill>
                <a:latin typeface="Times New Roman" pitchFamily="18" charset="0"/>
                <a:cs typeface="Times New Roman" pitchFamily="18" charset="0"/>
              </a:rPr>
              <a:t>Fourteen </a:t>
            </a:r>
            <a:r>
              <a:rPr lang="en-US" dirty="0">
                <a:solidFill>
                  <a:srgbClr val="0070C0"/>
                </a:solidFill>
                <a:latin typeface="Times New Roman" pitchFamily="18" charset="0"/>
                <a:cs typeface="Times New Roman" pitchFamily="18" charset="0"/>
              </a:rPr>
              <a:t>regions of the country have rehabilitation centers for the handicapped, where 14,000 disabled have been treated and 7,000 provided with free prosthesis and wheelchairs.</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40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400" b="1" dirty="0" smtClean="0">
                <a:solidFill>
                  <a:srgbClr val="0070C0"/>
                </a:solidFill>
              </a:rPr>
              <a:t>Conclusions</a:t>
            </a:r>
            <a:endParaRPr lang="ru-RU" sz="2400" dirty="0">
              <a:solidFill>
                <a:srgbClr val="0070C0"/>
              </a:solidFill>
            </a:endParaRPr>
          </a:p>
        </p:txBody>
      </p:sp>
      <p:sp>
        <p:nvSpPr>
          <p:cNvPr id="3" name="Объект 2"/>
          <p:cNvSpPr>
            <a:spLocks noGrp="1"/>
          </p:cNvSpPr>
          <p:nvPr>
            <p:ph idx="1"/>
          </p:nvPr>
        </p:nvSpPr>
        <p:spPr>
          <a:xfrm>
            <a:off x="822960" y="1100628"/>
            <a:ext cx="7520940" cy="5712748"/>
          </a:xfrm>
        </p:spPr>
        <p:txBody>
          <a:bodyPr>
            <a:normAutofit/>
          </a:bodyPr>
          <a:lstStyle/>
          <a:p>
            <a:pPr algn="just">
              <a:buFont typeface="Wingdings" pitchFamily="2" charset="2"/>
              <a:buChar char="v"/>
            </a:pPr>
            <a:r>
              <a:rPr lang="en-US" b="0" dirty="0" smtClean="0">
                <a:solidFill>
                  <a:srgbClr val="0070C0"/>
                </a:solidFill>
                <a:latin typeface="Times New Roman" pitchFamily="18" charset="0"/>
                <a:cs typeface="Times New Roman" pitchFamily="18" charset="0"/>
              </a:rPr>
              <a:t>Address </a:t>
            </a:r>
            <a:r>
              <a:rPr lang="en-US" b="0" dirty="0">
                <a:solidFill>
                  <a:srgbClr val="0070C0"/>
                </a:solidFill>
                <a:latin typeface="Times New Roman" pitchFamily="18" charset="0"/>
                <a:cs typeface="Times New Roman" pitchFamily="18" charset="0"/>
              </a:rPr>
              <a:t>early intervention to prevent disabilities stemming from childhood, which are </a:t>
            </a:r>
            <a:r>
              <a:rPr lang="en-US" b="0" dirty="0" smtClean="0">
                <a:solidFill>
                  <a:srgbClr val="0070C0"/>
                </a:solidFill>
                <a:latin typeface="Times New Roman" pitchFamily="18" charset="0"/>
                <a:cs typeface="Times New Roman" pitchFamily="18" charset="0"/>
              </a:rPr>
              <a:t>among the </a:t>
            </a:r>
            <a:r>
              <a:rPr lang="en-US" b="0" dirty="0">
                <a:solidFill>
                  <a:srgbClr val="0070C0"/>
                </a:solidFill>
                <a:latin typeface="Times New Roman" pitchFamily="18" charset="0"/>
                <a:cs typeface="Times New Roman" pitchFamily="18" charset="0"/>
              </a:rPr>
              <a:t>prevailing causes of disability in Azerbaijan across all age groups</a:t>
            </a:r>
            <a:r>
              <a:rPr lang="en-US" b="0" dirty="0" smtClean="0">
                <a:solidFill>
                  <a:srgbClr val="0070C0"/>
                </a:solidFill>
                <a:latin typeface="Times New Roman" pitchFamily="18" charset="0"/>
                <a:cs typeface="Times New Roman" pitchFamily="18" charset="0"/>
              </a:rPr>
              <a:t>.</a:t>
            </a:r>
          </a:p>
          <a:p>
            <a:pPr algn="just">
              <a:buFont typeface="Wingdings" pitchFamily="2" charset="2"/>
              <a:buChar char="v"/>
            </a:pPr>
            <a:endParaRPr lang="en-US" b="0" dirty="0" smtClean="0">
              <a:solidFill>
                <a:srgbClr val="0070C0"/>
              </a:solidFill>
              <a:latin typeface="Times New Roman" pitchFamily="18" charset="0"/>
              <a:cs typeface="Times New Roman" pitchFamily="18" charset="0"/>
            </a:endParaRPr>
          </a:p>
          <a:p>
            <a:pPr algn="just">
              <a:buFont typeface="Wingdings" pitchFamily="2" charset="2"/>
              <a:buChar char="v"/>
            </a:pPr>
            <a:r>
              <a:rPr lang="en-US" b="0" dirty="0">
                <a:solidFill>
                  <a:srgbClr val="0070C0"/>
                </a:solidFill>
                <a:latin typeface="Times New Roman" pitchFamily="18" charset="0"/>
                <a:cs typeface="Times New Roman" pitchFamily="18" charset="0"/>
              </a:rPr>
              <a:t>Carry out public awareness campaigns to address the attitudinal barriers that hinder the </a:t>
            </a:r>
            <a:r>
              <a:rPr lang="en-US" b="0" dirty="0" smtClean="0">
                <a:solidFill>
                  <a:srgbClr val="0070C0"/>
                </a:solidFill>
                <a:latin typeface="Times New Roman" pitchFamily="18" charset="0"/>
                <a:cs typeface="Times New Roman" pitchFamily="18" charset="0"/>
              </a:rPr>
              <a:t>full and </a:t>
            </a:r>
            <a:r>
              <a:rPr lang="en-US" b="0" dirty="0">
                <a:solidFill>
                  <a:srgbClr val="0070C0"/>
                </a:solidFill>
                <a:latin typeface="Times New Roman" pitchFamily="18" charset="0"/>
                <a:cs typeface="Times New Roman" pitchFamily="18" charset="0"/>
              </a:rPr>
              <a:t>effective participation in society of PWD on an equal basis with </a:t>
            </a:r>
            <a:r>
              <a:rPr lang="en-US" b="0" dirty="0" smtClean="0">
                <a:solidFill>
                  <a:srgbClr val="0070C0"/>
                </a:solidFill>
                <a:latin typeface="Times New Roman" pitchFamily="18" charset="0"/>
                <a:cs typeface="Times New Roman" pitchFamily="18" charset="0"/>
              </a:rPr>
              <a:t>others.</a:t>
            </a:r>
          </a:p>
          <a:p>
            <a:pPr algn="just">
              <a:buFont typeface="Wingdings" pitchFamily="2" charset="2"/>
              <a:buChar char="v"/>
            </a:pPr>
            <a:endParaRPr lang="en-US" b="0" dirty="0" smtClean="0">
              <a:solidFill>
                <a:srgbClr val="0070C0"/>
              </a:solidFill>
              <a:latin typeface="Times New Roman" pitchFamily="18" charset="0"/>
              <a:cs typeface="Times New Roman" pitchFamily="18" charset="0"/>
            </a:endParaRPr>
          </a:p>
          <a:p>
            <a:pPr algn="just">
              <a:buFont typeface="Wingdings" pitchFamily="2" charset="2"/>
              <a:buChar char="v"/>
            </a:pPr>
            <a:r>
              <a:rPr lang="en-US" b="0" dirty="0" smtClean="0">
                <a:solidFill>
                  <a:srgbClr val="0070C0"/>
                </a:solidFill>
                <a:latin typeface="Times New Roman" pitchFamily="18" charset="0"/>
                <a:cs typeface="Times New Roman" pitchFamily="18" charset="0"/>
              </a:rPr>
              <a:t> Address environmental barriers in Azerbaijan’s built environment paying particular attention to their effect on people with sensory impairments and people with physical disabilities, including with respect to access to transportation infrastructure, such as elevators, buses, the limited number of available wheelchairs, and the general difficulties of accessibility of public places</a:t>
            </a:r>
          </a:p>
          <a:p>
            <a:pPr algn="just">
              <a:buFont typeface="Wingdings" pitchFamily="2" charset="2"/>
              <a:buChar char="v"/>
            </a:pPr>
            <a:endParaRPr lang="en-US" b="0" dirty="0">
              <a:solidFill>
                <a:srgbClr val="0070C0"/>
              </a:solidFill>
              <a:latin typeface="Times New Roman" pitchFamily="18" charset="0"/>
              <a:cs typeface="Times New Roman" pitchFamily="18" charset="0"/>
            </a:endParaRPr>
          </a:p>
          <a:p>
            <a:pPr algn="just">
              <a:buFont typeface="Wingdings" pitchFamily="2" charset="2"/>
              <a:buChar char="v"/>
            </a:pPr>
            <a:r>
              <a:rPr lang="en-US" dirty="0">
                <a:solidFill>
                  <a:srgbClr val="0070C0"/>
                </a:solidFill>
                <a:latin typeface="Times New Roman" pitchFamily="18" charset="0"/>
                <a:cs typeface="Times New Roman" pitchFamily="18" charset="0"/>
              </a:rPr>
              <a:t>The National Television and Radio Council recently passed a decision on resuming sign-interpretation on television broadcasts, which is good news for the disabled people with hearing problems.</a:t>
            </a:r>
          </a:p>
          <a:p>
            <a:pPr algn="just">
              <a:buFont typeface="Wingdings" pitchFamily="2" charset="2"/>
              <a:buChar char="v"/>
            </a:pPr>
            <a:endParaRPr lang="en-US" b="0" dirty="0" smtClean="0">
              <a:solidFill>
                <a:srgbClr val="0070C0"/>
              </a:solidFill>
              <a:latin typeface="Times New Roman" pitchFamily="18" charset="0"/>
              <a:cs typeface="Times New Roman" pitchFamily="18" charset="0"/>
            </a:endParaRPr>
          </a:p>
          <a:p>
            <a:pPr>
              <a:buFont typeface="Wingdings" pitchFamily="2" charset="2"/>
              <a:buChar char="v"/>
            </a:pPr>
            <a:endParaRPr lang="en-US" dirty="0" smtClean="0">
              <a:latin typeface="Times New Roman" pitchFamily="18" charset="0"/>
              <a:cs typeface="Times New Roman" pitchFamily="18" charset="0"/>
            </a:endParaRPr>
          </a:p>
          <a:p>
            <a:pPr>
              <a:buFont typeface="Wingdings" pitchFamily="2" charset="2"/>
              <a:buChar char="Ø"/>
            </a:pPr>
            <a:endParaRPr lang="ru-RU" dirty="0"/>
          </a:p>
        </p:txBody>
      </p:sp>
    </p:spTree>
    <p:extLst>
      <p:ext uri="{BB962C8B-B14F-4D97-AF65-F5344CB8AC3E}">
        <p14:creationId xmlns:p14="http://schemas.microsoft.com/office/powerpoint/2010/main" val="260432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2960" y="404664"/>
            <a:ext cx="7520940" cy="5544616"/>
          </a:xfrm>
        </p:spPr>
        <p:txBody>
          <a:bodyPr>
            <a:normAutofit/>
          </a:bodyPr>
          <a:lstStyle/>
          <a:p>
            <a:pPr algn="just">
              <a:buFont typeface="Wingdings" pitchFamily="2" charset="2"/>
              <a:buChar char="v"/>
            </a:pPr>
            <a:r>
              <a:rPr lang="en-US" b="0" dirty="0">
                <a:solidFill>
                  <a:srgbClr val="0070C0"/>
                </a:solidFill>
                <a:latin typeface="Times New Roman" pitchFamily="18" charset="0"/>
                <a:cs typeface="Times New Roman" pitchFamily="18" charset="0"/>
              </a:rPr>
              <a:t>Address environmental barriers relating to access to information include poor information dissemination</a:t>
            </a:r>
            <a:r>
              <a:rPr lang="en-US" b="0" dirty="0" smtClean="0">
                <a:solidFill>
                  <a:srgbClr val="0070C0"/>
                </a:solidFill>
                <a:latin typeface="Times New Roman" pitchFamily="18" charset="0"/>
                <a:cs typeface="Times New Roman" pitchFamily="18" charset="0"/>
              </a:rPr>
              <a:t>, with </a:t>
            </a:r>
            <a:r>
              <a:rPr lang="en-US" b="0" dirty="0">
                <a:solidFill>
                  <a:srgbClr val="0070C0"/>
                </a:solidFill>
                <a:latin typeface="Times New Roman" pitchFamily="18" charset="0"/>
                <a:cs typeface="Times New Roman" pitchFamily="18" charset="0"/>
              </a:rPr>
              <a:t>particular reference to the social protection measures and benefits </a:t>
            </a:r>
            <a:r>
              <a:rPr lang="en-US" b="0" dirty="0" smtClean="0">
                <a:solidFill>
                  <a:srgbClr val="0070C0"/>
                </a:solidFill>
                <a:latin typeface="Times New Roman" pitchFamily="18" charset="0"/>
                <a:cs typeface="Times New Roman" pitchFamily="18" charset="0"/>
              </a:rPr>
              <a:t>available  to </a:t>
            </a:r>
            <a:r>
              <a:rPr lang="en-US" b="0" dirty="0">
                <a:solidFill>
                  <a:srgbClr val="0070C0"/>
                </a:solidFill>
                <a:latin typeface="Times New Roman" pitchFamily="18" charset="0"/>
                <a:cs typeface="Times New Roman" pitchFamily="18" charset="0"/>
              </a:rPr>
              <a:t>PWD, including </a:t>
            </a:r>
            <a:r>
              <a:rPr lang="en-US" b="0" dirty="0" smtClean="0">
                <a:solidFill>
                  <a:srgbClr val="0070C0"/>
                </a:solidFill>
                <a:latin typeface="Times New Roman" pitchFamily="18" charset="0"/>
                <a:cs typeface="Times New Roman" pitchFamily="18" charset="0"/>
              </a:rPr>
              <a:t> </a:t>
            </a:r>
            <a:r>
              <a:rPr lang="en-US" b="0" dirty="0" err="1" smtClean="0">
                <a:solidFill>
                  <a:srgbClr val="0070C0"/>
                </a:solidFill>
                <a:latin typeface="Times New Roman" pitchFamily="18" charset="0"/>
                <a:cs typeface="Times New Roman" pitchFamily="18" charset="0"/>
              </a:rPr>
              <a:t>specialised</a:t>
            </a:r>
            <a:r>
              <a:rPr lang="en-US" b="0" dirty="0" smtClean="0">
                <a:solidFill>
                  <a:srgbClr val="0070C0"/>
                </a:solidFill>
                <a:latin typeface="Times New Roman" pitchFamily="18" charset="0"/>
                <a:cs typeface="Times New Roman" pitchFamily="18" charset="0"/>
              </a:rPr>
              <a:t>  equipment </a:t>
            </a:r>
          </a:p>
          <a:p>
            <a:pPr algn="just">
              <a:buFont typeface="Wingdings" pitchFamily="2" charset="2"/>
              <a:buChar char="v"/>
            </a:pPr>
            <a:r>
              <a:rPr lang="en-US" b="0" dirty="0">
                <a:solidFill>
                  <a:srgbClr val="0070C0"/>
                </a:solidFill>
                <a:latin typeface="Times New Roman" pitchFamily="18" charset="0"/>
                <a:cs typeface="Times New Roman" pitchFamily="18" charset="0"/>
              </a:rPr>
              <a:t>Provide adequate financial assistance to PWD and their families by increasing the </a:t>
            </a:r>
            <a:r>
              <a:rPr lang="en-US" b="0" dirty="0" smtClean="0">
                <a:solidFill>
                  <a:srgbClr val="0070C0"/>
                </a:solidFill>
                <a:latin typeface="Times New Roman" pitchFamily="18" charset="0"/>
                <a:cs typeface="Times New Roman" pitchFamily="18" charset="0"/>
              </a:rPr>
              <a:t>availability  and </a:t>
            </a:r>
            <a:r>
              <a:rPr lang="en-US" b="0" dirty="0">
                <a:solidFill>
                  <a:srgbClr val="0070C0"/>
                </a:solidFill>
                <a:latin typeface="Times New Roman" pitchFamily="18" charset="0"/>
                <a:cs typeface="Times New Roman" pitchFamily="18" charset="0"/>
              </a:rPr>
              <a:t>level of current </a:t>
            </a:r>
            <a:r>
              <a:rPr lang="en-US" b="0" dirty="0" smtClean="0">
                <a:solidFill>
                  <a:srgbClr val="0070C0"/>
                </a:solidFill>
                <a:latin typeface="Times New Roman" pitchFamily="18" charset="0"/>
                <a:cs typeface="Times New Roman" pitchFamily="18" charset="0"/>
              </a:rPr>
              <a:t> benefits</a:t>
            </a:r>
            <a:r>
              <a:rPr lang="en-US" dirty="0" smtClean="0">
                <a:solidFill>
                  <a:srgbClr val="0070C0"/>
                </a:solidFill>
              </a:rPr>
              <a:t>. </a:t>
            </a:r>
          </a:p>
          <a:p>
            <a:pPr algn="just">
              <a:buFont typeface="Wingdings" pitchFamily="2" charset="2"/>
              <a:buChar char="v"/>
            </a:pPr>
            <a:r>
              <a:rPr lang="en-US" b="0" dirty="0" smtClean="0">
                <a:solidFill>
                  <a:srgbClr val="0070C0"/>
                </a:solidFill>
                <a:latin typeface="Times New Roman" pitchFamily="18" charset="0"/>
                <a:cs typeface="Times New Roman" pitchFamily="18" charset="0"/>
              </a:rPr>
              <a:t>Address </a:t>
            </a:r>
            <a:r>
              <a:rPr lang="en-US" b="0" dirty="0">
                <a:solidFill>
                  <a:srgbClr val="0070C0"/>
                </a:solidFill>
                <a:latin typeface="Times New Roman" pitchFamily="18" charset="0"/>
                <a:cs typeface="Times New Roman" pitchFamily="18" charset="0"/>
              </a:rPr>
              <a:t>the access of PWD to work opportunities, particularly youth with disabilities, </a:t>
            </a:r>
            <a:r>
              <a:rPr lang="en-US" b="0" dirty="0" smtClean="0">
                <a:solidFill>
                  <a:srgbClr val="0070C0"/>
                </a:solidFill>
                <a:latin typeface="Times New Roman" pitchFamily="18" charset="0"/>
                <a:cs typeface="Times New Roman" pitchFamily="18" charset="0"/>
              </a:rPr>
              <a:t>including the </a:t>
            </a:r>
            <a:r>
              <a:rPr lang="en-US" b="0" dirty="0">
                <a:solidFill>
                  <a:srgbClr val="0070C0"/>
                </a:solidFill>
                <a:latin typeface="Times New Roman" pitchFamily="18" charset="0"/>
                <a:cs typeface="Times New Roman" pitchFamily="18" charset="0"/>
              </a:rPr>
              <a:t>lack of adequate legislation in this area, the lack of equal opportunities for PWD to work </a:t>
            </a:r>
            <a:r>
              <a:rPr lang="en-US" b="0" dirty="0" smtClean="0">
                <a:solidFill>
                  <a:srgbClr val="0070C0"/>
                </a:solidFill>
                <a:latin typeface="Times New Roman" pitchFamily="18" charset="0"/>
                <a:cs typeface="Times New Roman" pitchFamily="18" charset="0"/>
              </a:rPr>
              <a:t>and the </a:t>
            </a:r>
            <a:r>
              <a:rPr lang="en-US" b="0" dirty="0">
                <a:solidFill>
                  <a:srgbClr val="0070C0"/>
                </a:solidFill>
                <a:latin typeface="Times New Roman" pitchFamily="18" charset="0"/>
                <a:cs typeface="Times New Roman" pitchFamily="18" charset="0"/>
              </a:rPr>
              <a:t>absence of incentives to employ PWD, which fuels PWD’s dependency upon their </a:t>
            </a:r>
            <a:r>
              <a:rPr lang="en-US" b="0" dirty="0" smtClean="0">
                <a:solidFill>
                  <a:srgbClr val="0070C0"/>
                </a:solidFill>
                <a:latin typeface="Times New Roman" pitchFamily="18" charset="0"/>
                <a:cs typeface="Times New Roman" pitchFamily="18" charset="0"/>
              </a:rPr>
              <a:t>families and </a:t>
            </a:r>
            <a:r>
              <a:rPr lang="en-US" b="0" dirty="0">
                <a:solidFill>
                  <a:srgbClr val="0070C0"/>
                </a:solidFill>
                <a:latin typeface="Times New Roman" pitchFamily="18" charset="0"/>
                <a:cs typeface="Times New Roman" pitchFamily="18" charset="0"/>
              </a:rPr>
              <a:t>the state, which is detrimental to their self esteem</a:t>
            </a:r>
            <a:r>
              <a:rPr lang="en-US" b="0" dirty="0" smtClean="0">
                <a:solidFill>
                  <a:srgbClr val="0070C0"/>
                </a:solidFill>
                <a:latin typeface="Times New Roman" pitchFamily="18" charset="0"/>
                <a:cs typeface="Times New Roman" pitchFamily="18" charset="0"/>
              </a:rPr>
              <a:t>.</a:t>
            </a:r>
          </a:p>
          <a:p>
            <a:pPr algn="just">
              <a:buFont typeface="Wingdings" pitchFamily="2" charset="2"/>
              <a:buChar char="v"/>
            </a:pPr>
            <a:r>
              <a:rPr lang="en-US" b="0" dirty="0" smtClean="0">
                <a:solidFill>
                  <a:srgbClr val="0070C0"/>
                </a:solidFill>
                <a:latin typeface="Times New Roman" pitchFamily="18" charset="0"/>
                <a:cs typeface="Times New Roman" pitchFamily="18" charset="0"/>
              </a:rPr>
              <a:t>We </a:t>
            </a:r>
            <a:r>
              <a:rPr lang="en-US" b="0" dirty="0">
                <a:solidFill>
                  <a:srgbClr val="0070C0"/>
                </a:solidFill>
                <a:latin typeface="Times New Roman" pitchFamily="18" charset="0"/>
                <a:cs typeface="Times New Roman" pitchFamily="18" charset="0"/>
              </a:rPr>
              <a:t>urge to respect the rights of persons with disabilities to live independently and be included in the community, including through access to a range of in-residential and other community support services, including personal assistance, and to prevent isolation or segregation from the community</a:t>
            </a:r>
            <a:r>
              <a:rPr lang="en-US" sz="1400" b="0" dirty="0" smtClean="0">
                <a:solidFill>
                  <a:srgbClr val="0070C0"/>
                </a:solidFill>
                <a:latin typeface="Times New Roman" pitchFamily="18" charset="0"/>
                <a:cs typeface="Times New Roman" pitchFamily="18" charset="0"/>
              </a:rPr>
              <a:t>.</a:t>
            </a:r>
          </a:p>
          <a:p>
            <a:pPr algn="just">
              <a:buFont typeface="Wingdings" pitchFamily="2" charset="2"/>
              <a:buChar char="v"/>
            </a:pPr>
            <a:r>
              <a:rPr lang="en-US" sz="1700" dirty="0">
                <a:solidFill>
                  <a:srgbClr val="0070C0"/>
                </a:solidFill>
                <a:latin typeface="Times New Roman" pitchFamily="18" charset="0"/>
                <a:cs typeface="Times New Roman" pitchFamily="18" charset="0"/>
              </a:rPr>
              <a:t>However, the disabled need more care, more attention and more love. Their full integration into society should be one of the paramount tasks both for the government and the public.</a:t>
            </a:r>
          </a:p>
          <a:p>
            <a:pPr algn="just">
              <a:buFont typeface="Wingdings" pitchFamily="2" charset="2"/>
              <a:buChar char="v"/>
            </a:pPr>
            <a:endParaRPr lang="ru-RU" sz="1400" dirty="0">
              <a:solidFill>
                <a:srgbClr val="0070C0"/>
              </a:solidFill>
              <a:latin typeface="Times New Roman" pitchFamily="18" charset="0"/>
              <a:cs typeface="Times New Roman" pitchFamily="18" charset="0"/>
            </a:endParaRPr>
          </a:p>
          <a:p>
            <a:pPr algn="just">
              <a:buFont typeface="Wingdings" pitchFamily="2" charset="2"/>
              <a:buChar char="v"/>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5110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79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0800000" flipV="1">
            <a:off x="827584" y="404664"/>
            <a:ext cx="7772400" cy="1008112"/>
          </a:xfrm>
        </p:spPr>
        <p:txBody>
          <a:bodyPr>
            <a:noAutofit/>
          </a:bodyPr>
          <a:lstStyle/>
          <a:p>
            <a:r>
              <a:rPr lang="en-US" sz="3200" dirty="0">
                <a:solidFill>
                  <a:srgbClr val="0070C0"/>
                </a:solidFill>
                <a:latin typeface="Times New Roman" pitchFamily="18" charset="0"/>
                <a:cs typeface="Times New Roman" pitchFamily="18" charset="0"/>
              </a:rPr>
              <a:t>The basics of the legal status of persons with disabilities</a:t>
            </a:r>
            <a:endParaRPr lang="ru-RU" sz="3200" dirty="0">
              <a:solidFill>
                <a:srgbClr val="0070C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99592" y="1484784"/>
            <a:ext cx="7704856" cy="5256584"/>
          </a:xfrm>
        </p:spPr>
        <p:txBody>
          <a:bodyPr>
            <a:normAutofit/>
          </a:bodyPr>
          <a:lstStyle/>
          <a:p>
            <a:pPr marL="285750" indent="-285750" algn="just">
              <a:buFont typeface="Wingdings" pitchFamily="2" charset="2"/>
              <a:buChar char="v"/>
            </a:pPr>
            <a:r>
              <a:rPr lang="en-US" sz="1800" dirty="0">
                <a:latin typeface="Times New Roman" pitchFamily="18" charset="0"/>
                <a:cs typeface="Times New Roman" pitchFamily="18" charset="0"/>
              </a:rPr>
              <a:t>Disabled </a:t>
            </a:r>
            <a:r>
              <a:rPr lang="az-Latn-AZ" sz="1800" dirty="0" smtClean="0">
                <a:latin typeface="Times New Roman" pitchFamily="18" charset="0"/>
                <a:cs typeface="Times New Roman" pitchFamily="18" charset="0"/>
              </a:rPr>
              <a:t>persons have </a:t>
            </a:r>
            <a:r>
              <a:rPr lang="en-US" sz="1800" dirty="0">
                <a:latin typeface="Times New Roman" pitchFamily="18" charset="0"/>
                <a:cs typeface="Times New Roman" pitchFamily="18" charset="0"/>
              </a:rPr>
              <a:t>all socio-economic, </a:t>
            </a:r>
            <a:r>
              <a:rPr lang="en-US" sz="1800" dirty="0" smtClean="0">
                <a:latin typeface="Times New Roman" pitchFamily="18" charset="0"/>
                <a:cs typeface="Times New Roman" pitchFamily="18" charset="0"/>
              </a:rPr>
              <a:t>political</a:t>
            </a:r>
            <a:r>
              <a:rPr lang="az-Latn-AZ"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personal </a:t>
            </a:r>
            <a:r>
              <a:rPr lang="en-US" sz="1800" dirty="0">
                <a:latin typeface="Times New Roman" pitchFamily="18" charset="0"/>
                <a:cs typeface="Times New Roman" pitchFamily="18" charset="0"/>
              </a:rPr>
              <a:t>rights and </a:t>
            </a:r>
            <a:r>
              <a:rPr lang="en-US" sz="1800" dirty="0" smtClean="0">
                <a:latin typeface="Times New Roman" pitchFamily="18" charset="0"/>
                <a:cs typeface="Times New Roman" pitchFamily="18" charset="0"/>
              </a:rPr>
              <a:t>freedoms </a:t>
            </a:r>
            <a:r>
              <a:rPr lang="en-US" sz="1800" dirty="0">
                <a:latin typeface="Times New Roman" pitchFamily="18" charset="0"/>
                <a:cs typeface="Times New Roman" pitchFamily="18" charset="0"/>
              </a:rPr>
              <a:t>enshrined in </a:t>
            </a:r>
            <a:r>
              <a:rPr lang="en-US" sz="1800" dirty="0" smtClean="0">
                <a:latin typeface="Times New Roman" pitchFamily="18" charset="0"/>
                <a:cs typeface="Times New Roman" pitchFamily="18" charset="0"/>
              </a:rPr>
              <a:t>Constitution</a:t>
            </a:r>
            <a:r>
              <a:rPr lang="az-Latn-AZ"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international treaties</a:t>
            </a:r>
            <a:r>
              <a:rPr lang="az-Latn-AZ"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 </a:t>
            </a:r>
            <a:r>
              <a:rPr lang="en-US" sz="1800" dirty="0">
                <a:latin typeface="Times New Roman" pitchFamily="18" charset="0"/>
                <a:cs typeface="Times New Roman" pitchFamily="18" charset="0"/>
              </a:rPr>
              <a:t>other legislative acts of the Republic of </a:t>
            </a:r>
            <a:r>
              <a:rPr lang="en-US" sz="1800" dirty="0" smtClean="0">
                <a:latin typeface="Times New Roman" pitchFamily="18" charset="0"/>
                <a:cs typeface="Times New Roman" pitchFamily="18" charset="0"/>
              </a:rPr>
              <a:t>Azerbaijan</a:t>
            </a:r>
          </a:p>
          <a:p>
            <a:pPr marL="285750" indent="-285750" algn="just">
              <a:buFont typeface="Wingdings" pitchFamily="2" charset="2"/>
              <a:buChar char="v"/>
            </a:pPr>
            <a:r>
              <a:rPr lang="en-US" sz="1800" dirty="0" smtClean="0">
                <a:latin typeface="Times New Roman" pitchFamily="18" charset="0"/>
                <a:cs typeface="Times New Roman" pitchFamily="18" charset="0"/>
              </a:rPr>
              <a:t>Everyone </a:t>
            </a:r>
            <a:r>
              <a:rPr lang="en-US" sz="1800" dirty="0">
                <a:latin typeface="Times New Roman" pitchFamily="18" charset="0"/>
                <a:cs typeface="Times New Roman" pitchFamily="18" charset="0"/>
              </a:rPr>
              <a:t>on the basis of </a:t>
            </a:r>
            <a:r>
              <a:rPr lang="en-US" sz="1800" dirty="0" smtClean="0">
                <a:latin typeface="Times New Roman" pitchFamily="18" charset="0"/>
                <a:cs typeface="Times New Roman" pitchFamily="18" charset="0"/>
              </a:rPr>
              <a:t>abilities</a:t>
            </a:r>
            <a:r>
              <a:rPr lang="az-Latn-AZ"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shall have the right to </a:t>
            </a:r>
            <a:r>
              <a:rPr lang="en-US" sz="1800" dirty="0" smtClean="0">
                <a:latin typeface="Times New Roman" pitchFamily="18" charset="0"/>
                <a:cs typeface="Times New Roman" pitchFamily="18" charset="0"/>
              </a:rPr>
              <a:t>choose</a:t>
            </a:r>
            <a:r>
              <a:rPr lang="az-Latn-AZ"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kind </a:t>
            </a:r>
            <a:r>
              <a:rPr lang="en-US" sz="1800" dirty="0">
                <a:latin typeface="Times New Roman" pitchFamily="18" charset="0"/>
                <a:cs typeface="Times New Roman" pitchFamily="18" charset="0"/>
              </a:rPr>
              <a:t>of activity, profession, occupation and place of work </a:t>
            </a:r>
            <a:r>
              <a:rPr lang="en-US" sz="1800" dirty="0" smtClean="0">
                <a:latin typeface="Times New Roman" pitchFamily="18" charset="0"/>
                <a:cs typeface="Times New Roman" pitchFamily="18" charset="0"/>
              </a:rPr>
              <a:t>(</a:t>
            </a:r>
            <a:r>
              <a:rPr lang="en-US" sz="1800" dirty="0">
                <a:latin typeface="Times New Roman" pitchFamily="18" charset="0"/>
                <a:cs typeface="Times New Roman" pitchFamily="18" charset="0"/>
              </a:rPr>
              <a:t>The Constitution of the Republic of Azerbaijan, item 35</a:t>
            </a:r>
            <a:r>
              <a:rPr lang="en-US" sz="1800" dirty="0" smtClean="0">
                <a:latin typeface="Times New Roman" pitchFamily="18" charset="0"/>
                <a:cs typeface="Times New Roman" pitchFamily="18" charset="0"/>
              </a:rPr>
              <a:t>)</a:t>
            </a:r>
          </a:p>
          <a:p>
            <a:pPr marL="285750" indent="-285750" algn="just">
              <a:buFont typeface="Wingdings" pitchFamily="2" charset="2"/>
              <a:buChar char="v"/>
            </a:pPr>
            <a:r>
              <a:rPr lang="en-US" sz="1800" dirty="0" smtClean="0">
                <a:latin typeface="Times New Roman" pitchFamily="18" charset="0"/>
                <a:cs typeface="Times New Roman" pitchFamily="18" charset="0"/>
              </a:rPr>
              <a:t>in </a:t>
            </a:r>
            <a:r>
              <a:rPr lang="en-US" sz="1800" dirty="0">
                <a:latin typeface="Times New Roman" pitchFamily="18" charset="0"/>
                <a:cs typeface="Times New Roman" pitchFamily="18" charset="0"/>
              </a:rPr>
              <a:t>accordance with the national policies</a:t>
            </a:r>
            <a:r>
              <a:rPr lang="az-Latn-AZ" sz="1800" dirty="0">
                <a:latin typeface="Times New Roman" pitchFamily="18" charset="0"/>
                <a:cs typeface="Times New Roman" pitchFamily="18" charset="0"/>
              </a:rPr>
              <a:t>,</a:t>
            </a:r>
            <a:r>
              <a:rPr lang="en-US" sz="1800" dirty="0">
                <a:latin typeface="Times New Roman" pitchFamily="18" charset="0"/>
                <a:cs typeface="Times New Roman" pitchFamily="18" charset="0"/>
              </a:rPr>
              <a:t> conditions, experience and opportunity Member countries develop, implement and periodically review</a:t>
            </a:r>
            <a:r>
              <a:rPr lang="az-Latn-AZ" sz="1800" dirty="0">
                <a:latin typeface="Times New Roman" pitchFamily="18" charset="0"/>
                <a:cs typeface="Times New Roman" pitchFamily="18" charset="0"/>
              </a:rPr>
              <a:t>  policy of vocational  rehabilitation </a:t>
            </a:r>
            <a:r>
              <a:rPr lang="en-US" sz="1800" dirty="0">
                <a:latin typeface="Times New Roman" pitchFamily="18" charset="0"/>
                <a:cs typeface="Times New Roman" pitchFamily="18" charset="0"/>
              </a:rPr>
              <a:t>for persons with disabilities (ILO Convention No. 159)</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347614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2960" y="1100628"/>
            <a:ext cx="7520940" cy="5640740"/>
          </a:xfrm>
        </p:spPr>
        <p:txBody>
          <a:bodyPr>
            <a:noAutofit/>
          </a:bodyPr>
          <a:lstStyle/>
          <a:p>
            <a:pPr algn="just">
              <a:buFont typeface="Wingdings" pitchFamily="2" charset="2"/>
              <a:buChar char="v"/>
            </a:pPr>
            <a:r>
              <a:rPr lang="en-US" sz="1800" b="0" dirty="0">
                <a:latin typeface="Times New Roman" pitchFamily="18" charset="0"/>
                <a:cs typeface="Times New Roman" pitchFamily="18" charset="0"/>
              </a:rPr>
              <a:t>Article 1 of the Disability Prevention and Disabled Persons (Rehabilitation and Social Protection) Act 1992 prohibits </a:t>
            </a:r>
            <a:r>
              <a:rPr lang="en-US" sz="1800" b="0" dirty="0" smtClean="0">
                <a:latin typeface="Times New Roman" pitchFamily="18" charset="0"/>
                <a:cs typeface="Times New Roman" pitchFamily="18" charset="0"/>
              </a:rPr>
              <a:t>“discrimination </a:t>
            </a:r>
            <a:r>
              <a:rPr lang="en-US" sz="1800" b="0" dirty="0">
                <a:latin typeface="Times New Roman" pitchFamily="18" charset="0"/>
                <a:cs typeface="Times New Roman" pitchFamily="18" charset="0"/>
              </a:rPr>
              <a:t>against PWD and </a:t>
            </a:r>
            <a:r>
              <a:rPr lang="en-US" sz="1800" b="0" dirty="0" smtClean="0">
                <a:latin typeface="Times New Roman" pitchFamily="18" charset="0"/>
                <a:cs typeface="Times New Roman" pitchFamily="18" charset="0"/>
              </a:rPr>
              <a:t>CWD</a:t>
            </a:r>
          </a:p>
          <a:p>
            <a:pPr algn="just">
              <a:buFont typeface="Wingdings" pitchFamily="2" charset="2"/>
              <a:buChar char="v"/>
            </a:pPr>
            <a:endParaRPr lang="en-US" sz="1800" b="0" dirty="0" smtClean="0">
              <a:latin typeface="Times New Roman" pitchFamily="18" charset="0"/>
              <a:cs typeface="Times New Roman" pitchFamily="18" charset="0"/>
            </a:endParaRPr>
          </a:p>
          <a:p>
            <a:pPr algn="just">
              <a:buFont typeface="Wingdings" pitchFamily="2" charset="2"/>
              <a:buChar char="v"/>
            </a:pPr>
            <a:r>
              <a:rPr lang="en-US" sz="1800" b="0" dirty="0" smtClean="0">
                <a:latin typeface="Times New Roman" pitchFamily="18" charset="0"/>
                <a:cs typeface="Times New Roman" pitchFamily="18" charset="0"/>
              </a:rPr>
              <a:t> </a:t>
            </a:r>
            <a:r>
              <a:rPr lang="en-US" sz="1800" b="0" dirty="0">
                <a:latin typeface="Times New Roman" pitchFamily="18" charset="0"/>
                <a:cs typeface="Times New Roman" pitchFamily="18" charset="0"/>
              </a:rPr>
              <a:t>Article 16 of the </a:t>
            </a:r>
            <a:r>
              <a:rPr lang="en-US" sz="1800" b="0" dirty="0" err="1">
                <a:latin typeface="Times New Roman" pitchFamily="18" charset="0"/>
                <a:cs typeface="Times New Roman" pitchFamily="18" charset="0"/>
              </a:rPr>
              <a:t>Labour</a:t>
            </a:r>
            <a:r>
              <a:rPr lang="en-US" sz="1800" b="0" dirty="0">
                <a:latin typeface="Times New Roman" pitchFamily="18" charset="0"/>
                <a:cs typeface="Times New Roman" pitchFamily="18" charset="0"/>
              </a:rPr>
              <a:t> Code indirectly </a:t>
            </a:r>
            <a:r>
              <a:rPr lang="en-US" sz="1800" b="0" dirty="0" smtClean="0">
                <a:latin typeface="Times New Roman" pitchFamily="18" charset="0"/>
                <a:cs typeface="Times New Roman" pitchFamily="18" charset="0"/>
              </a:rPr>
              <a:t>prohibits  discrimination </a:t>
            </a:r>
            <a:r>
              <a:rPr lang="en-US" sz="1800" b="0" dirty="0">
                <a:latin typeface="Times New Roman" pitchFamily="18" charset="0"/>
                <a:cs typeface="Times New Roman" pitchFamily="18" charset="0"/>
              </a:rPr>
              <a:t>against PWD “during hiring, or a change in or termination of employment </a:t>
            </a:r>
            <a:r>
              <a:rPr lang="en-US" sz="1800" b="0" dirty="0" smtClean="0">
                <a:latin typeface="Times New Roman" pitchFamily="18" charset="0"/>
                <a:cs typeface="Times New Roman" pitchFamily="18" charset="0"/>
              </a:rPr>
              <a:t> on the </a:t>
            </a:r>
            <a:r>
              <a:rPr lang="en-US" sz="1800" b="0" dirty="0">
                <a:latin typeface="Times New Roman" pitchFamily="18" charset="0"/>
                <a:cs typeface="Times New Roman" pitchFamily="18" charset="0"/>
              </a:rPr>
              <a:t>basis of other factors unrelated to the professional qualifications, job performance, or </a:t>
            </a:r>
            <a:r>
              <a:rPr lang="en-US" sz="1800" b="0" dirty="0" smtClean="0">
                <a:latin typeface="Times New Roman" pitchFamily="18" charset="0"/>
                <a:cs typeface="Times New Roman" pitchFamily="18" charset="0"/>
              </a:rPr>
              <a:t>professional skills </a:t>
            </a:r>
            <a:r>
              <a:rPr lang="en-US" sz="1800" b="0" dirty="0">
                <a:latin typeface="Times New Roman" pitchFamily="18" charset="0"/>
                <a:cs typeface="Times New Roman" pitchFamily="18" charset="0"/>
              </a:rPr>
              <a:t>of the </a:t>
            </a:r>
            <a:r>
              <a:rPr lang="en-US" sz="1800" b="0" dirty="0" smtClean="0">
                <a:latin typeface="Times New Roman" pitchFamily="18" charset="0"/>
                <a:cs typeface="Times New Roman" pitchFamily="18" charset="0"/>
              </a:rPr>
              <a:t>employees</a:t>
            </a:r>
          </a:p>
          <a:p>
            <a:pPr algn="just">
              <a:buFont typeface="Wingdings" pitchFamily="2" charset="2"/>
              <a:buChar char="v"/>
            </a:pPr>
            <a:endParaRPr lang="en-US" sz="1800" b="0" dirty="0" smtClean="0">
              <a:latin typeface="Times New Roman" pitchFamily="18" charset="0"/>
              <a:cs typeface="Times New Roman" pitchFamily="18" charset="0"/>
            </a:endParaRPr>
          </a:p>
          <a:p>
            <a:pPr algn="just">
              <a:buFont typeface="Wingdings" pitchFamily="2" charset="2"/>
              <a:buChar char="v"/>
            </a:pPr>
            <a:r>
              <a:rPr lang="en-US" sz="1800" b="0" dirty="0" smtClean="0">
                <a:latin typeface="Times New Roman" pitchFamily="18" charset="0"/>
                <a:cs typeface="Times New Roman" pitchFamily="18" charset="0"/>
              </a:rPr>
              <a:t> </a:t>
            </a:r>
            <a:r>
              <a:rPr lang="en-US" sz="1800" b="0" dirty="0">
                <a:latin typeface="Times New Roman" pitchFamily="18" charset="0"/>
                <a:cs typeface="Times New Roman" pitchFamily="18" charset="0"/>
              </a:rPr>
              <a:t>Article 16.2 of the </a:t>
            </a:r>
            <a:r>
              <a:rPr lang="en-US" sz="1800" b="0" dirty="0" err="1">
                <a:latin typeface="Times New Roman" pitchFamily="18" charset="0"/>
                <a:cs typeface="Times New Roman" pitchFamily="18" charset="0"/>
              </a:rPr>
              <a:t>Labour</a:t>
            </a:r>
            <a:r>
              <a:rPr lang="en-US" sz="1800" b="0" dirty="0">
                <a:latin typeface="Times New Roman" pitchFamily="18" charset="0"/>
                <a:cs typeface="Times New Roman" pitchFamily="18" charset="0"/>
              </a:rPr>
              <a:t> Code directly states that affirmative </a:t>
            </a:r>
            <a:r>
              <a:rPr lang="en-US" sz="1800" b="0" dirty="0" smtClean="0">
                <a:latin typeface="Times New Roman" pitchFamily="18" charset="0"/>
                <a:cs typeface="Times New Roman" pitchFamily="18" charset="0"/>
              </a:rPr>
              <a:t>action  measures </a:t>
            </a:r>
            <a:r>
              <a:rPr lang="en-US" sz="1800" b="0" dirty="0">
                <a:latin typeface="Times New Roman" pitchFamily="18" charset="0"/>
                <a:cs typeface="Times New Roman" pitchFamily="18" charset="0"/>
              </a:rPr>
              <a:t>for PWD shall not be considered discrimination. </a:t>
            </a:r>
            <a:endParaRPr lang="en-US" sz="1800" b="0" dirty="0" smtClean="0">
              <a:latin typeface="Times New Roman" pitchFamily="18" charset="0"/>
              <a:cs typeface="Times New Roman" pitchFamily="18" charset="0"/>
            </a:endParaRPr>
          </a:p>
          <a:p>
            <a:pPr algn="just">
              <a:buFont typeface="Wingdings" pitchFamily="2" charset="2"/>
              <a:buChar char="v"/>
            </a:pPr>
            <a:endParaRPr lang="en-US" sz="1800" b="0" dirty="0" smtClean="0">
              <a:latin typeface="Times New Roman" pitchFamily="18" charset="0"/>
              <a:cs typeface="Times New Roman" pitchFamily="18" charset="0"/>
            </a:endParaRPr>
          </a:p>
          <a:p>
            <a:pPr algn="just">
              <a:buFont typeface="Wingdings" pitchFamily="2" charset="2"/>
              <a:buChar char="v"/>
            </a:pPr>
            <a:r>
              <a:rPr lang="en-US" sz="1800" b="0" dirty="0">
                <a:latin typeface="Times New Roman" pitchFamily="18" charset="0"/>
                <a:cs typeface="Times New Roman" pitchFamily="18" charset="0"/>
              </a:rPr>
              <a:t> Azerbaijan ratified the Convention on the Rights of Persons with Disabilities and its Optional  Protocol in January 2009, becoming one of the first countries in the region to do so.</a:t>
            </a:r>
            <a:endParaRPr lang="en-US" sz="1800" b="0" dirty="0" smtClean="0">
              <a:latin typeface="Times New Roman" pitchFamily="18" charset="0"/>
              <a:cs typeface="Times New Roman" pitchFamily="18" charset="0"/>
            </a:endParaRPr>
          </a:p>
          <a:p>
            <a:pPr>
              <a:buFont typeface="Wingdings" pitchFamily="2" charset="2"/>
              <a:buChar char="v"/>
            </a:pP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9609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000" dirty="0" smtClean="0"/>
              <a:t/>
            </a:r>
            <a:br>
              <a:rPr lang="en-US" sz="2000" dirty="0" smtClean="0"/>
            </a:br>
            <a:r>
              <a:rPr lang="en-US" sz="2000" dirty="0" smtClean="0">
                <a:solidFill>
                  <a:srgbClr val="0070C0"/>
                </a:solidFill>
              </a:rPr>
              <a:t>Benefits </a:t>
            </a:r>
            <a:r>
              <a:rPr lang="en-US" sz="2000" dirty="0">
                <a:solidFill>
                  <a:srgbClr val="0070C0"/>
                </a:solidFill>
              </a:rPr>
              <a:t>envisaged within the </a:t>
            </a:r>
            <a:r>
              <a:rPr lang="en-US" sz="2000" dirty="0" smtClean="0">
                <a:solidFill>
                  <a:srgbClr val="0070C0"/>
                </a:solidFill>
              </a:rPr>
              <a:t>Labor </a:t>
            </a:r>
            <a:r>
              <a:rPr lang="en-US" sz="2000" dirty="0">
                <a:solidFill>
                  <a:srgbClr val="0070C0"/>
                </a:solidFill>
              </a:rPr>
              <a:t>Code for the </a:t>
            </a:r>
            <a:r>
              <a:rPr lang="en-US" sz="2000" dirty="0" smtClean="0">
                <a:solidFill>
                  <a:srgbClr val="0070C0"/>
                </a:solidFill>
              </a:rPr>
              <a:t>disabled persons.</a:t>
            </a:r>
            <a:r>
              <a:rPr lang="en-US" sz="2000" dirty="0">
                <a:solidFill>
                  <a:srgbClr val="0070C0"/>
                </a:solidFill>
              </a:rPr>
              <a:t/>
            </a:r>
            <a:br>
              <a:rPr lang="en-US" sz="2000" dirty="0">
                <a:solidFill>
                  <a:srgbClr val="0070C0"/>
                </a:solidFill>
              </a:rPr>
            </a:br>
            <a:endParaRPr lang="ru-RU" dirty="0">
              <a:solidFill>
                <a:srgbClr val="0070C0"/>
              </a:solidFill>
            </a:endParaRPr>
          </a:p>
        </p:txBody>
      </p:sp>
      <p:sp>
        <p:nvSpPr>
          <p:cNvPr id="3" name="Объект 2"/>
          <p:cNvSpPr>
            <a:spLocks noGrp="1"/>
          </p:cNvSpPr>
          <p:nvPr>
            <p:ph idx="1"/>
          </p:nvPr>
        </p:nvSpPr>
        <p:spPr>
          <a:xfrm>
            <a:off x="822960" y="1100628"/>
            <a:ext cx="8141528" cy="4488612"/>
          </a:xfrm>
        </p:spPr>
        <p:txBody>
          <a:bodyPr>
            <a:normAutofit/>
          </a:bodyPr>
          <a:lstStyle/>
          <a:p>
            <a:pPr algn="just">
              <a:buFont typeface="Wingdings" pitchFamily="2" charset="2"/>
              <a:buChar char="Ø"/>
            </a:pPr>
            <a:r>
              <a:rPr lang="en-US" sz="1800" dirty="0" smtClean="0">
                <a:solidFill>
                  <a:srgbClr val="0070C0"/>
                </a:solidFill>
                <a:latin typeface="Times New Roman" pitchFamily="18" charset="0"/>
                <a:cs typeface="Times New Roman" pitchFamily="18" charset="0"/>
              </a:rPr>
              <a:t>Workers </a:t>
            </a:r>
            <a:r>
              <a:rPr lang="en-US" sz="1800" dirty="0">
                <a:solidFill>
                  <a:srgbClr val="0070C0"/>
                </a:solidFill>
                <a:latin typeface="Times New Roman" pitchFamily="18" charset="0"/>
                <a:cs typeface="Times New Roman" pitchFamily="18" charset="0"/>
              </a:rPr>
              <a:t>with disabilities under the age of 18 </a:t>
            </a:r>
            <a:r>
              <a:rPr lang="en-US" sz="1800" dirty="0" smtClean="0">
                <a:solidFill>
                  <a:srgbClr val="0070C0"/>
                </a:solidFill>
                <a:latin typeface="Times New Roman" pitchFamily="18" charset="0"/>
                <a:cs typeface="Times New Roman" pitchFamily="18" charset="0"/>
              </a:rPr>
              <a:t>are </a:t>
            </a:r>
            <a:r>
              <a:rPr lang="en-US" sz="1800" dirty="0">
                <a:solidFill>
                  <a:srgbClr val="0070C0"/>
                </a:solidFill>
                <a:latin typeface="Times New Roman" pitchFamily="18" charset="0"/>
                <a:cs typeface="Times New Roman" pitchFamily="18" charset="0"/>
              </a:rPr>
              <a:t>entitled to 42 days </a:t>
            </a:r>
            <a:r>
              <a:rPr lang="en-US" sz="1800" dirty="0" smtClean="0">
                <a:solidFill>
                  <a:srgbClr val="0070C0"/>
                </a:solidFill>
                <a:latin typeface="Times New Roman" pitchFamily="18" charset="0"/>
                <a:cs typeface="Times New Roman" pitchFamily="18" charset="0"/>
              </a:rPr>
              <a:t>leave </a:t>
            </a:r>
          </a:p>
          <a:p>
            <a:pPr algn="just">
              <a:buFont typeface="Wingdings" pitchFamily="2" charset="2"/>
              <a:buChar char="Ø"/>
            </a:pPr>
            <a:r>
              <a:rPr lang="en-US" sz="1800" dirty="0" smtClean="0">
                <a:solidFill>
                  <a:srgbClr val="0070C0"/>
                </a:solidFill>
                <a:latin typeface="Times New Roman" pitchFamily="18" charset="0"/>
                <a:cs typeface="Times New Roman" pitchFamily="18" charset="0"/>
              </a:rPr>
              <a:t>Working  time of  disabled </a:t>
            </a:r>
            <a:r>
              <a:rPr lang="en-US" sz="1800" dirty="0">
                <a:solidFill>
                  <a:srgbClr val="0070C0"/>
                </a:solidFill>
                <a:latin typeface="Times New Roman" pitchFamily="18" charset="0"/>
                <a:cs typeface="Times New Roman" pitchFamily="18" charset="0"/>
              </a:rPr>
              <a:t>of the 1st and 2nd groups </a:t>
            </a:r>
            <a:r>
              <a:rPr lang="en-US" sz="1800" dirty="0" smtClean="0">
                <a:solidFill>
                  <a:srgbClr val="0070C0"/>
                </a:solidFill>
                <a:latin typeface="Times New Roman" pitchFamily="18" charset="0"/>
                <a:cs typeface="Times New Roman" pitchFamily="18" charset="0"/>
              </a:rPr>
              <a:t> can </a:t>
            </a:r>
            <a:r>
              <a:rPr lang="en-US" sz="1800" dirty="0">
                <a:solidFill>
                  <a:srgbClr val="0070C0"/>
                </a:solidFill>
                <a:latin typeface="Times New Roman" pitchFamily="18" charset="0"/>
                <a:cs typeface="Times New Roman" pitchFamily="18" charset="0"/>
              </a:rPr>
              <a:t>not exceed 36 hours per </a:t>
            </a:r>
            <a:r>
              <a:rPr lang="en-US" sz="1800" dirty="0" smtClean="0">
                <a:solidFill>
                  <a:srgbClr val="0070C0"/>
                </a:solidFill>
                <a:latin typeface="Times New Roman" pitchFamily="18" charset="0"/>
                <a:cs typeface="Times New Roman" pitchFamily="18" charset="0"/>
              </a:rPr>
              <a:t>week</a:t>
            </a:r>
          </a:p>
          <a:p>
            <a:pPr algn="just">
              <a:buFont typeface="Wingdings" pitchFamily="2" charset="2"/>
              <a:buChar char="Ø"/>
            </a:pPr>
            <a:r>
              <a:rPr lang="en-US" sz="1800" dirty="0">
                <a:solidFill>
                  <a:srgbClr val="0070C0"/>
                </a:solidFill>
                <a:latin typeface="Times New Roman" pitchFamily="18" charset="0"/>
                <a:cs typeface="Times New Roman" pitchFamily="18" charset="0"/>
              </a:rPr>
              <a:t>Persons with disabilities have the </a:t>
            </a:r>
            <a:r>
              <a:rPr lang="en-US" sz="1800" dirty="0" smtClean="0">
                <a:solidFill>
                  <a:srgbClr val="0070C0"/>
                </a:solidFill>
                <a:latin typeface="Times New Roman" pitchFamily="18" charset="0"/>
                <a:cs typeface="Times New Roman" pitchFamily="18" charset="0"/>
              </a:rPr>
              <a:t>right  </a:t>
            </a:r>
            <a:r>
              <a:rPr lang="en-US" sz="1800" dirty="0">
                <a:solidFill>
                  <a:srgbClr val="0070C0"/>
                </a:solidFill>
                <a:latin typeface="Times New Roman" pitchFamily="18" charset="0"/>
                <a:cs typeface="Times New Roman" pitchFamily="18" charset="0"/>
              </a:rPr>
              <a:t>to </a:t>
            </a:r>
            <a:r>
              <a:rPr lang="en-US" sz="1800" dirty="0" smtClean="0">
                <a:solidFill>
                  <a:srgbClr val="0070C0"/>
                </a:solidFill>
                <a:latin typeface="Times New Roman" pitchFamily="18" charset="0"/>
                <a:cs typeface="Times New Roman" pitchFamily="18" charset="0"/>
              </a:rPr>
              <a:t> use vacation in </a:t>
            </a:r>
            <a:r>
              <a:rPr lang="en-US" sz="1800" dirty="0">
                <a:solidFill>
                  <a:srgbClr val="0070C0"/>
                </a:solidFill>
                <a:latin typeface="Times New Roman" pitchFamily="18" charset="0"/>
                <a:cs typeface="Times New Roman" pitchFamily="18" charset="0"/>
              </a:rPr>
              <a:t>convenient </a:t>
            </a:r>
            <a:r>
              <a:rPr lang="en-US" sz="1800" dirty="0" smtClean="0">
                <a:solidFill>
                  <a:srgbClr val="0070C0"/>
                </a:solidFill>
                <a:latin typeface="Times New Roman" pitchFamily="18" charset="0"/>
                <a:cs typeface="Times New Roman" pitchFamily="18" charset="0"/>
              </a:rPr>
              <a:t> time for </a:t>
            </a:r>
            <a:r>
              <a:rPr lang="en-US" sz="1800" dirty="0">
                <a:solidFill>
                  <a:srgbClr val="0070C0"/>
                </a:solidFill>
                <a:latin typeface="Times New Roman" pitchFamily="18" charset="0"/>
                <a:cs typeface="Times New Roman" pitchFamily="18" charset="0"/>
              </a:rPr>
              <a:t>them </a:t>
            </a:r>
            <a:endParaRPr lang="en-US" sz="1800" dirty="0" smtClean="0">
              <a:solidFill>
                <a:srgbClr val="0070C0"/>
              </a:solidFill>
              <a:latin typeface="Times New Roman" pitchFamily="18" charset="0"/>
              <a:cs typeface="Times New Roman" pitchFamily="18" charset="0"/>
            </a:endParaRPr>
          </a:p>
          <a:p>
            <a:pPr algn="just">
              <a:buFont typeface="Wingdings" pitchFamily="2" charset="2"/>
              <a:buChar char="Ø"/>
            </a:pPr>
            <a:r>
              <a:rPr lang="en-US" sz="1800" dirty="0" smtClean="0">
                <a:solidFill>
                  <a:srgbClr val="0070C0"/>
                </a:solidFill>
                <a:latin typeface="Times New Roman" pitchFamily="18" charset="0"/>
                <a:cs typeface="Times New Roman" pitchFamily="18" charset="0"/>
              </a:rPr>
              <a:t>Persons </a:t>
            </a:r>
            <a:r>
              <a:rPr lang="en-US" sz="1800" dirty="0">
                <a:solidFill>
                  <a:srgbClr val="0070C0"/>
                </a:solidFill>
                <a:latin typeface="Times New Roman" pitchFamily="18" charset="0"/>
                <a:cs typeface="Times New Roman" pitchFamily="18" charset="0"/>
              </a:rPr>
              <a:t>with disabilities have the right </a:t>
            </a:r>
            <a:r>
              <a:rPr lang="en-US" sz="1800" dirty="0" smtClean="0">
                <a:solidFill>
                  <a:srgbClr val="0070C0"/>
                </a:solidFill>
                <a:latin typeface="Times New Roman" pitchFamily="18" charset="0"/>
                <a:cs typeface="Times New Roman" pitchFamily="18" charset="0"/>
              </a:rPr>
              <a:t> to </a:t>
            </a:r>
            <a:r>
              <a:rPr lang="en-US" sz="1800" dirty="0">
                <a:solidFill>
                  <a:srgbClr val="0070C0"/>
                </a:solidFill>
                <a:latin typeface="Times New Roman" pitchFamily="18" charset="0"/>
                <a:cs typeface="Times New Roman" pitchFamily="18" charset="0"/>
              </a:rPr>
              <a:t>use vacation </a:t>
            </a:r>
            <a:r>
              <a:rPr lang="en-US" sz="1800" dirty="0" smtClean="0">
                <a:solidFill>
                  <a:srgbClr val="0070C0"/>
                </a:solidFill>
                <a:latin typeface="Times New Roman" pitchFamily="18" charset="0"/>
                <a:cs typeface="Times New Roman" pitchFamily="18" charset="0"/>
              </a:rPr>
              <a:t> for </a:t>
            </a:r>
            <a:r>
              <a:rPr lang="en-US" sz="1800" dirty="0">
                <a:solidFill>
                  <a:srgbClr val="0070C0"/>
                </a:solidFill>
                <a:latin typeface="Times New Roman" pitchFamily="18" charset="0"/>
                <a:cs typeface="Times New Roman" pitchFamily="18" charset="0"/>
              </a:rPr>
              <a:t>the first year, </a:t>
            </a:r>
            <a:r>
              <a:rPr lang="en-US" sz="1800" dirty="0" smtClean="0">
                <a:solidFill>
                  <a:srgbClr val="0070C0"/>
                </a:solidFill>
                <a:latin typeface="Times New Roman" pitchFamily="18" charset="0"/>
                <a:cs typeface="Times New Roman" pitchFamily="18" charset="0"/>
              </a:rPr>
              <a:t>regardless </a:t>
            </a:r>
            <a:r>
              <a:rPr lang="en-US" sz="1800" dirty="0">
                <a:solidFill>
                  <a:srgbClr val="0070C0"/>
                </a:solidFill>
                <a:latin typeface="Times New Roman" pitchFamily="18" charset="0"/>
                <a:cs typeface="Times New Roman" pitchFamily="18" charset="0"/>
              </a:rPr>
              <a:t>of the time of conclusion of the </a:t>
            </a:r>
            <a:r>
              <a:rPr lang="en-US" sz="1800" dirty="0" smtClean="0">
                <a:solidFill>
                  <a:srgbClr val="0070C0"/>
                </a:solidFill>
                <a:latin typeface="Times New Roman" pitchFamily="18" charset="0"/>
                <a:cs typeface="Times New Roman" pitchFamily="18" charset="0"/>
              </a:rPr>
              <a:t>contract</a:t>
            </a:r>
          </a:p>
          <a:p>
            <a:pPr algn="just">
              <a:buFont typeface="Wingdings" pitchFamily="2" charset="2"/>
              <a:buChar char="Ø"/>
            </a:pPr>
            <a:r>
              <a:rPr lang="en-US" sz="1800" dirty="0" smtClean="0">
                <a:solidFill>
                  <a:srgbClr val="0070C0"/>
                </a:solidFill>
                <a:latin typeface="Times New Roman" pitchFamily="18" charset="0"/>
                <a:cs typeface="Times New Roman" pitchFamily="18" charset="0"/>
              </a:rPr>
              <a:t>Persons </a:t>
            </a:r>
            <a:r>
              <a:rPr lang="en-US" sz="1800" dirty="0">
                <a:solidFill>
                  <a:srgbClr val="0070C0"/>
                </a:solidFill>
                <a:latin typeface="Times New Roman" pitchFamily="18" charset="0"/>
                <a:cs typeface="Times New Roman" pitchFamily="18" charset="0"/>
              </a:rPr>
              <a:t>with disabilities have the right </a:t>
            </a:r>
            <a:r>
              <a:rPr lang="en-US" sz="1800" dirty="0" smtClean="0">
                <a:solidFill>
                  <a:srgbClr val="0070C0"/>
                </a:solidFill>
                <a:latin typeface="Times New Roman" pitchFamily="18" charset="0"/>
                <a:cs typeface="Times New Roman" pitchFamily="18" charset="0"/>
              </a:rPr>
              <a:t> to </a:t>
            </a:r>
            <a:r>
              <a:rPr lang="en-US" sz="1800" dirty="0">
                <a:solidFill>
                  <a:srgbClr val="0070C0"/>
                </a:solidFill>
                <a:latin typeface="Times New Roman" pitchFamily="18" charset="0"/>
                <a:cs typeface="Times New Roman" pitchFamily="18" charset="0"/>
              </a:rPr>
              <a:t>unpaid </a:t>
            </a:r>
            <a:r>
              <a:rPr lang="en-US" sz="1800" dirty="0" smtClean="0">
                <a:solidFill>
                  <a:srgbClr val="0070C0"/>
                </a:solidFill>
                <a:latin typeface="Times New Roman" pitchFamily="18" charset="0"/>
                <a:cs typeface="Times New Roman" pitchFamily="18" charset="0"/>
              </a:rPr>
              <a:t> vacation  of 1 month  for </a:t>
            </a:r>
            <a:r>
              <a:rPr lang="en-US" sz="1800" dirty="0">
                <a:solidFill>
                  <a:srgbClr val="0070C0"/>
                </a:solidFill>
                <a:latin typeface="Times New Roman" pitchFamily="18" charset="0"/>
                <a:cs typeface="Times New Roman" pitchFamily="18" charset="0"/>
              </a:rPr>
              <a:t>a year </a:t>
            </a:r>
            <a:endParaRPr lang="en-US" sz="1800" dirty="0" smtClean="0">
              <a:solidFill>
                <a:srgbClr val="0070C0"/>
              </a:solidFill>
              <a:latin typeface="Times New Roman" pitchFamily="18" charset="0"/>
              <a:cs typeface="Times New Roman" pitchFamily="18" charset="0"/>
            </a:endParaRPr>
          </a:p>
          <a:p>
            <a:pPr algn="just">
              <a:buFont typeface="Wingdings" pitchFamily="2" charset="2"/>
              <a:buChar char="Ø"/>
            </a:pPr>
            <a:r>
              <a:rPr lang="en-US" sz="1800" dirty="0">
                <a:solidFill>
                  <a:srgbClr val="0070C0"/>
                </a:solidFill>
                <a:latin typeface="Times New Roman" pitchFamily="18" charset="0"/>
                <a:cs typeface="Times New Roman" pitchFamily="18" charset="0"/>
              </a:rPr>
              <a:t>Additional </a:t>
            </a:r>
            <a:r>
              <a:rPr lang="en-US" sz="1800" dirty="0" smtClean="0">
                <a:solidFill>
                  <a:srgbClr val="0070C0"/>
                </a:solidFill>
                <a:latin typeface="Times New Roman" pitchFamily="18" charset="0"/>
                <a:cs typeface="Times New Roman" pitchFamily="18" charset="0"/>
              </a:rPr>
              <a:t>benefits, privileges </a:t>
            </a:r>
            <a:r>
              <a:rPr lang="en-US" sz="1800" dirty="0">
                <a:solidFill>
                  <a:srgbClr val="0070C0"/>
                </a:solidFill>
                <a:latin typeface="Times New Roman" pitchFamily="18" charset="0"/>
                <a:cs typeface="Times New Roman" pitchFamily="18" charset="0"/>
              </a:rPr>
              <a:t>for people with </a:t>
            </a:r>
            <a:r>
              <a:rPr lang="en-US" sz="1800" dirty="0" smtClean="0">
                <a:solidFill>
                  <a:srgbClr val="0070C0"/>
                </a:solidFill>
                <a:latin typeface="Times New Roman" pitchFamily="18" charset="0"/>
                <a:cs typeface="Times New Roman" pitchFamily="18" charset="0"/>
              </a:rPr>
              <a:t>disabilities may </a:t>
            </a:r>
            <a:r>
              <a:rPr lang="en-US" sz="1800" dirty="0">
                <a:solidFill>
                  <a:srgbClr val="0070C0"/>
                </a:solidFill>
                <a:latin typeface="Times New Roman" pitchFamily="18" charset="0"/>
                <a:cs typeface="Times New Roman" pitchFamily="18" charset="0"/>
              </a:rPr>
              <a:t>be set in collective bargaining </a:t>
            </a:r>
            <a:endParaRPr lang="ru-RU" sz="1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59357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960" y="1100628"/>
            <a:ext cx="8321040" cy="5280700"/>
          </a:xfrm>
        </p:spPr>
        <p:txBody>
          <a:bodyPr>
            <a:normAutofit fontScale="70000" lnSpcReduction="20000"/>
          </a:bodyPr>
          <a:lstStyle/>
          <a:p>
            <a:r>
              <a:rPr lang="en-US" dirty="0"/>
              <a:t> </a:t>
            </a:r>
            <a:r>
              <a:rPr lang="en-US" dirty="0" smtClean="0"/>
              <a:t> </a:t>
            </a:r>
            <a:r>
              <a:rPr lang="en-US" sz="2900" dirty="0" smtClean="0">
                <a:solidFill>
                  <a:srgbClr val="0070C0"/>
                </a:solidFill>
                <a:latin typeface="Times New Roman" pitchFamily="18" charset="0"/>
                <a:cs typeface="Times New Roman" pitchFamily="18" charset="0"/>
              </a:rPr>
              <a:t>Government  Decree provided that, </a:t>
            </a:r>
          </a:p>
          <a:p>
            <a:endParaRPr lang="en-US" dirty="0" smtClean="0"/>
          </a:p>
          <a:p>
            <a:pPr>
              <a:buFont typeface="Wingdings" pitchFamily="2" charset="2"/>
              <a:buChar char="q"/>
            </a:pPr>
            <a:r>
              <a:rPr lang="en-US" sz="2900" b="0" dirty="0" smtClean="0">
                <a:solidFill>
                  <a:srgbClr val="0070C0"/>
                </a:solidFill>
                <a:latin typeface="Times New Roman" pitchFamily="18" charset="0"/>
                <a:cs typeface="Times New Roman" pitchFamily="18" charset="0"/>
              </a:rPr>
              <a:t>In </a:t>
            </a:r>
            <a:r>
              <a:rPr lang="en-US" sz="2900" b="0" dirty="0">
                <a:solidFill>
                  <a:srgbClr val="0070C0"/>
                </a:solidFill>
                <a:latin typeface="Times New Roman" pitchFamily="18" charset="0"/>
                <a:cs typeface="Times New Roman" pitchFamily="18" charset="0"/>
              </a:rPr>
              <a:t>an organization with the number of employees </a:t>
            </a:r>
            <a:r>
              <a:rPr lang="en-US" sz="2900" b="0" dirty="0" smtClean="0">
                <a:solidFill>
                  <a:srgbClr val="0070C0"/>
                </a:solidFill>
                <a:latin typeface="Times New Roman" pitchFamily="18" charset="0"/>
                <a:cs typeface="Times New Roman" pitchFamily="18" charset="0"/>
              </a:rPr>
              <a:t> from </a:t>
            </a:r>
            <a:r>
              <a:rPr lang="en-US" sz="2900" b="0" dirty="0">
                <a:solidFill>
                  <a:srgbClr val="0070C0"/>
                </a:solidFill>
                <a:latin typeface="Times New Roman" pitchFamily="18" charset="0"/>
                <a:cs typeface="Times New Roman" pitchFamily="18" charset="0"/>
              </a:rPr>
              <a:t>25 to 50, the number of persons in need of social </a:t>
            </a:r>
            <a:r>
              <a:rPr lang="en-US" sz="2900" b="0" dirty="0" smtClean="0">
                <a:solidFill>
                  <a:srgbClr val="0070C0"/>
                </a:solidFill>
                <a:latin typeface="Times New Roman" pitchFamily="18" charset="0"/>
                <a:cs typeface="Times New Roman" pitchFamily="18" charset="0"/>
              </a:rPr>
              <a:t>protection, including  persons with </a:t>
            </a:r>
            <a:r>
              <a:rPr lang="en-US" sz="2900" b="0" dirty="0">
                <a:solidFill>
                  <a:srgbClr val="0070C0"/>
                </a:solidFill>
                <a:latin typeface="Times New Roman" pitchFamily="18" charset="0"/>
                <a:cs typeface="Times New Roman" pitchFamily="18" charset="0"/>
              </a:rPr>
              <a:t>disabilities should be </a:t>
            </a:r>
            <a:r>
              <a:rPr lang="en-US" sz="2900" b="0" dirty="0" smtClean="0">
                <a:solidFill>
                  <a:srgbClr val="0070C0"/>
                </a:solidFill>
                <a:latin typeface="Times New Roman" pitchFamily="18" charset="0"/>
                <a:cs typeface="Times New Roman" pitchFamily="18" charset="0"/>
              </a:rPr>
              <a:t>                                                                                              3 </a:t>
            </a:r>
            <a:r>
              <a:rPr lang="en-US" sz="2900" b="0" dirty="0">
                <a:solidFill>
                  <a:srgbClr val="0070C0"/>
                </a:solidFill>
                <a:latin typeface="Times New Roman" pitchFamily="18" charset="0"/>
                <a:cs typeface="Times New Roman" pitchFamily="18" charset="0"/>
              </a:rPr>
              <a:t>%</a:t>
            </a:r>
            <a:r>
              <a:rPr lang="en-US" sz="2900" b="0" dirty="0" smtClean="0">
                <a:solidFill>
                  <a:srgbClr val="0070C0"/>
                </a:solidFill>
                <a:latin typeface="Times New Roman" pitchFamily="18" charset="0"/>
                <a:cs typeface="Times New Roman" pitchFamily="18" charset="0"/>
              </a:rPr>
              <a:t> </a:t>
            </a:r>
          </a:p>
          <a:p>
            <a:pPr>
              <a:buFont typeface="Wingdings" pitchFamily="2" charset="2"/>
              <a:buChar char="q"/>
            </a:pPr>
            <a:endParaRPr lang="en-US" sz="2900" b="0" dirty="0" smtClean="0">
              <a:solidFill>
                <a:srgbClr val="0070C0"/>
              </a:solidFill>
              <a:latin typeface="Times New Roman" pitchFamily="18" charset="0"/>
              <a:cs typeface="Times New Roman" pitchFamily="18" charset="0"/>
            </a:endParaRPr>
          </a:p>
          <a:p>
            <a:pPr>
              <a:buFont typeface="Wingdings" pitchFamily="2" charset="2"/>
              <a:buChar char="q"/>
            </a:pPr>
            <a:r>
              <a:rPr lang="en-US" sz="2900" b="0" dirty="0">
                <a:solidFill>
                  <a:srgbClr val="0070C0"/>
                </a:solidFill>
                <a:latin typeface="Times New Roman" pitchFamily="18" charset="0"/>
                <a:cs typeface="Times New Roman" pitchFamily="18" charset="0"/>
              </a:rPr>
              <a:t> in an organization with the number of employees </a:t>
            </a:r>
            <a:r>
              <a:rPr lang="en-US" sz="2900" b="0" dirty="0" smtClean="0">
                <a:solidFill>
                  <a:srgbClr val="0070C0"/>
                </a:solidFill>
                <a:latin typeface="Times New Roman" pitchFamily="18" charset="0"/>
                <a:cs typeface="Times New Roman" pitchFamily="18" charset="0"/>
              </a:rPr>
              <a:t>from 50-100</a:t>
            </a:r>
            <a:r>
              <a:rPr lang="en-US" sz="2900" b="0" dirty="0">
                <a:solidFill>
                  <a:srgbClr val="0070C0"/>
                </a:solidFill>
                <a:latin typeface="Times New Roman" pitchFamily="18" charset="0"/>
                <a:cs typeface="Times New Roman" pitchFamily="18" charset="0"/>
              </a:rPr>
              <a:t> </a:t>
            </a:r>
            <a:r>
              <a:rPr lang="en-US" sz="2900" b="0" dirty="0" smtClean="0">
                <a:solidFill>
                  <a:srgbClr val="0070C0"/>
                </a:solidFill>
                <a:latin typeface="Times New Roman" pitchFamily="18" charset="0"/>
                <a:cs typeface="Times New Roman" pitchFamily="18" charset="0"/>
              </a:rPr>
              <a:t>         4%  </a:t>
            </a:r>
          </a:p>
          <a:p>
            <a:pPr>
              <a:buFont typeface="Wingdings" pitchFamily="2" charset="2"/>
              <a:buChar char="q"/>
            </a:pPr>
            <a:endParaRPr lang="en-US" sz="2900" b="0" dirty="0" smtClean="0">
              <a:solidFill>
                <a:srgbClr val="0070C0"/>
              </a:solidFill>
              <a:latin typeface="Times New Roman" pitchFamily="18" charset="0"/>
              <a:cs typeface="Times New Roman" pitchFamily="18" charset="0"/>
            </a:endParaRPr>
          </a:p>
          <a:p>
            <a:pPr>
              <a:buFont typeface="Wingdings" pitchFamily="2" charset="2"/>
              <a:buChar char="q"/>
            </a:pPr>
            <a:r>
              <a:rPr lang="en-US" sz="2900" b="0" dirty="0" smtClean="0">
                <a:solidFill>
                  <a:srgbClr val="0070C0"/>
                </a:solidFill>
                <a:latin typeface="Times New Roman" pitchFamily="18" charset="0"/>
                <a:cs typeface="Times New Roman" pitchFamily="18" charset="0"/>
              </a:rPr>
              <a:t> in </a:t>
            </a:r>
            <a:r>
              <a:rPr lang="en-US" sz="2900" b="0" dirty="0">
                <a:solidFill>
                  <a:srgbClr val="0070C0"/>
                </a:solidFill>
                <a:latin typeface="Times New Roman" pitchFamily="18" charset="0"/>
                <a:cs typeface="Times New Roman" pitchFamily="18" charset="0"/>
              </a:rPr>
              <a:t>an organization with the number of employees </a:t>
            </a:r>
            <a:r>
              <a:rPr lang="en-US" sz="2900" b="0" dirty="0" smtClean="0">
                <a:solidFill>
                  <a:srgbClr val="0070C0"/>
                </a:solidFill>
                <a:latin typeface="Times New Roman" pitchFamily="18" charset="0"/>
                <a:cs typeface="Times New Roman" pitchFamily="18" charset="0"/>
              </a:rPr>
              <a:t>more than 100       5%</a:t>
            </a:r>
          </a:p>
          <a:p>
            <a:endParaRPr lang="en-US" sz="2900" b="0" dirty="0">
              <a:solidFill>
                <a:srgbClr val="0070C0"/>
              </a:solidFill>
              <a:latin typeface="Times New Roman" pitchFamily="18" charset="0"/>
              <a:cs typeface="Times New Roman" pitchFamily="18" charset="0"/>
            </a:endParaRPr>
          </a:p>
          <a:p>
            <a:pPr marL="457200" indent="-457200" algn="just">
              <a:buFont typeface="Wingdings" pitchFamily="2" charset="2"/>
              <a:buChar char="q"/>
            </a:pPr>
            <a:r>
              <a:rPr lang="en-US" sz="2900" b="0" dirty="0" smtClean="0">
                <a:solidFill>
                  <a:srgbClr val="0070C0"/>
                </a:solidFill>
                <a:latin typeface="Times New Roman" pitchFamily="18" charset="0"/>
                <a:cs typeface="Times New Roman" pitchFamily="18" charset="0"/>
              </a:rPr>
              <a:t>For 2016 quota </a:t>
            </a:r>
            <a:r>
              <a:rPr lang="en-US" sz="2900" b="0" dirty="0">
                <a:solidFill>
                  <a:srgbClr val="0070C0"/>
                </a:solidFill>
                <a:latin typeface="Times New Roman" pitchFamily="18" charset="0"/>
                <a:cs typeface="Times New Roman" pitchFamily="18" charset="0"/>
              </a:rPr>
              <a:t>for individuals in need of social protection is established on 2,000 vacancies in 665 companies.</a:t>
            </a:r>
          </a:p>
          <a:p>
            <a:r>
              <a:rPr lang="en-US" sz="2900" b="0" dirty="0">
                <a:solidFill>
                  <a:srgbClr val="0070C0"/>
                </a:solidFill>
                <a:latin typeface="Times New Roman" pitchFamily="18" charset="0"/>
                <a:cs typeface="Times New Roman" pitchFamily="18" charset="0"/>
              </a:rPr>
              <a:t> </a:t>
            </a:r>
          </a:p>
          <a:p>
            <a:pPr marL="457200" indent="-457200" algn="just">
              <a:buFont typeface="Wingdings" pitchFamily="2" charset="2"/>
              <a:buChar char="q"/>
            </a:pPr>
            <a:r>
              <a:rPr lang="en-US" sz="2900" b="0" dirty="0">
                <a:solidFill>
                  <a:srgbClr val="0070C0"/>
                </a:solidFill>
                <a:latin typeface="Times New Roman" pitchFamily="18" charset="0"/>
                <a:cs typeface="Times New Roman" pitchFamily="18" charset="0"/>
              </a:rPr>
              <a:t>State Employment Service  is responsible for the implementation of these decrees by employers</a:t>
            </a:r>
            <a:endParaRPr lang="ru-RU" sz="2900" dirty="0">
              <a:solidFill>
                <a:srgbClr val="0070C0"/>
              </a:solidFill>
            </a:endParaRPr>
          </a:p>
        </p:txBody>
      </p:sp>
      <p:sp>
        <p:nvSpPr>
          <p:cNvPr id="4" name="Заголовок 3"/>
          <p:cNvSpPr>
            <a:spLocks noGrp="1"/>
          </p:cNvSpPr>
          <p:nvPr>
            <p:ph type="title"/>
          </p:nvPr>
        </p:nvSpPr>
        <p:spPr>
          <a:xfrm>
            <a:off x="822960" y="365760"/>
            <a:ext cx="7520940" cy="758984"/>
          </a:xfrm>
        </p:spPr>
        <p:txBody>
          <a:bodyPr/>
          <a:lstStyle/>
          <a:p>
            <a:pPr algn="ctr"/>
            <a:r>
              <a:rPr lang="en-US" dirty="0" smtClean="0">
                <a:solidFill>
                  <a:srgbClr val="0070C0"/>
                </a:solidFill>
              </a:rPr>
              <a:t>Responsibility of the state employment service</a:t>
            </a:r>
            <a:br>
              <a:rPr lang="en-US" dirty="0" smtClean="0">
                <a:solidFill>
                  <a:srgbClr val="0070C0"/>
                </a:solidFill>
              </a:rPr>
            </a:br>
            <a:endParaRPr lang="ru-RU" dirty="0">
              <a:solidFill>
                <a:srgbClr val="0070C0"/>
              </a:solidFill>
            </a:endParaRPr>
          </a:p>
        </p:txBody>
      </p:sp>
    </p:spTree>
    <p:extLst>
      <p:ext uri="{BB962C8B-B14F-4D97-AF65-F5344CB8AC3E}">
        <p14:creationId xmlns:p14="http://schemas.microsoft.com/office/powerpoint/2010/main" val="236355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520940" cy="936104"/>
          </a:xfrm>
        </p:spPr>
        <p:txBody>
          <a:bodyPr/>
          <a:lstStyle/>
          <a:p>
            <a:pPr algn="ctr"/>
            <a:r>
              <a:rPr lang="en-US" dirty="0" smtClean="0"/>
              <a:t>              </a:t>
            </a:r>
            <a:r>
              <a:rPr lang="en-US" dirty="0" smtClean="0">
                <a:solidFill>
                  <a:srgbClr val="0070C0"/>
                </a:solidFill>
              </a:rPr>
              <a:t>Number of disabled persons in </a:t>
            </a:r>
            <a:r>
              <a:rPr lang="en-US" dirty="0" err="1" smtClean="0">
                <a:solidFill>
                  <a:srgbClr val="0070C0"/>
                </a:solidFill>
              </a:rPr>
              <a:t>azerbaijan</a:t>
            </a:r>
            <a:endParaRPr lang="ru-RU" dirty="0">
              <a:solidFill>
                <a:srgbClr val="0070C0"/>
              </a:solidFill>
            </a:endParaRPr>
          </a:p>
        </p:txBody>
      </p:sp>
      <p:sp>
        <p:nvSpPr>
          <p:cNvPr id="3" name="Объект 2"/>
          <p:cNvSpPr>
            <a:spLocks noGrp="1"/>
          </p:cNvSpPr>
          <p:nvPr>
            <p:ph idx="1"/>
          </p:nvPr>
        </p:nvSpPr>
        <p:spPr>
          <a:xfrm>
            <a:off x="822960" y="1100629"/>
            <a:ext cx="7520940" cy="2688412"/>
          </a:xfrm>
        </p:spPr>
        <p:txBody>
          <a:bodyPr/>
          <a:lstStyle/>
          <a:p>
            <a:pPr algn="just">
              <a:buFont typeface="Wingdings" pitchFamily="2" charset="2"/>
              <a:buChar char="v"/>
            </a:pPr>
            <a:endParaRPr lang="en-US" dirty="0">
              <a:latin typeface="Times New Roman" pitchFamily="18" charset="0"/>
              <a:cs typeface="Times New Roman" pitchFamily="18" charset="0"/>
            </a:endParaRPr>
          </a:p>
          <a:p>
            <a:pPr marL="0" indent="0"/>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en-US" dirty="0"/>
          </a:p>
          <a:p>
            <a:endParaRPr lang="ru-RU" dirty="0"/>
          </a:p>
        </p:txBody>
      </p:sp>
      <p:graphicFrame>
        <p:nvGraphicFramePr>
          <p:cNvPr id="4" name="Диаграмма 3"/>
          <p:cNvGraphicFramePr/>
          <p:nvPr>
            <p:extLst>
              <p:ext uri="{D42A27DB-BD31-4B8C-83A1-F6EECF244321}">
                <p14:modId xmlns:p14="http://schemas.microsoft.com/office/powerpoint/2010/main" val="3208702001"/>
              </p:ext>
            </p:extLst>
          </p:nvPr>
        </p:nvGraphicFramePr>
        <p:xfrm>
          <a:off x="611560" y="1484784"/>
          <a:ext cx="7032104"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740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Statistic of State Employment </a:t>
            </a:r>
            <a:r>
              <a:rPr lang="en-US" dirty="0" err="1" smtClean="0"/>
              <a:t>SERvice</a:t>
            </a:r>
            <a:r>
              <a:rPr lang="en-US" dirty="0" smtClean="0"/>
              <a:t>  for  2015 and 9 months of 2016</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40514237"/>
              </p:ext>
            </p:extLst>
          </p:nvPr>
        </p:nvGraphicFramePr>
        <p:xfrm>
          <a:off x="822325" y="1100138"/>
          <a:ext cx="7521575" cy="3579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790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903000"/>
          </a:xfrm>
        </p:spPr>
        <p:txBody>
          <a:bodyPr/>
          <a:lstStyle/>
          <a:p>
            <a:pPr algn="ctr"/>
            <a:r>
              <a:rPr lang="en-US" dirty="0" err="1"/>
              <a:t>Internatonal</a:t>
            </a:r>
            <a:r>
              <a:rPr lang="en-US" dirty="0"/>
              <a:t> </a:t>
            </a:r>
            <a:r>
              <a:rPr lang="en-US" dirty="0" smtClean="0"/>
              <a:t>Cooperation </a:t>
            </a:r>
            <a:endParaRPr lang="ru-RU" dirty="0"/>
          </a:p>
        </p:txBody>
      </p:sp>
      <p:sp>
        <p:nvSpPr>
          <p:cNvPr id="3" name="Объект 2"/>
          <p:cNvSpPr>
            <a:spLocks noGrp="1"/>
          </p:cNvSpPr>
          <p:nvPr>
            <p:ph idx="1"/>
          </p:nvPr>
        </p:nvSpPr>
        <p:spPr/>
        <p:txBody>
          <a:bodyPr/>
          <a:lstStyle/>
          <a:p>
            <a:endParaRPr lang="en-US" dirty="0" smtClean="0"/>
          </a:p>
          <a:p>
            <a:pPr marL="0" indent="0" algn="just"/>
            <a:r>
              <a:rPr lang="en-US" dirty="0" smtClean="0"/>
              <a:t>In framework of cooperation between State Employment Service and </a:t>
            </a:r>
            <a:r>
              <a:rPr lang="en-US" dirty="0" err="1"/>
              <a:t>Internatonal</a:t>
            </a:r>
            <a:r>
              <a:rPr lang="en-US" dirty="0"/>
              <a:t> Cooperation Agency of Turkey </a:t>
            </a:r>
            <a:r>
              <a:rPr lang="en-US" dirty="0" smtClean="0"/>
              <a:t>was  </a:t>
            </a:r>
            <a:r>
              <a:rPr lang="en-US" dirty="0" err="1" smtClean="0"/>
              <a:t>organissed</a:t>
            </a:r>
            <a:r>
              <a:rPr lang="en-US" dirty="0" smtClean="0"/>
              <a:t>  </a:t>
            </a:r>
            <a:r>
              <a:rPr lang="en-US" dirty="0"/>
              <a:t>"beekeeper" training course </a:t>
            </a:r>
            <a:r>
              <a:rPr lang="en-US" dirty="0" smtClean="0"/>
              <a:t>for support  self-employment </a:t>
            </a:r>
            <a:r>
              <a:rPr lang="en-US" dirty="0"/>
              <a:t>and rehabilitation of persons with disabilities</a:t>
            </a:r>
            <a:r>
              <a:rPr lang="en-US" dirty="0" smtClean="0"/>
              <a:t>.  At the end of training 11 </a:t>
            </a:r>
            <a:r>
              <a:rPr lang="en-US" dirty="0"/>
              <a:t>persons with disabilities </a:t>
            </a:r>
            <a:r>
              <a:rPr lang="en-US" dirty="0" smtClean="0"/>
              <a:t>get 10 </a:t>
            </a:r>
            <a:r>
              <a:rPr lang="en-US" dirty="0"/>
              <a:t>bee </a:t>
            </a:r>
            <a:r>
              <a:rPr lang="en-US" dirty="0" smtClean="0"/>
              <a:t>colonies, </a:t>
            </a:r>
            <a:r>
              <a:rPr lang="en-US" dirty="0"/>
              <a:t>bee </a:t>
            </a:r>
            <a:r>
              <a:rPr lang="en-US" dirty="0" smtClean="0"/>
              <a:t>boxes with the </a:t>
            </a:r>
            <a:r>
              <a:rPr lang="en-US" dirty="0"/>
              <a:t>necessary equipment and </a:t>
            </a:r>
            <a:r>
              <a:rPr lang="en-US" dirty="0" smtClean="0"/>
              <a:t>tools.</a:t>
            </a:r>
            <a:endParaRPr lang="en-US" dirty="0"/>
          </a:p>
          <a:p>
            <a:endParaRPr lang="en-US" dirty="0"/>
          </a:p>
          <a:p>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9144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53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758984"/>
          </a:xfrm>
        </p:spPr>
        <p:txBody>
          <a:bodyPr/>
          <a:lstStyle/>
          <a:p>
            <a:pPr algn="ctr"/>
            <a:r>
              <a:rPr lang="en-US" dirty="0">
                <a:solidFill>
                  <a:srgbClr val="0070C0"/>
                </a:solidFill>
              </a:rPr>
              <a:t> </a:t>
            </a:r>
            <a:r>
              <a:rPr lang="en-US" sz="2400" b="1" dirty="0" smtClean="0">
                <a:solidFill>
                  <a:srgbClr val="0070C0"/>
                </a:solidFill>
                <a:latin typeface="Times New Roman" pitchFamily="18" charset="0"/>
                <a:cs typeface="Times New Roman" pitchFamily="18" charset="0"/>
              </a:rPr>
              <a:t>training </a:t>
            </a:r>
            <a:r>
              <a:rPr lang="en-US" sz="2400" b="1" dirty="0">
                <a:solidFill>
                  <a:srgbClr val="0070C0"/>
                </a:solidFill>
                <a:latin typeface="Times New Roman" pitchFamily="18" charset="0"/>
                <a:cs typeface="Times New Roman" pitchFamily="18" charset="0"/>
              </a:rPr>
              <a:t>and </a:t>
            </a:r>
            <a:r>
              <a:rPr lang="en-US" sz="2400" b="1" dirty="0" smtClean="0">
                <a:solidFill>
                  <a:srgbClr val="0070C0"/>
                </a:solidFill>
                <a:latin typeface="Times New Roman" pitchFamily="18" charset="0"/>
                <a:cs typeface="Times New Roman" pitchFamily="18" charset="0"/>
              </a:rPr>
              <a:t>rehabilitation of youth disabled</a:t>
            </a:r>
            <a:endParaRPr lang="ru-RU" sz="2400" b="1" dirty="0"/>
          </a:p>
        </p:txBody>
      </p:sp>
      <p:sp>
        <p:nvSpPr>
          <p:cNvPr id="3" name="Объект 2"/>
          <p:cNvSpPr>
            <a:spLocks noGrp="1"/>
          </p:cNvSpPr>
          <p:nvPr>
            <p:ph idx="1"/>
          </p:nvPr>
        </p:nvSpPr>
        <p:spPr/>
        <p:txBody>
          <a:bodyPr>
            <a:normAutofit/>
          </a:bodyPr>
          <a:lstStyle/>
          <a:p>
            <a:pPr algn="just">
              <a:buFont typeface="Wingdings" pitchFamily="2" charset="2"/>
              <a:buChar char="v"/>
            </a:pPr>
            <a:r>
              <a:rPr lang="en-US" b="0" dirty="0" smtClean="0">
                <a:solidFill>
                  <a:srgbClr val="0070C0"/>
                </a:solidFill>
                <a:latin typeface="Times New Roman" pitchFamily="18" charset="0"/>
                <a:cs typeface="Times New Roman" pitchFamily="18" charset="0"/>
              </a:rPr>
              <a:t>Center </a:t>
            </a:r>
            <a:r>
              <a:rPr lang="en-US" b="0" dirty="0">
                <a:solidFill>
                  <a:srgbClr val="0070C0"/>
                </a:solidFill>
                <a:latin typeface="Times New Roman" pitchFamily="18" charset="0"/>
                <a:cs typeface="Times New Roman" pitchFamily="18" charset="0"/>
              </a:rPr>
              <a:t>for </a:t>
            </a:r>
            <a:r>
              <a:rPr lang="en-US" b="0" dirty="0" smtClean="0">
                <a:solidFill>
                  <a:srgbClr val="0070C0"/>
                </a:solidFill>
                <a:latin typeface="Times New Roman" pitchFamily="18" charset="0"/>
                <a:cs typeface="Times New Roman" pitchFamily="18" charset="0"/>
              </a:rPr>
              <a:t>Training </a:t>
            </a:r>
            <a:r>
              <a:rPr lang="en-US" b="0" dirty="0">
                <a:solidFill>
                  <a:srgbClr val="0070C0"/>
                </a:solidFill>
                <a:latin typeface="Times New Roman" pitchFamily="18" charset="0"/>
                <a:cs typeface="Times New Roman" pitchFamily="18" charset="0"/>
              </a:rPr>
              <a:t>and </a:t>
            </a:r>
            <a:r>
              <a:rPr lang="en-US" b="0" dirty="0" smtClean="0">
                <a:solidFill>
                  <a:srgbClr val="0070C0"/>
                </a:solidFill>
                <a:latin typeface="Times New Roman" pitchFamily="18" charset="0"/>
                <a:cs typeface="Times New Roman" pitchFamily="18" charset="0"/>
              </a:rPr>
              <a:t>Rehabilitation for Youth Disabled Persons under the Ministry of Labor and Social Protection runs </a:t>
            </a:r>
            <a:r>
              <a:rPr lang="en-US" b="0" dirty="0">
                <a:solidFill>
                  <a:srgbClr val="0070C0"/>
                </a:solidFill>
                <a:latin typeface="Times New Roman" pitchFamily="18" charset="0"/>
                <a:cs typeface="Times New Roman" pitchFamily="18" charset="0"/>
              </a:rPr>
              <a:t>3 months </a:t>
            </a:r>
            <a:r>
              <a:rPr lang="en-US" b="0" dirty="0" smtClean="0">
                <a:solidFill>
                  <a:srgbClr val="0070C0"/>
                </a:solidFill>
                <a:latin typeface="Times New Roman" pitchFamily="18" charset="0"/>
                <a:cs typeface="Times New Roman" pitchFamily="18" charset="0"/>
              </a:rPr>
              <a:t>training for </a:t>
            </a:r>
            <a:r>
              <a:rPr lang="en-US" b="0" dirty="0">
                <a:solidFill>
                  <a:srgbClr val="0070C0"/>
                </a:solidFill>
                <a:latin typeface="Times New Roman" pitchFamily="18" charset="0"/>
                <a:cs typeface="Times New Roman" pitchFamily="18" charset="0"/>
              </a:rPr>
              <a:t>young people with disabilities </a:t>
            </a:r>
            <a:r>
              <a:rPr lang="en-US" b="0" dirty="0" smtClean="0">
                <a:solidFill>
                  <a:srgbClr val="0070C0"/>
                </a:solidFill>
                <a:latin typeface="Times New Roman" pitchFamily="18" charset="0"/>
                <a:cs typeface="Times New Roman" pitchFamily="18" charset="0"/>
              </a:rPr>
              <a:t>on the  computer skill,  carpet weaving,  sewing</a:t>
            </a:r>
            <a:r>
              <a:rPr lang="en-US" b="0" dirty="0">
                <a:solidFill>
                  <a:srgbClr val="0070C0"/>
                </a:solidFill>
                <a:latin typeface="Times New Roman" pitchFamily="18" charset="0"/>
                <a:cs typeface="Times New Roman" pitchFamily="18" charset="0"/>
              </a:rPr>
              <a:t>,</a:t>
            </a:r>
            <a:r>
              <a:rPr lang="en-US" b="0" dirty="0" smtClean="0">
                <a:solidFill>
                  <a:srgbClr val="0070C0"/>
                </a:solidFill>
                <a:latin typeface="Times New Roman" pitchFamily="18" charset="0"/>
                <a:cs typeface="Times New Roman" pitchFamily="18" charset="0"/>
              </a:rPr>
              <a:t>  carving assistant cook,    hairdresser and others</a:t>
            </a:r>
          </a:p>
          <a:p>
            <a:pPr>
              <a:buFont typeface="Wingdings" pitchFamily="2" charset="2"/>
              <a:buChar char="v"/>
            </a:pPr>
            <a:r>
              <a:rPr lang="en-US" b="0" dirty="0" smtClean="0">
                <a:solidFill>
                  <a:srgbClr val="0070C0"/>
                </a:solidFill>
                <a:latin typeface="Times New Roman" pitchFamily="18" charset="0"/>
                <a:cs typeface="Times New Roman" pitchFamily="18" charset="0"/>
              </a:rPr>
              <a:t>For the last year 283 persons trained in this center </a:t>
            </a:r>
          </a:p>
          <a:p>
            <a:pPr>
              <a:buFont typeface="Wingdings" pitchFamily="2" charset="2"/>
              <a:buChar char="v"/>
            </a:pPr>
            <a:r>
              <a:rPr lang="en-US" b="0" dirty="0" smtClean="0">
                <a:solidFill>
                  <a:srgbClr val="0070C0"/>
                </a:solidFill>
                <a:latin typeface="Times New Roman" pitchFamily="18" charset="0"/>
                <a:cs typeface="Times New Roman" pitchFamily="18" charset="0"/>
              </a:rPr>
              <a:t>48 </a:t>
            </a:r>
            <a:r>
              <a:rPr lang="en-US" b="0" dirty="0">
                <a:solidFill>
                  <a:srgbClr val="0070C0"/>
                </a:solidFill>
                <a:latin typeface="Times New Roman" pitchFamily="18" charset="0"/>
                <a:cs typeface="Times New Roman" pitchFamily="18" charset="0"/>
              </a:rPr>
              <a:t>persons disabled people with vision problems </a:t>
            </a:r>
            <a:r>
              <a:rPr lang="en-US" b="0" dirty="0" smtClean="0">
                <a:solidFill>
                  <a:srgbClr val="0070C0"/>
                </a:solidFill>
                <a:latin typeface="Times New Roman" pitchFamily="18" charset="0"/>
                <a:cs typeface="Times New Roman" pitchFamily="18" charset="0"/>
              </a:rPr>
              <a:t>participated </a:t>
            </a:r>
            <a:r>
              <a:rPr lang="en-US" b="0" dirty="0">
                <a:solidFill>
                  <a:srgbClr val="0070C0"/>
                </a:solidFill>
                <a:latin typeface="Times New Roman" pitchFamily="18" charset="0"/>
                <a:cs typeface="Times New Roman" pitchFamily="18" charset="0"/>
              </a:rPr>
              <a:t>in the vocational training  on the </a:t>
            </a:r>
            <a:r>
              <a:rPr lang="en-US" b="0" dirty="0" err="1" smtClean="0">
                <a:solidFill>
                  <a:srgbClr val="0070C0"/>
                </a:solidFill>
                <a:latin typeface="Times New Roman" pitchFamily="18" charset="0"/>
                <a:cs typeface="Times New Roman" pitchFamily="18" charset="0"/>
              </a:rPr>
              <a:t>english</a:t>
            </a:r>
            <a:r>
              <a:rPr lang="en-US" b="0" dirty="0" smtClean="0">
                <a:solidFill>
                  <a:srgbClr val="0070C0"/>
                </a:solidFill>
                <a:latin typeface="Times New Roman" pitchFamily="18" charset="0"/>
                <a:cs typeface="Times New Roman" pitchFamily="18" charset="0"/>
              </a:rPr>
              <a:t>  </a:t>
            </a:r>
            <a:r>
              <a:rPr lang="en-US" b="0" dirty="0">
                <a:solidFill>
                  <a:srgbClr val="0070C0"/>
                </a:solidFill>
                <a:latin typeface="Times New Roman" pitchFamily="18" charset="0"/>
                <a:cs typeface="Times New Roman" pitchFamily="18" charset="0"/>
              </a:rPr>
              <a:t>language   and computers  skills </a:t>
            </a:r>
            <a:r>
              <a:rPr lang="en-US" b="0" dirty="0" smtClean="0">
                <a:solidFill>
                  <a:srgbClr val="0070C0"/>
                </a:solidFill>
                <a:latin typeface="Times New Roman" pitchFamily="18" charset="0"/>
                <a:cs typeface="Times New Roman" pitchFamily="18" charset="0"/>
              </a:rPr>
              <a:t>based </a:t>
            </a:r>
            <a:r>
              <a:rPr lang="en-US" b="0" dirty="0">
                <a:solidFill>
                  <a:srgbClr val="0070C0"/>
                </a:solidFill>
                <a:latin typeface="Times New Roman" pitchFamily="18" charset="0"/>
                <a:cs typeface="Times New Roman" pitchFamily="18" charset="0"/>
              </a:rPr>
              <a:t>on the </a:t>
            </a:r>
            <a:r>
              <a:rPr lang="en-US" b="0" dirty="0" err="1">
                <a:solidFill>
                  <a:srgbClr val="0070C0"/>
                </a:solidFill>
                <a:latin typeface="Times New Roman" pitchFamily="18" charset="0"/>
                <a:cs typeface="Times New Roman" pitchFamily="18" charset="0"/>
              </a:rPr>
              <a:t>Brayl</a:t>
            </a:r>
            <a:r>
              <a:rPr lang="en-US" b="0" dirty="0">
                <a:solidFill>
                  <a:srgbClr val="0070C0"/>
                </a:solidFill>
                <a:latin typeface="Times New Roman" pitchFamily="18" charset="0"/>
                <a:cs typeface="Times New Roman" pitchFamily="18" charset="0"/>
              </a:rPr>
              <a:t> </a:t>
            </a:r>
            <a:r>
              <a:rPr lang="en-US" b="0" dirty="0" err="1" smtClean="0">
                <a:solidFill>
                  <a:srgbClr val="0070C0"/>
                </a:solidFill>
                <a:latin typeface="Times New Roman" pitchFamily="18" charset="0"/>
                <a:cs typeface="Times New Roman" pitchFamily="18" charset="0"/>
              </a:rPr>
              <a:t>sistem</a:t>
            </a:r>
            <a:endParaRPr lang="en-US" b="0" dirty="0" smtClean="0">
              <a:solidFill>
                <a:srgbClr val="0070C0"/>
              </a:solidFill>
              <a:latin typeface="Times New Roman" pitchFamily="18" charset="0"/>
              <a:cs typeface="Times New Roman" pitchFamily="18" charset="0"/>
            </a:endParaRPr>
          </a:p>
          <a:p>
            <a:pPr fontAlgn="base">
              <a:buFont typeface="Wingdings" pitchFamily="2" charset="2"/>
              <a:buChar char="v"/>
            </a:pPr>
            <a:r>
              <a:rPr lang="en-US" b="0" dirty="0">
                <a:solidFill>
                  <a:srgbClr val="0070C0"/>
                </a:solidFill>
                <a:latin typeface="Times New Roman" pitchFamily="18" charset="0"/>
                <a:cs typeface="Times New Roman" pitchFamily="18" charset="0"/>
              </a:rPr>
              <a:t>Fourteen regions of the country have rehabilitation centers for the </a:t>
            </a:r>
            <a:r>
              <a:rPr lang="en-US" b="0" dirty="0" smtClean="0">
                <a:solidFill>
                  <a:srgbClr val="0070C0"/>
                </a:solidFill>
                <a:latin typeface="Times New Roman" pitchFamily="18" charset="0"/>
                <a:cs typeface="Times New Roman" pitchFamily="18" charset="0"/>
              </a:rPr>
              <a:t>disabled, </a:t>
            </a:r>
            <a:r>
              <a:rPr lang="en-US" b="0" dirty="0">
                <a:solidFill>
                  <a:srgbClr val="0070C0"/>
                </a:solidFill>
                <a:latin typeface="Times New Roman" pitchFamily="18" charset="0"/>
                <a:cs typeface="Times New Roman" pitchFamily="18" charset="0"/>
              </a:rPr>
              <a:t>where 14,000 disabled have been treated and 7,000 provided with free prosthesis and wheelchairs</a:t>
            </a:r>
            <a:r>
              <a:rPr lang="en-US" b="0" dirty="0">
                <a:latin typeface="Times New Roman" pitchFamily="18" charset="0"/>
                <a:cs typeface="Times New Roman" pitchFamily="18" charset="0"/>
              </a:rPr>
              <a:t>.</a:t>
            </a:r>
          </a:p>
          <a:p>
            <a:pPr>
              <a:buFont typeface="Wingdings" pitchFamily="2" charset="2"/>
              <a:buChar char="v"/>
            </a:pPr>
            <a:r>
              <a:rPr lang="en-US" b="0" dirty="0">
                <a:solidFill>
                  <a:srgbClr val="0070C0"/>
                </a:solidFill>
                <a:latin typeface="Times New Roman" pitchFamily="18" charset="0"/>
                <a:cs typeface="Times New Roman" pitchFamily="18" charset="0"/>
              </a:rPr>
              <a:t>A mobile prosthetic -orthopedic recovery service will be organized in 7 districts and cities by the Ministry of </a:t>
            </a:r>
            <a:r>
              <a:rPr lang="en-US" b="0" dirty="0" smtClean="0">
                <a:solidFill>
                  <a:srgbClr val="0070C0"/>
                </a:solidFill>
                <a:latin typeface="Times New Roman" pitchFamily="18" charset="0"/>
                <a:cs typeface="Times New Roman" pitchFamily="18" charset="0"/>
              </a:rPr>
              <a:t>Labor </a:t>
            </a:r>
            <a:r>
              <a:rPr lang="en-US" b="0" dirty="0">
                <a:solidFill>
                  <a:srgbClr val="0070C0"/>
                </a:solidFill>
                <a:latin typeface="Times New Roman" pitchFamily="18" charset="0"/>
                <a:cs typeface="Times New Roman" pitchFamily="18" charset="0"/>
              </a:rPr>
              <a:t>and Social Protection of </a:t>
            </a:r>
            <a:r>
              <a:rPr lang="en-US" b="0" dirty="0" smtClean="0">
                <a:solidFill>
                  <a:srgbClr val="0070C0"/>
                </a:solidFill>
                <a:latin typeface="Times New Roman" pitchFamily="18" charset="0"/>
                <a:cs typeface="Times New Roman" pitchFamily="18" charset="0"/>
              </a:rPr>
              <a:t>Population.</a:t>
            </a:r>
            <a:endParaRPr lang="en-US" b="0" dirty="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endParaRPr lang="ru-RU" dirty="0">
              <a:solidFill>
                <a:srgbClr val="0070C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1128"/>
            <a:ext cx="914400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2830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1140</TotalTime>
  <Words>1100</Words>
  <Application>Microsoft Office PowerPoint</Application>
  <PresentationFormat>On-screen Show (4:3)</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Углы</vt:lpstr>
      <vt:lpstr>PowerPoint Presentation</vt:lpstr>
      <vt:lpstr>The basics of the legal status of persons with disabilities</vt:lpstr>
      <vt:lpstr>PowerPoint Presentation</vt:lpstr>
      <vt:lpstr> Benefits envisaged within the Labor Code for the disabled persons. </vt:lpstr>
      <vt:lpstr>Responsibility of the state employment service </vt:lpstr>
      <vt:lpstr>              Number of disabled persons in azerbaijan</vt:lpstr>
      <vt:lpstr>Statistic of State Employment SERvice  for  2015 and 9 months of 2016</vt:lpstr>
      <vt:lpstr>Internatonal Cooperation </vt:lpstr>
      <vt:lpstr> training and rehabilitation of youth disabled</vt:lpstr>
      <vt:lpstr>PowerPoint Presentation</vt:lpstr>
      <vt:lpstr>Conclusions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gabul dmx</dc:creator>
  <cp:lastModifiedBy>Mansur Boydas</cp:lastModifiedBy>
  <cp:revision>96</cp:revision>
  <dcterms:created xsi:type="dcterms:W3CDTF">2016-10-17T10:27:55Z</dcterms:created>
  <dcterms:modified xsi:type="dcterms:W3CDTF">2016-10-21T11:36:47Z</dcterms:modified>
</cp:coreProperties>
</file>