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98" r:id="rId3"/>
    <p:sldId id="279" r:id="rId4"/>
    <p:sldId id="283" r:id="rId5"/>
    <p:sldId id="263" r:id="rId6"/>
    <p:sldId id="264" r:id="rId7"/>
    <p:sldId id="266" r:id="rId8"/>
    <p:sldId id="267" r:id="rId9"/>
    <p:sldId id="274" r:id="rId10"/>
    <p:sldId id="293" r:id="rId11"/>
    <p:sldId id="284" r:id="rId12"/>
    <p:sldId id="285" r:id="rId13"/>
    <p:sldId id="286" r:id="rId14"/>
    <p:sldId id="297" r:id="rId15"/>
    <p:sldId id="275" r:id="rId16"/>
    <p:sldId id="276" r:id="rId17"/>
    <p:sldId id="260" r:id="rId18"/>
    <p:sldId id="296" r:id="rId19"/>
    <p:sldId id="265" r:id="rId20"/>
    <p:sldId id="287" r:id="rId21"/>
    <p:sldId id="294" r:id="rId22"/>
    <p:sldId id="288" r:id="rId23"/>
    <p:sldId id="280" r:id="rId24"/>
    <p:sldId id="281" r:id="rId25"/>
    <p:sldId id="289" r:id="rId26"/>
    <p:sldId id="295"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56" autoAdjust="0"/>
  </p:normalViewPr>
  <p:slideViewPr>
    <p:cSldViewPr>
      <p:cViewPr>
        <p:scale>
          <a:sx n="117" d="100"/>
          <a:sy n="117" d="100"/>
        </p:scale>
        <p:origin x="-136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91EFA-014C-481D-A656-D501082DC621}" type="datetimeFigureOut">
              <a:rPr lang="en-US" smtClean="0"/>
              <a:pPr/>
              <a:t>10/24/2016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4310C-5173-47D7-B474-54A870DECBC5}" type="slidenum">
              <a:rPr lang="en-US" smtClean="0"/>
              <a:pPr/>
              <a:t>‹#›</a:t>
            </a:fld>
            <a:endParaRPr lang="en-US"/>
          </a:p>
        </p:txBody>
      </p:sp>
    </p:spTree>
    <p:extLst>
      <p:ext uri="{BB962C8B-B14F-4D97-AF65-F5344CB8AC3E}">
        <p14:creationId xmlns:p14="http://schemas.microsoft.com/office/powerpoint/2010/main" val="142340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4310C-5173-47D7-B474-54A870DECBC5}" type="slidenum">
              <a:rPr lang="en-US" smtClean="0"/>
              <a:pPr/>
              <a:t>7</a:t>
            </a:fld>
            <a:endParaRPr lang="en-US"/>
          </a:p>
        </p:txBody>
      </p:sp>
    </p:spTree>
    <p:extLst>
      <p:ext uri="{BB962C8B-B14F-4D97-AF65-F5344CB8AC3E}">
        <p14:creationId xmlns:p14="http://schemas.microsoft.com/office/powerpoint/2010/main" val="394219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CBB06D-2658-497B-99B1-CE4624C0E5F5}"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58942-620D-4E9D-9130-349CA5AA87BA}" type="slidenum">
              <a:rPr lang="en-US" smtClean="0"/>
              <a:pPr/>
              <a:t>‹#›</a:t>
            </a:fld>
            <a:endParaRPr lang="en-US"/>
          </a:p>
        </p:txBody>
      </p:sp>
    </p:spTree>
    <p:extLst>
      <p:ext uri="{BB962C8B-B14F-4D97-AF65-F5344CB8AC3E}">
        <p14:creationId xmlns:p14="http://schemas.microsoft.com/office/powerpoint/2010/main" val="40209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BB06D-2658-497B-99B1-CE4624C0E5F5}"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58942-620D-4E9D-9130-349CA5AA87BA}" type="slidenum">
              <a:rPr lang="en-US" smtClean="0"/>
              <a:pPr/>
              <a:t>‹#›</a:t>
            </a:fld>
            <a:endParaRPr lang="en-US"/>
          </a:p>
        </p:txBody>
      </p:sp>
    </p:spTree>
    <p:extLst>
      <p:ext uri="{BB962C8B-B14F-4D97-AF65-F5344CB8AC3E}">
        <p14:creationId xmlns:p14="http://schemas.microsoft.com/office/powerpoint/2010/main" val="187776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BB06D-2658-497B-99B1-CE4624C0E5F5}"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58942-620D-4E9D-9130-349CA5AA87BA}" type="slidenum">
              <a:rPr lang="en-US" smtClean="0"/>
              <a:pPr/>
              <a:t>‹#›</a:t>
            </a:fld>
            <a:endParaRPr lang="en-US"/>
          </a:p>
        </p:txBody>
      </p:sp>
    </p:spTree>
    <p:extLst>
      <p:ext uri="{BB962C8B-B14F-4D97-AF65-F5344CB8AC3E}">
        <p14:creationId xmlns:p14="http://schemas.microsoft.com/office/powerpoint/2010/main" val="95707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BB06D-2658-497B-99B1-CE4624C0E5F5}"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58942-620D-4E9D-9130-349CA5AA87BA}" type="slidenum">
              <a:rPr lang="en-US" smtClean="0"/>
              <a:pPr/>
              <a:t>‹#›</a:t>
            </a:fld>
            <a:endParaRPr lang="en-US"/>
          </a:p>
        </p:txBody>
      </p:sp>
    </p:spTree>
    <p:extLst>
      <p:ext uri="{BB962C8B-B14F-4D97-AF65-F5344CB8AC3E}">
        <p14:creationId xmlns:p14="http://schemas.microsoft.com/office/powerpoint/2010/main" val="11330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BB06D-2658-497B-99B1-CE4624C0E5F5}"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58942-620D-4E9D-9130-349CA5AA87BA}" type="slidenum">
              <a:rPr lang="en-US" smtClean="0"/>
              <a:pPr/>
              <a:t>‹#›</a:t>
            </a:fld>
            <a:endParaRPr lang="en-US"/>
          </a:p>
        </p:txBody>
      </p:sp>
    </p:spTree>
    <p:extLst>
      <p:ext uri="{BB962C8B-B14F-4D97-AF65-F5344CB8AC3E}">
        <p14:creationId xmlns:p14="http://schemas.microsoft.com/office/powerpoint/2010/main" val="395311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CBB06D-2658-497B-99B1-CE4624C0E5F5}"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58942-620D-4E9D-9130-349CA5AA87BA}" type="slidenum">
              <a:rPr lang="en-US" smtClean="0"/>
              <a:pPr/>
              <a:t>‹#›</a:t>
            </a:fld>
            <a:endParaRPr lang="en-US"/>
          </a:p>
        </p:txBody>
      </p:sp>
    </p:spTree>
    <p:extLst>
      <p:ext uri="{BB962C8B-B14F-4D97-AF65-F5344CB8AC3E}">
        <p14:creationId xmlns:p14="http://schemas.microsoft.com/office/powerpoint/2010/main" val="31253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BB06D-2658-497B-99B1-CE4624C0E5F5}" type="datetimeFigureOut">
              <a:rPr lang="en-US" smtClean="0"/>
              <a:pPr/>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58942-620D-4E9D-9130-349CA5AA87BA}" type="slidenum">
              <a:rPr lang="en-US" smtClean="0"/>
              <a:pPr/>
              <a:t>‹#›</a:t>
            </a:fld>
            <a:endParaRPr lang="en-US"/>
          </a:p>
        </p:txBody>
      </p:sp>
    </p:spTree>
    <p:extLst>
      <p:ext uri="{BB962C8B-B14F-4D97-AF65-F5344CB8AC3E}">
        <p14:creationId xmlns:p14="http://schemas.microsoft.com/office/powerpoint/2010/main" val="36991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BB06D-2658-497B-99B1-CE4624C0E5F5}" type="datetimeFigureOut">
              <a:rPr lang="en-US" smtClean="0"/>
              <a:pPr/>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58942-620D-4E9D-9130-349CA5AA87BA}" type="slidenum">
              <a:rPr lang="en-US" smtClean="0"/>
              <a:pPr/>
              <a:t>‹#›</a:t>
            </a:fld>
            <a:endParaRPr lang="en-US"/>
          </a:p>
        </p:txBody>
      </p:sp>
    </p:spTree>
    <p:extLst>
      <p:ext uri="{BB962C8B-B14F-4D97-AF65-F5344CB8AC3E}">
        <p14:creationId xmlns:p14="http://schemas.microsoft.com/office/powerpoint/2010/main" val="218604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BB06D-2658-497B-99B1-CE4624C0E5F5}" type="datetimeFigureOut">
              <a:rPr lang="en-US" smtClean="0"/>
              <a:pPr/>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58942-620D-4E9D-9130-349CA5AA87BA}" type="slidenum">
              <a:rPr lang="en-US" smtClean="0"/>
              <a:pPr/>
              <a:t>‹#›</a:t>
            </a:fld>
            <a:endParaRPr lang="en-US"/>
          </a:p>
        </p:txBody>
      </p:sp>
    </p:spTree>
    <p:extLst>
      <p:ext uri="{BB962C8B-B14F-4D97-AF65-F5344CB8AC3E}">
        <p14:creationId xmlns:p14="http://schemas.microsoft.com/office/powerpoint/2010/main" val="3311653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BB06D-2658-497B-99B1-CE4624C0E5F5}"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58942-620D-4E9D-9130-349CA5AA87BA}" type="slidenum">
              <a:rPr lang="en-US" smtClean="0"/>
              <a:pPr/>
              <a:t>‹#›</a:t>
            </a:fld>
            <a:endParaRPr lang="en-US"/>
          </a:p>
        </p:txBody>
      </p:sp>
    </p:spTree>
    <p:extLst>
      <p:ext uri="{BB962C8B-B14F-4D97-AF65-F5344CB8AC3E}">
        <p14:creationId xmlns:p14="http://schemas.microsoft.com/office/powerpoint/2010/main" val="59796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BB06D-2658-497B-99B1-CE4624C0E5F5}"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58942-620D-4E9D-9130-349CA5AA87BA}" type="slidenum">
              <a:rPr lang="en-US" smtClean="0"/>
              <a:pPr/>
              <a:t>‹#›</a:t>
            </a:fld>
            <a:endParaRPr lang="en-US"/>
          </a:p>
        </p:txBody>
      </p:sp>
    </p:spTree>
    <p:extLst>
      <p:ext uri="{BB962C8B-B14F-4D97-AF65-F5344CB8AC3E}">
        <p14:creationId xmlns:p14="http://schemas.microsoft.com/office/powerpoint/2010/main" val="330101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BB06D-2658-497B-99B1-CE4624C0E5F5}" type="datetimeFigureOut">
              <a:rPr lang="en-US" smtClean="0"/>
              <a:pPr/>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58942-620D-4E9D-9130-349CA5AA87BA}" type="slidenum">
              <a:rPr lang="en-US" smtClean="0"/>
              <a:pPr/>
              <a:t>‹#›</a:t>
            </a:fld>
            <a:endParaRPr lang="en-US"/>
          </a:p>
        </p:txBody>
      </p:sp>
    </p:spTree>
    <p:extLst>
      <p:ext uri="{BB962C8B-B14F-4D97-AF65-F5344CB8AC3E}">
        <p14:creationId xmlns:p14="http://schemas.microsoft.com/office/powerpoint/2010/main" val="85247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2514600"/>
          </a:xfrm>
        </p:spPr>
        <p:txBody>
          <a:bodyPr>
            <a:normAutofit fontScale="85000" lnSpcReduction="20000"/>
          </a:bodyPr>
          <a:lstStyle/>
          <a:p>
            <a:pPr marL="0" indent="0" algn="ctr">
              <a:buNone/>
            </a:pPr>
            <a:r>
              <a:rPr lang="en-US" sz="3900" dirty="0" smtClean="0"/>
              <a:t>"Providing opportunities in employment and economic development for people with disabilities in Albania" ​</a:t>
            </a:r>
          </a:p>
          <a:p>
            <a:pPr marL="0" indent="0" algn="ctr">
              <a:buNone/>
            </a:pPr>
            <a:endParaRPr lang="en-GB" dirty="0" smtClean="0">
              <a:latin typeface="Arial" panose="020B0604020202020204" pitchFamily="34" charset="0"/>
              <a:cs typeface="Arial" panose="020B0604020202020204" pitchFamily="34" charset="0"/>
            </a:endParaRPr>
          </a:p>
          <a:p>
            <a:pPr marL="0" indent="0" algn="ctr">
              <a:buNone/>
            </a:pPr>
            <a:r>
              <a:rPr lang="en-GB" sz="2800" dirty="0" smtClean="0">
                <a:latin typeface="Arial" panose="020B0604020202020204" pitchFamily="34" charset="0"/>
                <a:cs typeface="Arial" panose="020B0604020202020204" pitchFamily="34" charset="0"/>
              </a:rPr>
              <a:t>Istanbul</a:t>
            </a:r>
            <a:r>
              <a:rPr lang="en-GB" sz="2800" dirty="0">
                <a:latin typeface="Arial" panose="020B0604020202020204" pitchFamily="34" charset="0"/>
                <a:cs typeface="Arial" panose="020B0604020202020204" pitchFamily="34" charset="0"/>
              </a:rPr>
              <a:t>, Turkey </a:t>
            </a:r>
            <a:endParaRPr lang="en-GB" sz="2800" dirty="0" smtClean="0">
              <a:latin typeface="Arial" panose="020B0604020202020204" pitchFamily="34" charset="0"/>
              <a:cs typeface="Arial" panose="020B0604020202020204" pitchFamily="34" charset="0"/>
            </a:endParaRPr>
          </a:p>
          <a:p>
            <a:pPr marL="0" indent="0" algn="ctr">
              <a:buNone/>
            </a:pPr>
            <a:r>
              <a:rPr lang="en-GB" sz="2800" dirty="0" smtClean="0">
                <a:latin typeface="Arial" panose="020B0604020202020204" pitchFamily="34" charset="0"/>
                <a:cs typeface="Arial" panose="020B0604020202020204" pitchFamily="34" charset="0"/>
              </a:rPr>
              <a:t>26-28 </a:t>
            </a:r>
            <a:r>
              <a:rPr lang="en-GB" sz="2800" dirty="0">
                <a:latin typeface="Arial" panose="020B0604020202020204" pitchFamily="34" charset="0"/>
                <a:cs typeface="Arial" panose="020B0604020202020204" pitchFamily="34" charset="0"/>
              </a:rPr>
              <a:t>October </a:t>
            </a:r>
            <a:r>
              <a:rPr lang="en-GB" sz="2800" dirty="0" smtClean="0">
                <a:latin typeface="Arial" panose="020B0604020202020204" pitchFamily="34" charset="0"/>
                <a:cs typeface="Arial" panose="020B0604020202020204" pitchFamily="34" charset="0"/>
              </a:rPr>
              <a:t>2016</a:t>
            </a:r>
            <a:endParaRPr lang="en-US" sz="2800" dirty="0">
              <a:latin typeface="Arial" panose="020B0604020202020204" pitchFamily="34" charset="0"/>
              <a:cs typeface="Arial" panose="020B0604020202020204" pitchFamily="34" charset="0"/>
            </a:endParaRPr>
          </a:p>
        </p:txBody>
      </p:sp>
      <p:pic>
        <p:nvPicPr>
          <p:cNvPr id="4" name="Picture 3" descr="SHQIPONJA2002-bw-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5351592"/>
            <a:ext cx="609600" cy="812800"/>
          </a:xfrm>
          <a:prstGeom prst="rect">
            <a:avLst/>
          </a:prstGeom>
          <a:noFill/>
          <a:ln>
            <a:noFill/>
          </a:ln>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descr="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5314950"/>
            <a:ext cx="1419225" cy="781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447925" y="6122313"/>
            <a:ext cx="1905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Arial" panose="020B0604020202020204" pitchFamily="34" charset="0"/>
                <a:ea typeface="MS Mincho" pitchFamily="49" charset="-128"/>
                <a:cs typeface="Arial" panose="020B0604020202020204" pitchFamily="34" charset="0"/>
              </a:rPr>
              <a:t>MINISTRY</a:t>
            </a:r>
            <a:r>
              <a:rPr kumimoji="0" lang="en-GB" altLang="en-US" sz="1100" b="1" i="0" u="none" strike="noStrike" cap="none" normalizeH="0" dirty="0" smtClean="0">
                <a:ln>
                  <a:noFill/>
                </a:ln>
                <a:solidFill>
                  <a:schemeClr val="tx1"/>
                </a:solidFill>
                <a:effectLst/>
                <a:latin typeface="Arial" panose="020B0604020202020204" pitchFamily="34" charset="0"/>
                <a:ea typeface="MS Mincho" pitchFamily="49" charset="-128"/>
                <a:cs typeface="Arial" panose="020B0604020202020204" pitchFamily="34" charset="0"/>
              </a:rPr>
              <a:t> OF URBAN DEVELOPMENT</a:t>
            </a:r>
            <a:endParaRPr kumimoji="0" lang="en-GB"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4419600" y="6228546"/>
            <a:ext cx="32766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chemeClr val="tx1"/>
                </a:solidFill>
                <a:effectLst/>
                <a:latin typeface="Arial" panose="020B0604020202020204" pitchFamily="34" charset="0"/>
                <a:ea typeface="MS Mincho" pitchFamily="49" charset="-128"/>
                <a:cs typeface="Arial" panose="020B0604020202020204" pitchFamily="34" charset="0"/>
              </a:rPr>
              <a:t>REPUBLIC OF ALBANIA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29" name="Picture 1"/>
          <p:cNvPicPr>
            <a:picLocks noChangeAspect="1" noChangeArrowheads="1"/>
          </p:cNvPicPr>
          <p:nvPr/>
        </p:nvPicPr>
        <p:blipFill>
          <a:blip r:embed="rId4"/>
          <a:srcRect l="62000" t="15111" r="31000" b="70667"/>
          <a:stretch>
            <a:fillRect/>
          </a:stretch>
        </p:blipFill>
        <p:spPr bwMode="auto">
          <a:xfrm>
            <a:off x="4953000" y="152400"/>
            <a:ext cx="1066800" cy="1219200"/>
          </a:xfrm>
          <a:prstGeom prst="rect">
            <a:avLst/>
          </a:prstGeom>
          <a:noFill/>
          <a:ln w="9525">
            <a:noFill/>
            <a:miter lim="800000"/>
            <a:headEnd/>
            <a:tailEnd/>
          </a:ln>
          <a:effectLst/>
        </p:spPr>
      </p:pic>
      <p:pic>
        <p:nvPicPr>
          <p:cNvPr id="9" name="Picture 1"/>
          <p:cNvPicPr>
            <a:picLocks noChangeAspect="1" noChangeArrowheads="1"/>
          </p:cNvPicPr>
          <p:nvPr/>
        </p:nvPicPr>
        <p:blipFill>
          <a:blip r:embed="rId4"/>
          <a:srcRect l="28000" t="15111" r="56500" b="70667"/>
          <a:stretch>
            <a:fillRect/>
          </a:stretch>
        </p:blipFill>
        <p:spPr bwMode="auto">
          <a:xfrm>
            <a:off x="2209800" y="152400"/>
            <a:ext cx="2362200" cy="1219200"/>
          </a:xfrm>
          <a:prstGeom prst="rect">
            <a:avLst/>
          </a:prstGeom>
          <a:noFill/>
          <a:ln w="9525">
            <a:noFill/>
            <a:miter lim="800000"/>
            <a:headEnd/>
            <a:tailEnd/>
          </a:ln>
          <a:effectLst/>
        </p:spPr>
      </p:pic>
    </p:spTree>
    <p:extLst>
      <p:ext uri="{BB962C8B-B14F-4D97-AF65-F5344CB8AC3E}">
        <p14:creationId xmlns:p14="http://schemas.microsoft.com/office/powerpoint/2010/main" val="371002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4114800"/>
          </a:xfrm>
        </p:spPr>
        <p:txBody>
          <a:bodyPr>
            <a:normAutofit fontScale="62500" lnSpcReduction="20000"/>
          </a:bodyPr>
          <a:lstStyle/>
          <a:p>
            <a:r>
              <a:rPr lang="en-US" sz="3400" u="sng" dirty="0" smtClean="0">
                <a:latin typeface="Arial" pitchFamily="34" charset="0"/>
                <a:cs typeface="Arial" pitchFamily="34" charset="0"/>
              </a:rPr>
              <a:t>Legal frame</a:t>
            </a:r>
            <a:endParaRPr lang="en-US" sz="3400" dirty="0" smtClean="0">
              <a:latin typeface="Arial" pitchFamily="34" charset="0"/>
              <a:cs typeface="Arial" pitchFamily="34" charset="0"/>
            </a:endParaRPr>
          </a:p>
          <a:p>
            <a:pPr>
              <a:buNone/>
            </a:pPr>
            <a:r>
              <a:rPr lang="en-US" sz="3400" dirty="0" smtClean="0">
                <a:latin typeface="Arial" pitchFamily="34" charset="0"/>
                <a:cs typeface="Arial" pitchFamily="34" charset="0"/>
              </a:rPr>
              <a:t> </a:t>
            </a:r>
          </a:p>
          <a:p>
            <a:pPr algn="just"/>
            <a:r>
              <a:rPr lang="en-US" sz="3400" dirty="0" smtClean="0">
                <a:latin typeface="Arial" pitchFamily="34" charset="0"/>
                <a:cs typeface="Arial" pitchFamily="34" charset="0"/>
              </a:rPr>
              <a:t>Disabled people officially are entitled to all human rights, (education, employment, health, etc.) and of the freedoms (opinion, expression, etc.).</a:t>
            </a:r>
          </a:p>
          <a:p>
            <a:pPr algn="just"/>
            <a:r>
              <a:rPr lang="en-US" sz="3400" dirty="0" smtClean="0">
                <a:latin typeface="Arial" pitchFamily="34" charset="0"/>
                <a:cs typeface="Arial" pitchFamily="34" charset="0"/>
              </a:rPr>
              <a:t>The constitution (article 1/f) stipulates that the state and the government must act in favor of disabled persons in fields of health rehabilitation, the special education, the social integration and living conditions improvement.</a:t>
            </a:r>
          </a:p>
          <a:p>
            <a:pPr algn="just"/>
            <a:r>
              <a:rPr lang="en-US" sz="3400" dirty="0" smtClean="0">
                <a:latin typeface="Arial" pitchFamily="34" charset="0"/>
                <a:cs typeface="Arial" pitchFamily="34" charset="0"/>
              </a:rPr>
              <a:t>According to these arrangements a certain number of laws and decrees have been approved, notably on legal statutes of various groups of disabled persons and on social and health care.</a:t>
            </a:r>
          </a:p>
          <a:p>
            <a:pPr algn="just"/>
            <a:endParaRPr lang="en-US" dirty="0"/>
          </a:p>
        </p:txBody>
      </p:sp>
      <p:sp>
        <p:nvSpPr>
          <p:cNvPr id="4098" name="AutoShape 2" descr="Image result for disability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disability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6" descr="Image result for disability IMAGES"/>
          <p:cNvPicPr>
            <a:picLocks noChangeAspect="1" noChangeArrowheads="1"/>
          </p:cNvPicPr>
          <p:nvPr/>
        </p:nvPicPr>
        <p:blipFill>
          <a:blip r:embed="rId2"/>
          <a:srcRect b="28829"/>
          <a:stretch>
            <a:fillRect/>
          </a:stretch>
        </p:blipFill>
        <p:spPr bwMode="auto">
          <a:xfrm>
            <a:off x="2438400" y="4191000"/>
            <a:ext cx="4762500" cy="22574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3352800"/>
          </a:xfrm>
        </p:spPr>
        <p:txBody>
          <a:bodyPr>
            <a:normAutofit fontScale="77500" lnSpcReduction="20000"/>
          </a:bodyPr>
          <a:lstStyle/>
          <a:p>
            <a:pPr algn="just"/>
            <a:r>
              <a:rPr lang="en-US" dirty="0" smtClean="0"/>
              <a:t>The National Strategy on People with Disabilities in Albania represents the decisive will of all parties involved to harmonies the Albanian policy on people with disabilities with the international framework of the United Nations, the Council of Europe and the European Union. </a:t>
            </a:r>
          </a:p>
          <a:p>
            <a:r>
              <a:rPr lang="en-US" dirty="0" smtClean="0"/>
              <a:t>The Strategy is designed to improve the living conditions of people with disabilities in the fields of education, employment, support services and free access. </a:t>
            </a:r>
            <a:endParaRPr lang="en-US" dirty="0"/>
          </a:p>
        </p:txBody>
      </p:sp>
      <p:sp>
        <p:nvSpPr>
          <p:cNvPr id="4" name="Rectangle 3"/>
          <p:cNvSpPr/>
          <p:nvPr/>
        </p:nvSpPr>
        <p:spPr>
          <a:xfrm>
            <a:off x="609600" y="381000"/>
            <a:ext cx="7924800" cy="830997"/>
          </a:xfrm>
          <a:prstGeom prst="rect">
            <a:avLst/>
          </a:prstGeom>
        </p:spPr>
        <p:txBody>
          <a:bodyPr wrap="square">
            <a:spAutoFit/>
          </a:bodyPr>
          <a:lstStyle/>
          <a:p>
            <a:pPr>
              <a:buFont typeface="Arial" pitchFamily="34" charset="0"/>
              <a:buChar char="•"/>
            </a:pPr>
            <a:r>
              <a:rPr lang="en-US" sz="2400" dirty="0" smtClean="0">
                <a:latin typeface="Arial" pitchFamily="34" charset="0"/>
                <a:cs typeface="Arial" pitchFamily="34" charset="0"/>
              </a:rPr>
              <a:t>THE NATIONAL STRATEGY ON PEOPLE WITH DISABILITIES IN ALBANIA </a:t>
            </a:r>
            <a:endParaRPr lang="en-US" sz="24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458200" cy="4876800"/>
          </a:xfrm>
        </p:spPr>
        <p:txBody>
          <a:bodyPr>
            <a:noAutofit/>
          </a:bodyPr>
          <a:lstStyle/>
          <a:p>
            <a:r>
              <a:rPr lang="en-US" sz="2000" dirty="0" smtClean="0">
                <a:latin typeface="Arial" pitchFamily="34" charset="0"/>
                <a:cs typeface="Arial" pitchFamily="34" charset="0"/>
              </a:rPr>
              <a:t>FUNDAMENTAL PRINCIPLES OF THE STRATEGY </a:t>
            </a:r>
          </a:p>
          <a:p>
            <a:pPr>
              <a:buNone/>
            </a:pPr>
            <a:endParaRPr lang="en-US" sz="2000" dirty="0" smtClean="0">
              <a:latin typeface="Arial" pitchFamily="34" charset="0"/>
              <a:cs typeface="Arial" pitchFamily="34" charset="0"/>
            </a:endParaRPr>
          </a:p>
          <a:p>
            <a:pPr marL="457200" indent="-457200">
              <a:buFont typeface="+mj-lt"/>
              <a:buAutoNum type="arabicPeriod"/>
            </a:pPr>
            <a:r>
              <a:rPr lang="en-US" sz="2000" dirty="0" smtClean="0">
                <a:latin typeface="Arial" pitchFamily="34" charset="0"/>
                <a:cs typeface="Arial" pitchFamily="34" charset="0"/>
              </a:rPr>
              <a:t>The Principle of Civil Rights, Equality and Non-Discrimination </a:t>
            </a:r>
          </a:p>
          <a:p>
            <a:pPr marL="457200" indent="-457200">
              <a:buFont typeface="+mj-lt"/>
              <a:buAutoNum type="arabicPeriod"/>
            </a:pPr>
            <a:r>
              <a:rPr lang="en-US" sz="2000" dirty="0" smtClean="0">
                <a:latin typeface="Arial" pitchFamily="34" charset="0"/>
                <a:cs typeface="Arial" pitchFamily="34" charset="0"/>
              </a:rPr>
              <a:t>The Principle of Self-Determination that enables them to an independent life. </a:t>
            </a:r>
          </a:p>
          <a:p>
            <a:pPr marL="457200" indent="-457200">
              <a:buFont typeface="+mj-lt"/>
              <a:buAutoNum type="arabicPeriod"/>
            </a:pPr>
            <a:r>
              <a:rPr lang="en-US" sz="2000" dirty="0" smtClean="0">
                <a:latin typeface="Arial" pitchFamily="34" charset="0"/>
                <a:cs typeface="Arial" pitchFamily="34" charset="0"/>
              </a:rPr>
              <a:t>The Principles of Inclusion, Participation and Equal Opportunities </a:t>
            </a:r>
          </a:p>
          <a:p>
            <a:pPr marL="457200" indent="-457200">
              <a:buFont typeface="+mj-lt"/>
              <a:buAutoNum type="arabicPeriod"/>
            </a:pPr>
            <a:r>
              <a:rPr lang="en-US" sz="2000" dirty="0" smtClean="0">
                <a:latin typeface="Arial" pitchFamily="34" charset="0"/>
                <a:cs typeface="Arial" pitchFamily="34" charset="0"/>
              </a:rPr>
              <a:t>The principles of Free Access and Barrier Free Environments</a:t>
            </a:r>
          </a:p>
          <a:p>
            <a:pPr marL="457200" indent="-457200">
              <a:buFont typeface="+mj-lt"/>
              <a:buAutoNum type="arabicPeriod"/>
            </a:pPr>
            <a:r>
              <a:rPr lang="en-US" sz="2000" dirty="0" smtClean="0">
                <a:latin typeface="Arial" pitchFamily="34" charset="0"/>
                <a:cs typeface="Arial" pitchFamily="34" charset="0"/>
              </a:rPr>
              <a:t>The Principles of Prevention, Early Detection and Early Intervention</a:t>
            </a:r>
          </a:p>
          <a:p>
            <a:pPr marL="457200" indent="-457200">
              <a:buFont typeface="+mj-lt"/>
              <a:buAutoNum type="arabicPeriod"/>
            </a:pPr>
            <a:r>
              <a:rPr lang="en-US" sz="2000" dirty="0" smtClean="0">
                <a:latin typeface="Arial" pitchFamily="34" charset="0"/>
                <a:cs typeface="Arial" pitchFamily="34" charset="0"/>
              </a:rPr>
              <a:t>The Principle of Rehabilitation to eliminate a disability or prevent its aggravation</a:t>
            </a:r>
          </a:p>
          <a:p>
            <a:pPr marL="457200" indent="-457200">
              <a:buFont typeface="+mj-lt"/>
              <a:buAutoNum type="arabicPeriod"/>
            </a:pPr>
            <a:r>
              <a:rPr lang="en-US" sz="2000" dirty="0" smtClean="0">
                <a:latin typeface="Arial" pitchFamily="34" charset="0"/>
                <a:cs typeface="Arial" pitchFamily="34" charset="0"/>
              </a:rPr>
              <a:t>The Principle of Finality according to which the necessary assistance must be offered to every disabled person and persons who are in danger of becoming disabled</a:t>
            </a:r>
            <a:endParaRPr lang="en-US" sz="20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buFont typeface="Arial" pitchFamily="34" charset="0"/>
              <a:buChar char="•"/>
            </a:pPr>
            <a:r>
              <a:rPr lang="en-US" sz="2000" dirty="0" smtClean="0"/>
              <a:t>The overall objective of the National Strategy on People with Disabilities is to ensure significant improvement in the status and life quality of people with disabilities in the Republic of Albania in accordance with UN Standards and Equal Opportunity Acts.</a:t>
            </a:r>
            <a:endParaRPr lang="en-US" sz="2000" dirty="0"/>
          </a:p>
        </p:txBody>
      </p:sp>
      <p:sp>
        <p:nvSpPr>
          <p:cNvPr id="3" name="Content Placeholder 2"/>
          <p:cNvSpPr>
            <a:spLocks noGrp="1"/>
          </p:cNvSpPr>
          <p:nvPr>
            <p:ph idx="1"/>
          </p:nvPr>
        </p:nvSpPr>
        <p:spPr>
          <a:xfrm>
            <a:off x="457200" y="1752600"/>
            <a:ext cx="8229600" cy="3657600"/>
          </a:xfrm>
        </p:spPr>
        <p:txBody>
          <a:bodyPr>
            <a:noAutofit/>
          </a:bodyPr>
          <a:lstStyle/>
          <a:p>
            <a:pPr>
              <a:buNone/>
            </a:pPr>
            <a:r>
              <a:rPr lang="en-US" sz="1800" b="1" dirty="0" smtClean="0">
                <a:latin typeface="Arial" pitchFamily="34" charset="0"/>
                <a:cs typeface="Arial" pitchFamily="34" charset="0"/>
              </a:rPr>
              <a:t>Objective: Provide opportunities in employment and economic development for people with disabilities </a:t>
            </a:r>
          </a:p>
          <a:p>
            <a:pPr>
              <a:buNone/>
            </a:pPr>
            <a:endParaRPr lang="en-US" sz="1800" b="1" dirty="0" smtClean="0">
              <a:latin typeface="Arial" pitchFamily="34" charset="0"/>
              <a:cs typeface="Arial" pitchFamily="34" charset="0"/>
            </a:endParaRPr>
          </a:p>
          <a:p>
            <a:r>
              <a:rPr lang="en-US" sz="1800" dirty="0" smtClean="0">
                <a:latin typeface="Arial" pitchFamily="34" charset="0"/>
                <a:cs typeface="Arial" pitchFamily="34" charset="0"/>
              </a:rPr>
              <a:t> Provide education and training opportunities</a:t>
            </a:r>
          </a:p>
          <a:p>
            <a:r>
              <a:rPr lang="en-US" sz="1800" dirty="0" smtClean="0">
                <a:latin typeface="Arial" pitchFamily="34" charset="0"/>
                <a:cs typeface="Arial" pitchFamily="34" charset="0"/>
              </a:rPr>
              <a:t>Support options to achieve employment. </a:t>
            </a:r>
          </a:p>
          <a:p>
            <a:r>
              <a:rPr lang="en-US" sz="1800" dirty="0" smtClean="0">
                <a:latin typeface="Arial" pitchFamily="34" charset="0"/>
                <a:cs typeface="Arial" pitchFamily="34" charset="0"/>
              </a:rPr>
              <a:t> Educate employers about the abilities and capacities of people with disabilities. </a:t>
            </a:r>
          </a:p>
          <a:p>
            <a:r>
              <a:rPr lang="en-US" sz="1800" dirty="0" smtClean="0">
                <a:latin typeface="Arial" pitchFamily="34" charset="0"/>
                <a:cs typeface="Arial" pitchFamily="34" charset="0"/>
              </a:rPr>
              <a:t>Provide information about career options and assistance available.</a:t>
            </a:r>
          </a:p>
          <a:p>
            <a:r>
              <a:rPr lang="en-US" sz="1800" dirty="0" smtClean="0">
                <a:latin typeface="Arial" pitchFamily="34" charset="0"/>
                <a:cs typeface="Arial" pitchFamily="34" charset="0"/>
              </a:rPr>
              <a:t>Adjustment of working places</a:t>
            </a:r>
          </a:p>
          <a:p>
            <a:r>
              <a:rPr lang="en-US" sz="1800" dirty="0" smtClean="0">
                <a:latin typeface="Arial" pitchFamily="34" charset="0"/>
                <a:cs typeface="Arial" pitchFamily="34" charset="0"/>
              </a:rPr>
              <a:t>Provide communication services, resources and flexible workplace options. </a:t>
            </a:r>
          </a:p>
          <a:p>
            <a:r>
              <a:rPr lang="en-US" sz="1800" dirty="0" smtClean="0">
                <a:latin typeface="Arial" pitchFamily="34" charset="0"/>
                <a:cs typeface="Arial" pitchFamily="34" charset="0"/>
              </a:rPr>
              <a:t>developing more flexible income support benefits</a:t>
            </a:r>
          </a:p>
          <a:p>
            <a:r>
              <a:rPr lang="en-US" sz="1800" dirty="0" smtClean="0">
                <a:latin typeface="Arial" pitchFamily="34" charset="0"/>
                <a:cs typeface="Arial" pitchFamily="34" charset="0"/>
              </a:rPr>
              <a:t>Etc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disability quotes"/>
          <p:cNvPicPr>
            <a:picLocks noChangeAspect="1" noChangeArrowheads="1"/>
          </p:cNvPicPr>
          <p:nvPr/>
        </p:nvPicPr>
        <p:blipFill>
          <a:blip r:embed="rId2"/>
          <a:srcRect l="734" t="14062" r="7200" b="50000"/>
          <a:stretch>
            <a:fillRect/>
          </a:stretch>
        </p:blipFill>
        <p:spPr bwMode="auto">
          <a:xfrm>
            <a:off x="1143000" y="1752600"/>
            <a:ext cx="8001000" cy="1752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143000"/>
          </a:xfrm>
        </p:spPr>
        <p:txBody>
          <a:bodyPr>
            <a:noAutofit/>
          </a:bodyPr>
          <a:lstStyle/>
          <a:p>
            <a:pPr algn="l">
              <a:buFont typeface="Arial" pitchFamily="34" charset="0"/>
              <a:buChar char="•"/>
            </a:pPr>
            <a:r>
              <a:rPr lang="en-GB" sz="2400" dirty="0" smtClean="0">
                <a:latin typeface="Arial" pitchFamily="34" charset="0"/>
                <a:cs typeface="Arial" pitchFamily="34" charset="0"/>
              </a:rPr>
              <a:t>EMPLOYMENT POLICIES</a:t>
            </a:r>
            <a:r>
              <a:rPr lang="en-GB" sz="2400" dirty="0" smtClean="0"/>
              <a:t/>
            </a:r>
            <a:br>
              <a:rPr lang="en-GB" sz="2400" dirty="0" smtClean="0"/>
            </a:br>
            <a:r>
              <a:rPr lang="en-US" sz="2400" dirty="0" smtClean="0"/>
              <a:t/>
            </a:r>
            <a:br>
              <a:rPr lang="en-US" sz="2400" dirty="0" smtClean="0"/>
            </a:br>
            <a:endParaRPr lang="en-US" sz="2400" dirty="0"/>
          </a:p>
        </p:txBody>
      </p:sp>
      <p:sp>
        <p:nvSpPr>
          <p:cNvPr id="6" name="Rectangle 5"/>
          <p:cNvSpPr/>
          <p:nvPr/>
        </p:nvSpPr>
        <p:spPr>
          <a:xfrm>
            <a:off x="533400" y="1142999"/>
            <a:ext cx="8305800" cy="3785652"/>
          </a:xfrm>
          <a:prstGeom prst="rect">
            <a:avLst/>
          </a:prstGeom>
        </p:spPr>
        <p:txBody>
          <a:bodyPr wrap="square">
            <a:spAutoFit/>
          </a:bodyPr>
          <a:lstStyle/>
          <a:p>
            <a:pPr algn="just"/>
            <a:r>
              <a:rPr lang="en-GB" sz="2000" dirty="0" smtClean="0">
                <a:latin typeface="Arial" pitchFamily="34" charset="0"/>
                <a:cs typeface="Arial" pitchFamily="34" charset="0"/>
              </a:rPr>
              <a:t>Regarding employment policy, </a:t>
            </a:r>
            <a:r>
              <a:rPr lang="en-GB" sz="2000" dirty="0" err="1" smtClean="0">
                <a:latin typeface="Arial" pitchFamily="34" charset="0"/>
                <a:cs typeface="Arial" pitchFamily="34" charset="0"/>
              </a:rPr>
              <a:t>MoSWY</a:t>
            </a:r>
            <a:r>
              <a:rPr lang="en-GB" sz="2000" dirty="0" smtClean="0">
                <a:latin typeface="Arial" pitchFamily="34" charset="0"/>
                <a:cs typeface="Arial" pitchFamily="34" charset="0"/>
              </a:rPr>
              <a:t> has continued to implement the measures of the action plan strategy of the National Strategy for Employment and Skills 2014-2020 in collaboration with implementing institutions, National Employment Service (NES) and other institutions of dependence.</a:t>
            </a:r>
          </a:p>
          <a:p>
            <a:pPr algn="just"/>
            <a:endParaRPr lang="en-GB" sz="2000" dirty="0" smtClean="0">
              <a:latin typeface="Arial" pitchFamily="34" charset="0"/>
              <a:cs typeface="Arial" pitchFamily="34" charset="0"/>
            </a:endParaRPr>
          </a:p>
          <a:p>
            <a:pPr lvl="0" fontAlgn="base">
              <a:spcBef>
                <a:spcPct val="0"/>
              </a:spcBef>
              <a:spcAft>
                <a:spcPct val="0"/>
              </a:spcAft>
              <a:buFontTx/>
              <a:buChar char="•"/>
            </a:pPr>
            <a:r>
              <a:rPr lang="en-US" sz="2000" dirty="0" smtClean="0">
                <a:latin typeface="Arial" pitchFamily="34" charset="0"/>
                <a:ea typeface="Calibri" pitchFamily="34" charset="0"/>
                <a:cs typeface="Arial" pitchFamily="34" charset="0"/>
              </a:rPr>
              <a:t>DCM</a:t>
            </a:r>
            <a:r>
              <a:rPr lang="en-GB" sz="2000" dirty="0" smtClean="0">
                <a:latin typeface="Arial" pitchFamily="34" charset="0"/>
                <a:ea typeface="Calibri" pitchFamily="34" charset="0"/>
                <a:cs typeface="Arial" pitchFamily="34" charset="0"/>
              </a:rPr>
              <a:t> No.248, date 30.04.2014 “On employment promotion program for persons with disabilities” amended with </a:t>
            </a:r>
            <a:r>
              <a:rPr lang="en-GB" sz="2000" dirty="0" err="1" smtClean="0">
                <a:latin typeface="Arial" pitchFamily="34" charset="0"/>
                <a:ea typeface="Calibri" pitchFamily="34" charset="0"/>
                <a:cs typeface="Arial" pitchFamily="34" charset="0"/>
              </a:rPr>
              <a:t>DCMNo</a:t>
            </a:r>
            <a:r>
              <a:rPr lang="en-GB" sz="2000" dirty="0" smtClean="0">
                <a:latin typeface="Arial" pitchFamily="34" charset="0"/>
                <a:ea typeface="Calibri" pitchFamily="34" charset="0"/>
                <a:cs typeface="Arial" pitchFamily="34" charset="0"/>
              </a:rPr>
              <a:t>. 460, date 9.07.2014.</a:t>
            </a:r>
            <a:endParaRPr lang="en-US" sz="2000" dirty="0" smtClean="0">
              <a:latin typeface="Arial" pitchFamily="34" charset="0"/>
              <a:cs typeface="Arial" pitchFamily="34" charset="0"/>
            </a:endParaRPr>
          </a:p>
          <a:p>
            <a:pPr lvl="0" eaLnBrk="0" fontAlgn="base" hangingPunct="0">
              <a:spcBef>
                <a:spcPct val="0"/>
              </a:spcBef>
              <a:spcAft>
                <a:spcPct val="0"/>
              </a:spcAft>
              <a:buFontTx/>
              <a:buChar char="•"/>
            </a:pPr>
            <a:r>
              <a:rPr lang="en-GB" sz="2000" dirty="0" smtClean="0">
                <a:latin typeface="Arial" pitchFamily="34" charset="0"/>
                <a:ea typeface="Calibri" pitchFamily="34" charset="0"/>
                <a:cs typeface="Arial" pitchFamily="34" charset="0"/>
              </a:rPr>
              <a:t>Law Nr.93 / 2014 dated 25.07.2014 "On Inclusion and Accessibility of Persons with Disabilities";</a:t>
            </a:r>
            <a:endParaRPr lang="en-US" sz="2000" dirty="0" smtClean="0">
              <a:latin typeface="Arial" pitchFamily="34" charset="0"/>
              <a:cs typeface="Arial" pitchFamily="34" charset="0"/>
            </a:endParaRPr>
          </a:p>
          <a:p>
            <a:pPr algn="just"/>
            <a:r>
              <a:rPr lang="en-US" sz="2000" dirty="0" smtClean="0"/>
              <a:t/>
            </a:r>
            <a:br>
              <a:rPr lang="en-US" sz="2000" dirty="0" smtClean="0"/>
            </a:b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pPr algn="just"/>
            <a:endParaRPr lang="en-US" sz="2200" dirty="0" smtClean="0">
              <a:latin typeface="Arial" pitchFamily="34" charset="0"/>
              <a:cs typeface="Arial" pitchFamily="34" charset="0"/>
            </a:endParaRPr>
          </a:p>
          <a:p>
            <a:r>
              <a:rPr lang="en-US" sz="2200" b="1" dirty="0" smtClean="0">
                <a:latin typeface="Arial" pitchFamily="34" charset="0"/>
                <a:cs typeface="Arial" pitchFamily="34" charset="0"/>
              </a:rPr>
              <a:t>      SOCIAL HOUSING STRATEGY</a:t>
            </a:r>
          </a:p>
          <a:p>
            <a:pPr>
              <a:buNone/>
            </a:pPr>
            <a:endParaRPr lang="en-US" sz="2200" dirty="0" smtClean="0">
              <a:latin typeface="Arial" pitchFamily="34" charset="0"/>
              <a:cs typeface="Arial" pitchFamily="34" charset="0"/>
            </a:endParaRPr>
          </a:p>
          <a:p>
            <a:pPr algn="just"/>
            <a:r>
              <a:rPr lang="en-US" sz="2200" dirty="0" smtClean="0">
                <a:latin typeface="Arial" pitchFamily="34" charset="0"/>
                <a:cs typeface="Arial" pitchFamily="34" charset="0"/>
              </a:rPr>
              <a:t>Ministry of Urban Development adopted by the Decision of Council of Ministers no. 405, dated 01.06.2016 the Strategy and its Action Plan. </a:t>
            </a:r>
          </a:p>
          <a:p>
            <a:pPr algn="just"/>
            <a:endParaRPr lang="en-US" sz="2200" dirty="0" smtClean="0">
              <a:latin typeface="Arial" pitchFamily="34" charset="0"/>
              <a:cs typeface="Arial" pitchFamily="34" charset="0"/>
            </a:endParaRPr>
          </a:p>
          <a:p>
            <a:pPr lvl="0"/>
            <a:r>
              <a:rPr lang="en-US" sz="2200" dirty="0" smtClean="0">
                <a:latin typeface="Arial" pitchFamily="34" charset="0"/>
                <a:cs typeface="Arial" pitchFamily="34" charset="0"/>
              </a:rPr>
              <a:t>The main goal of the strategy is to: "Provide solutions available, accessible, affordable and quality housing for vulnerable groups in particular, e.g. Roma and Egyptian communities, orphans, persons with disabilities, women who are victims of domestic violence etc.</a:t>
            </a:r>
          </a:p>
          <a:p>
            <a:pPr>
              <a:buNone/>
            </a:pPr>
            <a:r>
              <a:rPr lang="en-US" sz="2200" dirty="0" smtClean="0">
                <a:latin typeface="Arial" pitchFamily="34" charset="0"/>
                <a:cs typeface="Arial" pitchFamily="34" charset="0"/>
              </a:rPr>
              <a:t>.</a:t>
            </a:r>
          </a:p>
          <a:p>
            <a:pPr lvl="0"/>
            <a:endParaRPr lang="en-US" sz="2200" dirty="0" smtClean="0">
              <a:latin typeface="Arial" pitchFamily="34" charset="0"/>
              <a:cs typeface="Arial" pitchFamily="34" charset="0"/>
            </a:endParaRPr>
          </a:p>
          <a:p>
            <a:pPr lvl="0"/>
            <a:endParaRPr lang="en-US" sz="2200" dirty="0" smtClean="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EXISTING SITUATION IN ALBANIA</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lgn="just">
              <a:buNone/>
            </a:pPr>
            <a:r>
              <a:rPr lang="en-US" sz="2000" dirty="0" smtClean="0">
                <a:latin typeface="Arial" panose="020B0604020202020204" pitchFamily="34" charset="0"/>
                <a:cs typeface="Arial" panose="020B0604020202020204" pitchFamily="34" charset="0"/>
              </a:rPr>
              <a:t>Persons with disabilities are not yet fully integrated in the Albanian society. During the recent years, a range of legislation and policies relevant to the promotion and protection of the rights of persons with disabilities has been approved in Albania. </a:t>
            </a:r>
          </a:p>
          <a:p>
            <a:pPr marL="0" indent="0" algn="just">
              <a:buNone/>
            </a:pPr>
            <a:endParaRPr lang="en-US" sz="2000" dirty="0" smtClean="0">
              <a:latin typeface="Arial" panose="020B0604020202020204" pitchFamily="34" charset="0"/>
              <a:cs typeface="Arial" panose="020B0604020202020204" pitchFamily="34" charset="0"/>
            </a:endParaRPr>
          </a:p>
          <a:p>
            <a:pPr algn="just"/>
            <a:r>
              <a:rPr lang="en-US" sz="2000" b="1" dirty="0" smtClean="0">
                <a:latin typeface="Arial" panose="020B0604020202020204" pitchFamily="34" charset="0"/>
                <a:cs typeface="Arial" panose="020B0604020202020204" pitchFamily="34" charset="0"/>
              </a:rPr>
              <a:t>The National Strategy on Persons with Disabilities (2005) and the associated action plan </a:t>
            </a:r>
          </a:p>
          <a:p>
            <a:pPr algn="just"/>
            <a:r>
              <a:rPr lang="en-US" sz="2000" b="1" dirty="0" smtClean="0">
                <a:latin typeface="Arial" panose="020B0604020202020204" pitchFamily="34" charset="0"/>
                <a:cs typeface="Arial" panose="020B0604020202020204" pitchFamily="34" charset="0"/>
              </a:rPr>
              <a:t>Social Protection Strategy (2007) </a:t>
            </a:r>
          </a:p>
          <a:p>
            <a:pPr marL="0" indent="0" algn="just">
              <a:buNone/>
            </a:pPr>
            <a:endParaRPr lang="en-US" sz="2000" dirty="0" smtClean="0">
              <a:latin typeface="Arial" panose="020B0604020202020204" pitchFamily="34" charset="0"/>
              <a:cs typeface="Arial" panose="020B0604020202020204" pitchFamily="34" charset="0"/>
            </a:endParaRPr>
          </a:p>
          <a:p>
            <a:pPr marL="0" indent="0" algn="just">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0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Image result for disability quotes"/>
          <p:cNvPicPr>
            <a:picLocks noChangeAspect="1" noChangeArrowheads="1"/>
          </p:cNvPicPr>
          <p:nvPr/>
        </p:nvPicPr>
        <p:blipFill>
          <a:blip r:embed="rId2"/>
          <a:srcRect/>
          <a:stretch>
            <a:fillRect/>
          </a:stretch>
        </p:blipFill>
        <p:spPr bwMode="auto">
          <a:xfrm>
            <a:off x="1066800" y="685800"/>
            <a:ext cx="6553200" cy="521936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DISABILITY, POVERTY AND SOCIAL EXCLUSION ALBANIA</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8229600" cy="2057400"/>
          </a:xfrm>
        </p:spPr>
        <p:txBody>
          <a:bodyPr>
            <a:normAutofit/>
          </a:bodyPr>
          <a:lstStyle/>
          <a:p>
            <a:pPr marL="0" indent="0" algn="just">
              <a:buNone/>
            </a:pPr>
            <a:r>
              <a:rPr lang="en-US" sz="2000" dirty="0" smtClean="0">
                <a:latin typeface="Arial" panose="020B0604020202020204" pitchFamily="34" charset="0"/>
                <a:cs typeface="Arial" panose="020B0604020202020204" pitchFamily="34" charset="0"/>
              </a:rPr>
              <a:t>Disability may lead to lower living standards and poverty through adverse impact on education, employment, earnings, and increased expenditures related to disability. Stigma associated with a health condition may lead to activity limitations and participation restrictions given a particular social and cultural context and it might be worsened by the stigma associated with poverty. </a:t>
            </a:r>
          </a:p>
          <a:p>
            <a:pPr marL="0" indent="0" algn="just">
              <a:buNone/>
            </a:pPr>
            <a:endParaRPr lang="en-US" sz="2000" dirty="0" smtClean="0">
              <a:latin typeface="Arial" panose="020B0604020202020204" pitchFamily="34" charset="0"/>
              <a:cs typeface="Arial" panose="020B0604020202020204" pitchFamily="34" charset="0"/>
            </a:endParaRPr>
          </a:p>
        </p:txBody>
      </p:sp>
      <p:pic>
        <p:nvPicPr>
          <p:cNvPr id="7170" name="Picture 2" descr="Image result for disability leads to poverty and non education images"/>
          <p:cNvPicPr>
            <a:picLocks noChangeAspect="1" noChangeArrowheads="1"/>
          </p:cNvPicPr>
          <p:nvPr/>
        </p:nvPicPr>
        <p:blipFill>
          <a:blip r:embed="rId2"/>
          <a:srcRect/>
          <a:stretch>
            <a:fillRect/>
          </a:stretch>
        </p:blipFill>
        <p:spPr bwMode="auto">
          <a:xfrm>
            <a:off x="1981200" y="3581400"/>
            <a:ext cx="5114925" cy="3000376"/>
          </a:xfrm>
          <a:prstGeom prst="rect">
            <a:avLst/>
          </a:prstGeom>
          <a:noFill/>
        </p:spPr>
      </p:pic>
    </p:spTree>
    <p:extLst>
      <p:ext uri="{BB962C8B-B14F-4D97-AF65-F5344CB8AC3E}">
        <p14:creationId xmlns:p14="http://schemas.microsoft.com/office/powerpoint/2010/main" val="1141885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46000"/>
          </a:schemeClr>
        </a:solidFill>
        <a:effectLst/>
      </p:bgPr>
    </p:bg>
    <p:spTree>
      <p:nvGrpSpPr>
        <p:cNvPr id="1" name=""/>
        <p:cNvGrpSpPr/>
        <p:nvPr/>
      </p:nvGrpSpPr>
      <p:grpSpPr>
        <a:xfrm>
          <a:off x="0" y="0"/>
          <a:ext cx="0" cy="0"/>
          <a:chOff x="0" y="0"/>
          <a:chExt cx="0" cy="0"/>
        </a:xfrm>
      </p:grpSpPr>
      <p:pic>
        <p:nvPicPr>
          <p:cNvPr id="43010" name="Picture 2" descr="Image result for disability quotes and sayings"/>
          <p:cNvPicPr>
            <a:picLocks noChangeAspect="1" noChangeArrowheads="1"/>
          </p:cNvPicPr>
          <p:nvPr/>
        </p:nvPicPr>
        <p:blipFill>
          <a:blip r:embed="rId2"/>
          <a:srcRect t="22120" b="33641"/>
          <a:stretch>
            <a:fillRect/>
          </a:stretch>
        </p:blipFill>
        <p:spPr bwMode="auto">
          <a:xfrm>
            <a:off x="1219200" y="1752600"/>
            <a:ext cx="6800850" cy="2743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a:bodyPr>
          <a:lstStyle/>
          <a:p>
            <a:pPr algn="l">
              <a:buFont typeface="Arial" pitchFamily="34" charset="0"/>
              <a:buChar char="•"/>
            </a:pPr>
            <a:r>
              <a:rPr lang="en-US" sz="2800" dirty="0" smtClean="0">
                <a:latin typeface="Arial" pitchFamily="34" charset="0"/>
                <a:cs typeface="Arial" pitchFamily="34" charset="0"/>
              </a:rPr>
              <a:t>Future steps shall also be undertaken: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381000" y="1295400"/>
            <a:ext cx="6019800" cy="4830763"/>
          </a:xfrm>
        </p:spPr>
        <p:txBody>
          <a:bodyPr>
            <a:noAutofit/>
          </a:bodyPr>
          <a:lstStyle/>
          <a:p>
            <a:pPr marL="457200" indent="-457200">
              <a:buFont typeface="+mj-lt"/>
              <a:buAutoNum type="arabicPeriod"/>
            </a:pPr>
            <a:r>
              <a:rPr lang="en-US" sz="2000" dirty="0" smtClean="0">
                <a:latin typeface="Arial" pitchFamily="34" charset="0"/>
                <a:cs typeface="Arial" pitchFamily="34" charset="0"/>
              </a:rPr>
              <a:t>Building up structures to enable people with disabilities to take part in all sectors of social and cultural life.</a:t>
            </a:r>
          </a:p>
          <a:p>
            <a:pPr marL="457200" indent="-457200">
              <a:buFont typeface="+mj-lt"/>
              <a:buAutoNum type="arabicPeriod"/>
            </a:pPr>
            <a:r>
              <a:rPr lang="en-US" sz="2000" dirty="0" smtClean="0">
                <a:latin typeface="Arial" pitchFamily="34" charset="0"/>
                <a:cs typeface="Arial" pitchFamily="34" charset="0"/>
              </a:rPr>
              <a:t>By abolishing information-, communication- and transportation-barriers </a:t>
            </a:r>
          </a:p>
          <a:p>
            <a:pPr marL="457200" indent="-457200">
              <a:buFont typeface="+mj-lt"/>
              <a:buAutoNum type="arabicPeriod"/>
            </a:pPr>
            <a:r>
              <a:rPr lang="en-US" sz="2000" dirty="0" smtClean="0">
                <a:latin typeface="Arial" pitchFamily="34" charset="0"/>
                <a:cs typeface="Arial" pitchFamily="34" charset="0"/>
              </a:rPr>
              <a:t>By implementing disability issues</a:t>
            </a:r>
            <a:endParaRPr lang="en-US" sz="2000" dirty="0">
              <a:latin typeface="Arial" pitchFamily="34" charset="0"/>
              <a:cs typeface="Arial" pitchFamily="34" charset="0"/>
            </a:endParaRPr>
          </a:p>
        </p:txBody>
      </p:sp>
      <p:sp>
        <p:nvSpPr>
          <p:cNvPr id="9218" name="AutoShape 2" descr="Image result for disability qu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0" name="Picture 4" descr="Image result for disability quotes"/>
          <p:cNvPicPr>
            <a:picLocks noChangeAspect="1" noChangeArrowheads="1"/>
          </p:cNvPicPr>
          <p:nvPr/>
        </p:nvPicPr>
        <p:blipFill>
          <a:blip r:embed="rId2"/>
          <a:srcRect l="19366" r="20386"/>
          <a:stretch>
            <a:fillRect/>
          </a:stretch>
        </p:blipFill>
        <p:spPr bwMode="auto">
          <a:xfrm>
            <a:off x="6858000" y="1905000"/>
            <a:ext cx="1981200" cy="4953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normAutofit fontScale="90000"/>
          </a:bodyPr>
          <a:lstStyle/>
          <a:p>
            <a:pPr algn="l">
              <a:buFont typeface="Arial" pitchFamily="34" charset="0"/>
              <a:buChar char="•"/>
            </a:pPr>
            <a:r>
              <a:rPr lang="en-US" sz="2400" dirty="0" smtClean="0">
                <a:latin typeface="Arial" pitchFamily="34" charset="0"/>
                <a:cs typeface="Arial" pitchFamily="34" charset="0"/>
              </a:rPr>
              <a:t> NEEDS OF DISABLED PERSONS IN ALBANIA TO ADDRESS</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57200" y="1143000"/>
            <a:ext cx="8229600" cy="4191000"/>
          </a:xfrm>
        </p:spPr>
        <p:txBody>
          <a:bodyPr>
            <a:normAutofit/>
          </a:bodyPr>
          <a:lstStyle/>
          <a:p>
            <a:r>
              <a:rPr lang="en-US" sz="2000" dirty="0" smtClean="0">
                <a:latin typeface="Arial" pitchFamily="34" charset="0"/>
                <a:cs typeface="Arial" pitchFamily="34" charset="0"/>
              </a:rPr>
              <a:t>Bad quality services, not accessible, geographically limited with untrained staff;</a:t>
            </a:r>
          </a:p>
          <a:p>
            <a:r>
              <a:rPr lang="en-US" sz="2000" dirty="0" smtClean="0">
                <a:latin typeface="Arial" pitchFamily="34" charset="0"/>
                <a:cs typeface="Arial" pitchFamily="34" charset="0"/>
              </a:rPr>
              <a:t>Weak access to information (on rights, services, procedures, etc.);</a:t>
            </a:r>
          </a:p>
          <a:p>
            <a:r>
              <a:rPr lang="en-US" sz="2000" dirty="0" smtClean="0">
                <a:latin typeface="Arial" pitchFamily="34" charset="0"/>
                <a:cs typeface="Arial" pitchFamily="34" charset="0"/>
              </a:rPr>
              <a:t>Isolation and solitude, self-denigration, weak family cohesion, stigmatization;</a:t>
            </a:r>
          </a:p>
          <a:p>
            <a:r>
              <a:rPr lang="en-US" sz="2000" dirty="0" smtClean="0">
                <a:latin typeface="Arial" pitchFamily="34" charset="0"/>
                <a:cs typeface="Arial" pitchFamily="34" charset="0"/>
              </a:rPr>
              <a:t>Unemployment and poverty,</a:t>
            </a:r>
          </a:p>
          <a:p>
            <a:r>
              <a:rPr lang="en-US" sz="2000" dirty="0" smtClean="0">
                <a:latin typeface="Arial" pitchFamily="34" charset="0"/>
                <a:cs typeface="Arial" pitchFamily="34" charset="0"/>
              </a:rPr>
              <a:t>Unsuitable education system, using obsolete methods;</a:t>
            </a:r>
          </a:p>
          <a:p>
            <a:r>
              <a:rPr lang="en-US" sz="2000" dirty="0" smtClean="0">
                <a:latin typeface="Arial" pitchFamily="34" charset="0"/>
                <a:cs typeface="Arial" pitchFamily="34" charset="0"/>
              </a:rPr>
              <a:t>Limited physical accessibility (displacements, transportation, etc.).</a:t>
            </a:r>
          </a:p>
          <a:p>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Arial" pitchFamily="34" charset="0"/>
              <a:buChar char="•"/>
            </a:pPr>
            <a:r>
              <a:rPr lang="en-US" sz="2400" dirty="0" smtClean="0">
                <a:latin typeface="Arial" pitchFamily="34" charset="0"/>
                <a:cs typeface="Arial" pitchFamily="34" charset="0"/>
              </a:rPr>
              <a:t>FIELDS OF INTERVENTION / ACTION PLAN</a:t>
            </a:r>
            <a:endParaRPr lang="en-US" sz="24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t>1. Accessibility</a:t>
            </a:r>
          </a:p>
          <a:p>
            <a:r>
              <a:rPr lang="en-US" sz="2400" dirty="0" smtClean="0"/>
              <a:t>2. Services</a:t>
            </a:r>
          </a:p>
          <a:p>
            <a:r>
              <a:rPr lang="en-US" sz="2400" dirty="0" smtClean="0"/>
              <a:t>3. Employment, Education and Vocational Training</a:t>
            </a:r>
          </a:p>
          <a:p>
            <a:r>
              <a:rPr lang="en-US" sz="2400" dirty="0" smtClean="0"/>
              <a:t>4. Capacity Building</a:t>
            </a:r>
          </a:p>
          <a:p>
            <a:r>
              <a:rPr lang="en-US" sz="2400" dirty="0" smtClean="0"/>
              <a:t>5. Legal Framework and Research</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2743200"/>
          </a:xfrm>
        </p:spPr>
        <p:txBody>
          <a:bodyPr>
            <a:normAutofit/>
          </a:bodyPr>
          <a:lstStyle/>
          <a:p>
            <a:r>
              <a:rPr lang="en-US" b="1" dirty="0" smtClean="0">
                <a:solidFill>
                  <a:srgbClr val="000000"/>
                </a:solidFill>
              </a:rPr>
              <a:t>Measures to be taken</a:t>
            </a:r>
          </a:p>
          <a:p>
            <a:r>
              <a:rPr lang="en-US" dirty="0" smtClean="0">
                <a:solidFill>
                  <a:srgbClr val="000000"/>
                </a:solidFill>
              </a:rPr>
              <a:t>universal design features such as elevators, ramps, and clear signage.</a:t>
            </a:r>
          </a:p>
          <a:p>
            <a:pPr marL="0" indent="0">
              <a:lnSpc>
                <a:spcPct val="80000"/>
              </a:lnSpc>
              <a:buNone/>
            </a:pPr>
            <a:r>
              <a:rPr lang="en-US" dirty="0" smtClean="0"/>
              <a:t>• international symbols in materials, on websites</a:t>
            </a:r>
          </a:p>
          <a:p>
            <a:pPr marL="0" indent="0">
              <a:lnSpc>
                <a:spcPct val="80000"/>
              </a:lnSpc>
              <a:buNone/>
            </a:pPr>
            <a:endParaRPr lang="en-US" dirty="0" smtClean="0"/>
          </a:p>
          <a:p>
            <a:endParaRPr lang="en-US" dirty="0" smtClean="0">
              <a:solidFill>
                <a:srgbClr val="000000"/>
              </a:solidFill>
            </a:endParaRPr>
          </a:p>
          <a:p>
            <a:endParaRPr lang="en-US" dirty="0"/>
          </a:p>
        </p:txBody>
      </p:sp>
      <p:pic>
        <p:nvPicPr>
          <p:cNvPr id="5" name="Picture 8" descr="Image result for people with disabilities facilities"/>
          <p:cNvPicPr>
            <a:picLocks noChangeAspect="1" noChangeArrowheads="1"/>
          </p:cNvPicPr>
          <p:nvPr/>
        </p:nvPicPr>
        <p:blipFill>
          <a:blip r:embed="rId2"/>
          <a:srcRect/>
          <a:stretch>
            <a:fillRect/>
          </a:stretch>
        </p:blipFill>
        <p:spPr bwMode="auto">
          <a:xfrm>
            <a:off x="4343400" y="4953000"/>
            <a:ext cx="4114800" cy="1368171"/>
          </a:xfrm>
          <a:prstGeom prst="rect">
            <a:avLst/>
          </a:prstGeom>
          <a:noFill/>
        </p:spPr>
      </p:pic>
      <p:sp>
        <p:nvSpPr>
          <p:cNvPr id="37890" name="AutoShape 2" descr="Image result for lack of accessibility for people with disabilities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2" name="Picture 4" descr="Image result for lack of accessibility for people with disabilities images"/>
          <p:cNvPicPr>
            <a:picLocks noChangeAspect="1" noChangeArrowheads="1"/>
          </p:cNvPicPr>
          <p:nvPr/>
        </p:nvPicPr>
        <p:blipFill>
          <a:blip r:embed="rId3"/>
          <a:srcRect/>
          <a:stretch>
            <a:fillRect/>
          </a:stretch>
        </p:blipFill>
        <p:spPr bwMode="auto">
          <a:xfrm>
            <a:off x="609600" y="3733800"/>
            <a:ext cx="3073773" cy="237518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6934200" cy="2971800"/>
          </a:xfrm>
        </p:spPr>
        <p:txBody>
          <a:bodyPr>
            <a:normAutofit lnSpcReduction="10000"/>
          </a:bodyPr>
          <a:lstStyle/>
          <a:p>
            <a:pPr marL="0" indent="0" eaLnBrk="1" hangingPunct="1">
              <a:lnSpc>
                <a:spcPct val="80000"/>
              </a:lnSpc>
              <a:buFont typeface="Arial" pitchFamily="34" charset="0"/>
              <a:buNone/>
            </a:pPr>
            <a:r>
              <a:rPr lang="en-US" sz="2000" dirty="0" smtClean="0">
                <a:solidFill>
                  <a:srgbClr val="000000"/>
                </a:solidFill>
                <a:latin typeface="Arial" pitchFamily="34" charset="0"/>
                <a:cs typeface="Arial" pitchFamily="34" charset="0"/>
              </a:rPr>
              <a:t>ACCESSIBILITY means:</a:t>
            </a:r>
          </a:p>
          <a:p>
            <a:pPr marL="0" indent="0" eaLnBrk="1" hangingPunct="1">
              <a:lnSpc>
                <a:spcPct val="80000"/>
              </a:lnSpc>
              <a:buFont typeface="Arial" pitchFamily="34" charset="0"/>
              <a:buNone/>
            </a:pPr>
            <a:endParaRPr lang="en-US" sz="2000" dirty="0" smtClean="0">
              <a:solidFill>
                <a:srgbClr val="000000"/>
              </a:solidFill>
              <a:latin typeface="Arial" pitchFamily="34" charset="0"/>
              <a:cs typeface="Arial" pitchFamily="34" charset="0"/>
            </a:endParaRPr>
          </a:p>
          <a:p>
            <a:pPr marL="0" indent="0" eaLnBrk="1" hangingPunct="1">
              <a:lnSpc>
                <a:spcPct val="80000"/>
              </a:lnSpc>
              <a:buFont typeface="Arial" pitchFamily="34" charset="0"/>
              <a:buNone/>
            </a:pPr>
            <a:r>
              <a:rPr lang="en-US" sz="2000" dirty="0" smtClean="0">
                <a:solidFill>
                  <a:srgbClr val="000000"/>
                </a:solidFill>
                <a:latin typeface="Arial" pitchFamily="34" charset="0"/>
                <a:cs typeface="Arial" pitchFamily="34" charset="0"/>
              </a:rPr>
              <a:t>• accessible path to enter the building</a:t>
            </a:r>
          </a:p>
          <a:p>
            <a:pPr marL="0" indent="0" eaLnBrk="1" hangingPunct="1">
              <a:lnSpc>
                <a:spcPct val="80000"/>
              </a:lnSpc>
              <a:buFont typeface="Arial" pitchFamily="34" charset="0"/>
              <a:buNone/>
            </a:pPr>
            <a:r>
              <a:rPr lang="en-US" sz="2000" dirty="0" smtClean="0">
                <a:solidFill>
                  <a:srgbClr val="000000"/>
                </a:solidFill>
                <a:latin typeface="Arial" pitchFamily="34" charset="0"/>
                <a:cs typeface="Arial" pitchFamily="34" charset="0"/>
              </a:rPr>
              <a:t>• accessible parking</a:t>
            </a:r>
          </a:p>
          <a:p>
            <a:pPr marL="0" indent="0" eaLnBrk="1" hangingPunct="1">
              <a:lnSpc>
                <a:spcPct val="80000"/>
              </a:lnSpc>
              <a:buFont typeface="Arial" pitchFamily="34" charset="0"/>
              <a:buNone/>
            </a:pPr>
            <a:r>
              <a:rPr lang="en-US" sz="2000" dirty="0" smtClean="0">
                <a:solidFill>
                  <a:srgbClr val="000000"/>
                </a:solidFill>
                <a:latin typeface="Arial" pitchFamily="34" charset="0"/>
                <a:cs typeface="Arial" pitchFamily="34" charset="0"/>
              </a:rPr>
              <a:t>• accessible common areas</a:t>
            </a:r>
          </a:p>
          <a:p>
            <a:pPr marL="0" indent="0" eaLnBrk="1" hangingPunct="1">
              <a:lnSpc>
                <a:spcPct val="80000"/>
              </a:lnSpc>
              <a:buFont typeface="Arial" pitchFamily="34" charset="0"/>
              <a:buNone/>
            </a:pPr>
            <a:r>
              <a:rPr lang="en-US" sz="2000" dirty="0" smtClean="0">
                <a:solidFill>
                  <a:srgbClr val="000000"/>
                </a:solidFill>
                <a:latin typeface="Arial" pitchFamily="34" charset="0"/>
                <a:cs typeface="Arial" pitchFamily="34" charset="0"/>
              </a:rPr>
              <a:t>• accessible to move around</a:t>
            </a:r>
          </a:p>
          <a:p>
            <a:pPr marL="0" indent="0" eaLnBrk="1" hangingPunct="1">
              <a:lnSpc>
                <a:spcPct val="80000"/>
              </a:lnSpc>
              <a:buFont typeface="Arial" pitchFamily="34" charset="0"/>
              <a:buNone/>
            </a:pPr>
            <a:r>
              <a:rPr lang="en-US" sz="2000" dirty="0" smtClean="0">
                <a:solidFill>
                  <a:srgbClr val="000000"/>
                </a:solidFill>
                <a:latin typeface="Arial" pitchFamily="34" charset="0"/>
                <a:cs typeface="Arial" pitchFamily="34" charset="0"/>
              </a:rPr>
              <a:t>• accessible meeting, learning and conference spaces</a:t>
            </a:r>
          </a:p>
          <a:p>
            <a:pPr marL="0" indent="0">
              <a:lnSpc>
                <a:spcPct val="80000"/>
              </a:lnSpc>
              <a:buNone/>
            </a:pPr>
            <a:r>
              <a:rPr lang="en-US" sz="2000" dirty="0" smtClean="0">
                <a:solidFill>
                  <a:srgbClr val="000000"/>
                </a:solidFill>
                <a:latin typeface="Arial" pitchFamily="34" charset="0"/>
                <a:cs typeface="Arial" pitchFamily="34" charset="0"/>
              </a:rPr>
              <a:t>• automatic doors</a:t>
            </a:r>
          </a:p>
          <a:p>
            <a:pPr marL="0" indent="0" eaLnBrk="1" hangingPunct="1">
              <a:lnSpc>
                <a:spcPct val="80000"/>
              </a:lnSpc>
              <a:buFont typeface="Arial" pitchFamily="34" charset="0"/>
              <a:buNone/>
            </a:pPr>
            <a:r>
              <a:rPr lang="en-US" sz="2000" dirty="0" smtClean="0">
                <a:solidFill>
                  <a:srgbClr val="000000"/>
                </a:solidFill>
                <a:latin typeface="Arial" pitchFamily="34" charset="0"/>
                <a:cs typeface="Arial" pitchFamily="34" charset="0"/>
              </a:rPr>
              <a:t>• accessible emergency plan</a:t>
            </a:r>
          </a:p>
          <a:p>
            <a:pPr marL="0" indent="0">
              <a:lnSpc>
                <a:spcPct val="80000"/>
              </a:lnSpc>
            </a:pPr>
            <a:r>
              <a:rPr lang="en-US" sz="2000" dirty="0" smtClean="0">
                <a:solidFill>
                  <a:srgbClr val="000000"/>
                </a:solidFill>
                <a:latin typeface="Arial" pitchFamily="34" charset="0"/>
                <a:cs typeface="Arial" pitchFamily="34" charset="0"/>
              </a:rPr>
              <a:t>etc</a:t>
            </a:r>
          </a:p>
          <a:p>
            <a:pPr marL="0" indent="0" eaLnBrk="1" hangingPunct="1">
              <a:lnSpc>
                <a:spcPct val="80000"/>
              </a:lnSpc>
              <a:buFont typeface="Arial" pitchFamily="34" charset="0"/>
              <a:buNone/>
            </a:pPr>
            <a:endParaRPr lang="en-US" sz="1700" dirty="0" smtClean="0"/>
          </a:p>
          <a:p>
            <a:pPr marL="0" indent="0" eaLnBrk="1" hangingPunct="1">
              <a:lnSpc>
                <a:spcPct val="80000"/>
              </a:lnSpc>
              <a:buFont typeface="Arial" pitchFamily="34" charset="0"/>
              <a:buNone/>
            </a:pPr>
            <a:endParaRPr lang="en-US" sz="2000" dirty="0" smtClean="0"/>
          </a:p>
          <a:p>
            <a:pPr marL="0" indent="0" eaLnBrk="1" hangingPunct="1">
              <a:lnSpc>
                <a:spcPct val="80000"/>
              </a:lnSpc>
              <a:buFont typeface="Arial" pitchFamily="34" charset="0"/>
              <a:buNone/>
            </a:pPr>
            <a:endParaRPr lang="en-US" sz="2000" dirty="0" smtClean="0"/>
          </a:p>
        </p:txBody>
      </p:sp>
      <p:pic>
        <p:nvPicPr>
          <p:cNvPr id="36866" name="Picture 2" descr="Image result for people with disabilities facilities"/>
          <p:cNvPicPr>
            <a:picLocks noChangeAspect="1" noChangeArrowheads="1"/>
          </p:cNvPicPr>
          <p:nvPr/>
        </p:nvPicPr>
        <p:blipFill>
          <a:blip r:embed="rId2"/>
          <a:srcRect/>
          <a:stretch>
            <a:fillRect/>
          </a:stretch>
        </p:blipFill>
        <p:spPr bwMode="auto">
          <a:xfrm>
            <a:off x="304800" y="5117286"/>
            <a:ext cx="2667000" cy="1493065"/>
          </a:xfrm>
          <a:prstGeom prst="rect">
            <a:avLst/>
          </a:prstGeom>
          <a:noFill/>
        </p:spPr>
      </p:pic>
      <p:pic>
        <p:nvPicPr>
          <p:cNvPr id="36868" name="Picture 4" descr="Image result for people with disabilities facilities"/>
          <p:cNvPicPr>
            <a:picLocks noChangeAspect="1" noChangeArrowheads="1"/>
          </p:cNvPicPr>
          <p:nvPr/>
        </p:nvPicPr>
        <p:blipFill>
          <a:blip r:embed="rId3" cstate="print"/>
          <a:srcRect/>
          <a:stretch>
            <a:fillRect/>
          </a:stretch>
        </p:blipFill>
        <p:spPr bwMode="auto">
          <a:xfrm>
            <a:off x="3048000" y="5105400"/>
            <a:ext cx="2286000" cy="1524000"/>
          </a:xfrm>
          <a:prstGeom prst="rect">
            <a:avLst/>
          </a:prstGeom>
          <a:noFill/>
        </p:spPr>
      </p:pic>
      <p:pic>
        <p:nvPicPr>
          <p:cNvPr id="36870" name="Picture 6" descr="Image result for people with disabilities facilities"/>
          <p:cNvPicPr>
            <a:picLocks noChangeAspect="1" noChangeArrowheads="1"/>
          </p:cNvPicPr>
          <p:nvPr/>
        </p:nvPicPr>
        <p:blipFill>
          <a:blip r:embed="rId4"/>
          <a:srcRect/>
          <a:stretch>
            <a:fillRect/>
          </a:stretch>
        </p:blipFill>
        <p:spPr bwMode="auto">
          <a:xfrm>
            <a:off x="5469128" y="4191000"/>
            <a:ext cx="1617472" cy="2438400"/>
          </a:xfrm>
          <a:prstGeom prst="rect">
            <a:avLst/>
          </a:prstGeom>
          <a:noFill/>
        </p:spPr>
      </p:pic>
      <p:pic>
        <p:nvPicPr>
          <p:cNvPr id="36874" name="Picture 10" descr="Image result for people with disabilities facilities"/>
          <p:cNvPicPr>
            <a:picLocks noChangeAspect="1" noChangeArrowheads="1"/>
          </p:cNvPicPr>
          <p:nvPr/>
        </p:nvPicPr>
        <p:blipFill>
          <a:blip r:embed="rId5"/>
          <a:srcRect/>
          <a:stretch>
            <a:fillRect/>
          </a:stretch>
        </p:blipFill>
        <p:spPr bwMode="auto">
          <a:xfrm>
            <a:off x="7162800" y="4114800"/>
            <a:ext cx="1676400" cy="250958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229600" cy="461665"/>
          </a:xfrm>
          <a:prstGeom prst="rect">
            <a:avLst/>
          </a:prstGeom>
        </p:spPr>
        <p:txBody>
          <a:bodyPr wrap="square">
            <a:spAutoFit/>
          </a:bodyPr>
          <a:lstStyle/>
          <a:p>
            <a:pPr algn="just">
              <a:buFont typeface="Arial" pitchFamily="34" charset="0"/>
              <a:buChar char="•"/>
            </a:pPr>
            <a:r>
              <a:rPr lang="en-US" sz="2400" dirty="0" smtClean="0">
                <a:latin typeface="Arial" pitchFamily="34" charset="0"/>
                <a:cs typeface="Arial" pitchFamily="34" charset="0"/>
              </a:rPr>
              <a:t>MANUAL FOR DESIGNERS </a:t>
            </a:r>
            <a:endParaRPr lang="en-US" sz="2400" dirty="0">
              <a:latin typeface="Arial" pitchFamily="34" charset="0"/>
              <a:cs typeface="Arial" pitchFamily="34" charset="0"/>
            </a:endParaRPr>
          </a:p>
        </p:txBody>
      </p:sp>
      <p:sp>
        <p:nvSpPr>
          <p:cNvPr id="6" name="Rectangle 5"/>
          <p:cNvSpPr/>
          <p:nvPr/>
        </p:nvSpPr>
        <p:spPr>
          <a:xfrm>
            <a:off x="609600" y="1066800"/>
            <a:ext cx="7391400" cy="338554"/>
          </a:xfrm>
          <a:prstGeom prst="rect">
            <a:avLst/>
          </a:prstGeom>
        </p:spPr>
        <p:txBody>
          <a:bodyPr wrap="square">
            <a:spAutoFit/>
          </a:bodyPr>
          <a:lstStyle/>
          <a:p>
            <a:r>
              <a:rPr lang="en-US" sz="1600" dirty="0" smtClean="0">
                <a:latin typeface="Arial" pitchFamily="34" charset="0"/>
                <a:cs typeface="Arial" pitchFamily="34" charset="0"/>
              </a:rPr>
              <a:t>Based on Regulation "For the use of the facility by persons with disabilities "</a:t>
            </a:r>
            <a:endParaRPr lang="en-US" sz="1600" dirty="0">
              <a:latin typeface="Arial" pitchFamily="34" charset="0"/>
              <a:cs typeface="Arial" pitchFamily="34" charset="0"/>
            </a:endParaRPr>
          </a:p>
        </p:txBody>
      </p:sp>
      <p:sp>
        <p:nvSpPr>
          <p:cNvPr id="7" name="Rectangle 6"/>
          <p:cNvSpPr/>
          <p:nvPr/>
        </p:nvSpPr>
        <p:spPr>
          <a:xfrm>
            <a:off x="533400" y="1600200"/>
            <a:ext cx="4191000" cy="2554545"/>
          </a:xfrm>
          <a:prstGeom prst="rect">
            <a:avLst/>
          </a:prstGeom>
        </p:spPr>
        <p:txBody>
          <a:bodyPr wrap="square">
            <a:spAutoFit/>
          </a:bodyPr>
          <a:lstStyle/>
          <a:p>
            <a:pPr>
              <a:buFont typeface="Arial" pitchFamily="34" charset="0"/>
              <a:buChar char="•"/>
            </a:pPr>
            <a:r>
              <a:rPr lang="en-US" sz="1600" dirty="0" smtClean="0">
                <a:latin typeface="Arial" pitchFamily="34" charset="0"/>
                <a:cs typeface="Arial" pitchFamily="34" charset="0"/>
              </a:rPr>
              <a:t>Road crossings</a:t>
            </a:r>
          </a:p>
          <a:p>
            <a:pPr>
              <a:buFont typeface="Arial" pitchFamily="34" charset="0"/>
              <a:buChar char="•"/>
            </a:pPr>
            <a:r>
              <a:rPr lang="en-US" sz="1600" dirty="0" smtClean="0">
                <a:latin typeface="Arial" pitchFamily="34" charset="0"/>
                <a:cs typeface="Arial" pitchFamily="34" charset="0"/>
              </a:rPr>
              <a:t>Parking</a:t>
            </a:r>
          </a:p>
          <a:p>
            <a:pPr>
              <a:buFont typeface="Arial" pitchFamily="34" charset="0"/>
              <a:buChar char="•"/>
            </a:pPr>
            <a:r>
              <a:rPr lang="en-US" sz="1600" dirty="0" smtClean="0">
                <a:latin typeface="Arial" pitchFamily="34" charset="0"/>
                <a:cs typeface="Arial" pitchFamily="34" charset="0"/>
              </a:rPr>
              <a:t>Ramps</a:t>
            </a:r>
          </a:p>
          <a:p>
            <a:pPr>
              <a:buFont typeface="Arial" pitchFamily="34" charset="0"/>
              <a:buChar char="•"/>
            </a:pPr>
            <a:r>
              <a:rPr lang="en-US" sz="1600" dirty="0" smtClean="0">
                <a:latin typeface="Arial" pitchFamily="34" charset="0"/>
                <a:cs typeface="Arial" pitchFamily="34" charset="0"/>
              </a:rPr>
              <a:t>Stairs</a:t>
            </a:r>
          </a:p>
          <a:p>
            <a:pPr>
              <a:buFont typeface="Arial" pitchFamily="34" charset="0"/>
              <a:buChar char="•"/>
            </a:pPr>
            <a:r>
              <a:rPr lang="en-US" sz="1600" dirty="0" smtClean="0">
                <a:latin typeface="Arial" pitchFamily="34" charset="0"/>
                <a:cs typeface="Arial" pitchFamily="34" charset="0"/>
              </a:rPr>
              <a:t>Building entrances</a:t>
            </a:r>
          </a:p>
          <a:p>
            <a:pPr>
              <a:buFont typeface="Arial" pitchFamily="34" charset="0"/>
              <a:buChar char="•"/>
            </a:pPr>
            <a:r>
              <a:rPr lang="en-US" sz="1600" dirty="0" smtClean="0">
                <a:latin typeface="Arial" pitchFamily="34" charset="0"/>
                <a:cs typeface="Arial" pitchFamily="34" charset="0"/>
              </a:rPr>
              <a:t>Elevator</a:t>
            </a:r>
          </a:p>
          <a:p>
            <a:pPr>
              <a:buFont typeface="Arial" pitchFamily="34" charset="0"/>
              <a:buChar char="•"/>
            </a:pPr>
            <a:r>
              <a:rPr lang="en-US" sz="1600" dirty="0" smtClean="0">
                <a:latin typeface="Arial" pitchFamily="34" charset="0"/>
                <a:cs typeface="Arial" pitchFamily="34" charset="0"/>
              </a:rPr>
              <a:t>Houses</a:t>
            </a:r>
          </a:p>
          <a:p>
            <a:pPr>
              <a:buFont typeface="Arial" pitchFamily="34" charset="0"/>
              <a:buChar char="•"/>
            </a:pPr>
            <a:r>
              <a:rPr lang="en-US" sz="1600" dirty="0" smtClean="0">
                <a:latin typeface="Arial" pitchFamily="34" charset="0"/>
                <a:cs typeface="Arial" pitchFamily="34" charset="0"/>
              </a:rPr>
              <a:t>Hygiene services</a:t>
            </a:r>
          </a:p>
          <a:p>
            <a:pPr>
              <a:buFont typeface="Arial" pitchFamily="34" charset="0"/>
              <a:buChar char="•"/>
            </a:pPr>
            <a:r>
              <a:rPr lang="en-US" sz="1600" dirty="0" smtClean="0">
                <a:latin typeface="Arial" pitchFamily="34" charset="0"/>
                <a:cs typeface="Arial" pitchFamily="34" charset="0"/>
              </a:rPr>
              <a:t>Studying and Working Environments</a:t>
            </a:r>
          </a:p>
          <a:p>
            <a:pPr>
              <a:buFont typeface="Arial" pitchFamily="34" charset="0"/>
              <a:buChar char="•"/>
            </a:pPr>
            <a:r>
              <a:rPr lang="en-US" sz="1600" dirty="0" smtClean="0">
                <a:latin typeface="Arial" pitchFamily="34" charset="0"/>
                <a:cs typeface="Arial" pitchFamily="34" charset="0"/>
              </a:rPr>
              <a:t>Recreational and entertainment facilities</a:t>
            </a:r>
            <a:endParaRPr lang="en-US" sz="1600" dirty="0">
              <a:latin typeface="Arial" pitchFamily="34" charset="0"/>
              <a:cs typeface="Arial" pitchFamily="34" charset="0"/>
            </a:endParaRPr>
          </a:p>
        </p:txBody>
      </p:sp>
      <p:pic>
        <p:nvPicPr>
          <p:cNvPr id="1027" name="Picture 3"/>
          <p:cNvPicPr>
            <a:picLocks noChangeAspect="1" noChangeArrowheads="1"/>
          </p:cNvPicPr>
          <p:nvPr/>
        </p:nvPicPr>
        <p:blipFill>
          <a:blip r:embed="rId2"/>
          <a:srcRect l="25338" t="37190" r="39182" b="19446"/>
          <a:stretch>
            <a:fillRect/>
          </a:stretch>
        </p:blipFill>
        <p:spPr bwMode="auto">
          <a:xfrm>
            <a:off x="5029200" y="3962400"/>
            <a:ext cx="3657600" cy="2514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l="24500" t="29556" r="39500" b="31777"/>
          <a:stretch>
            <a:fillRect/>
          </a:stretch>
        </p:blipFill>
        <p:spPr bwMode="auto">
          <a:xfrm>
            <a:off x="5029200" y="1676400"/>
            <a:ext cx="3657600" cy="22098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Image result for disability quotes by famous people"/>
          <p:cNvPicPr>
            <a:picLocks noChangeAspect="1" noChangeArrowheads="1"/>
          </p:cNvPicPr>
          <p:nvPr/>
        </p:nvPicPr>
        <p:blipFill>
          <a:blip r:embed="rId2"/>
          <a:srcRect/>
          <a:stretch>
            <a:fillRect/>
          </a:stretch>
        </p:blipFill>
        <p:spPr bwMode="auto">
          <a:xfrm>
            <a:off x="0" y="685800"/>
            <a:ext cx="9143998" cy="5715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524000"/>
          </a:xfrm>
        </p:spPr>
        <p:txBody>
          <a:bodyPr/>
          <a:lstStyle/>
          <a:p>
            <a:pPr marL="0" indent="0" algn="ctr">
              <a:buNone/>
              <a:defRPr/>
            </a:pPr>
            <a:r>
              <a:rPr lang="en-US" b="1" dirty="0">
                <a:latin typeface="Arial" panose="020B0604020202020204" pitchFamily="34" charset="0"/>
                <a:cs typeface="Arial" panose="020B0604020202020204" pitchFamily="34" charset="0"/>
              </a:rPr>
              <a:t>THANK </a:t>
            </a:r>
            <a:r>
              <a:rPr lang="en-US" b="1" dirty="0" smtClean="0">
                <a:latin typeface="Arial" panose="020B0604020202020204" pitchFamily="34" charset="0"/>
                <a:cs typeface="Arial" panose="020B0604020202020204" pitchFamily="34" charset="0"/>
              </a:rPr>
              <a:t>YOU !</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235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685801"/>
            <a:ext cx="8229600" cy="1828799"/>
          </a:xfrm>
        </p:spPr>
        <p:txBody>
          <a:bodyPr>
            <a:normAutofit/>
          </a:bodyPr>
          <a:lstStyle/>
          <a:p>
            <a:pPr marL="0" indent="0" eaLnBrk="1" hangingPunct="1">
              <a:buFont typeface="Arial" pitchFamily="34" charset="0"/>
              <a:buNone/>
            </a:pPr>
            <a:r>
              <a:rPr lang="en-US" sz="2400" dirty="0" smtClean="0">
                <a:solidFill>
                  <a:srgbClr val="000000"/>
                </a:solidFill>
                <a:latin typeface="Arial" pitchFamily="34" charset="0"/>
                <a:cs typeface="Arial" pitchFamily="34" charset="0"/>
              </a:rPr>
              <a:t> </a:t>
            </a:r>
          </a:p>
        </p:txBody>
      </p:sp>
      <p:sp>
        <p:nvSpPr>
          <p:cNvPr id="5" name="Rectangle 4"/>
          <p:cNvSpPr/>
          <p:nvPr/>
        </p:nvSpPr>
        <p:spPr>
          <a:xfrm>
            <a:off x="609600" y="1524000"/>
            <a:ext cx="8077200" cy="1446550"/>
          </a:xfrm>
          <a:prstGeom prst="rect">
            <a:avLst/>
          </a:prstGeom>
        </p:spPr>
        <p:txBody>
          <a:bodyPr wrap="square">
            <a:spAutoFit/>
          </a:bodyPr>
          <a:lstStyle/>
          <a:p>
            <a:pPr algn="just"/>
            <a:r>
              <a:rPr lang="en-US" sz="2200" dirty="0" smtClean="0">
                <a:latin typeface="Arial" pitchFamily="34" charset="0"/>
                <a:cs typeface="Arial" pitchFamily="34" charset="0"/>
              </a:rPr>
              <a:t>“Disability is the process which happens when one group of people create barriers by designing a world only for themselves, not taking into account the impairments other people have.”</a:t>
            </a:r>
          </a:p>
        </p:txBody>
      </p:sp>
      <p:pic>
        <p:nvPicPr>
          <p:cNvPr id="6" name="Picture 2" descr="Image result for people with disabilities IMAGES"/>
          <p:cNvPicPr>
            <a:picLocks noChangeAspect="1" noChangeArrowheads="1"/>
          </p:cNvPicPr>
          <p:nvPr/>
        </p:nvPicPr>
        <p:blipFill>
          <a:blip r:embed="rId2"/>
          <a:srcRect/>
          <a:stretch>
            <a:fillRect/>
          </a:stretch>
        </p:blipFill>
        <p:spPr bwMode="auto">
          <a:xfrm>
            <a:off x="5181600" y="3581400"/>
            <a:ext cx="3124200" cy="2642180"/>
          </a:xfrm>
          <a:prstGeom prst="rect">
            <a:avLst/>
          </a:prstGeom>
          <a:noFill/>
        </p:spPr>
      </p:pic>
      <p:sp>
        <p:nvSpPr>
          <p:cNvPr id="7" name="Title 1"/>
          <p:cNvSpPr>
            <a:spLocks noGrp="1"/>
          </p:cNvSpPr>
          <p:nvPr>
            <p:ph type="title"/>
          </p:nvPr>
        </p:nvSpPr>
        <p:spPr>
          <a:xfrm>
            <a:off x="609600" y="274638"/>
            <a:ext cx="4495800" cy="1143000"/>
          </a:xfrm>
        </p:spPr>
        <p:txBody>
          <a:bodyPr>
            <a:normAutofit/>
          </a:bodyPr>
          <a:lstStyle/>
          <a:p>
            <a:pPr algn="l">
              <a:buFont typeface="Arial" pitchFamily="34" charset="0"/>
              <a:buChar char="•"/>
            </a:pPr>
            <a:r>
              <a:rPr lang="en-US" altLang="en-US" sz="2400" dirty="0" smtClean="0">
                <a:latin typeface="Arial" panose="020B0604020202020204" pitchFamily="34" charset="0"/>
                <a:cs typeface="Arial" panose="020B0604020202020204" pitchFamily="34" charset="0"/>
              </a:rPr>
              <a:t>DISABILITY AWARENESS</a:t>
            </a:r>
            <a:endParaRPr lang="en-US" sz="24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1938992"/>
          </a:xfrm>
          <a:prstGeom prst="rect">
            <a:avLst/>
          </a:prstGeom>
        </p:spPr>
        <p:txBody>
          <a:bodyPr wrap="square">
            <a:spAutoFit/>
          </a:bodyPr>
          <a:lstStyle/>
          <a:p>
            <a:pPr algn="just"/>
            <a:r>
              <a:rPr lang="en-US" sz="2400" dirty="0" smtClean="0">
                <a:latin typeface="Arial" pitchFamily="34" charset="0"/>
                <a:cs typeface="Arial" pitchFamily="34" charset="0"/>
              </a:rPr>
              <a:t>Disability relates to the interaction between the person with the impairment and the environment. It has a lot to do with discrimination, and has a lot in common with other attitudes and behaviors such as racism and sexism that are not acceptable in society.</a:t>
            </a:r>
            <a:endParaRPr lang="en-US" sz="2400" dirty="0">
              <a:latin typeface="Arial" pitchFamily="34" charset="0"/>
              <a:cs typeface="Arial" pitchFamily="34" charset="0"/>
            </a:endParaRPr>
          </a:p>
        </p:txBody>
      </p:sp>
      <p:pic>
        <p:nvPicPr>
          <p:cNvPr id="3" name="Picture 4" descr="Image result for lack of accessibility for people with disabilities"/>
          <p:cNvPicPr>
            <a:picLocks noChangeAspect="1" noChangeArrowheads="1"/>
          </p:cNvPicPr>
          <p:nvPr/>
        </p:nvPicPr>
        <p:blipFill>
          <a:blip r:embed="rId2"/>
          <a:srcRect/>
          <a:stretch>
            <a:fillRect/>
          </a:stretch>
        </p:blipFill>
        <p:spPr bwMode="auto">
          <a:xfrm>
            <a:off x="4495800" y="3200400"/>
            <a:ext cx="4419598" cy="2946399"/>
          </a:xfrm>
          <a:prstGeom prst="rect">
            <a:avLst/>
          </a:prstGeom>
          <a:noFill/>
        </p:spPr>
      </p:pic>
      <p:pic>
        <p:nvPicPr>
          <p:cNvPr id="5" name="Picture 2" descr="Image result"/>
          <p:cNvPicPr>
            <a:picLocks noChangeAspect="1" noChangeArrowheads="1"/>
          </p:cNvPicPr>
          <p:nvPr/>
        </p:nvPicPr>
        <p:blipFill>
          <a:blip r:embed="rId3"/>
          <a:srcRect l="10526" r="23684"/>
          <a:stretch>
            <a:fillRect/>
          </a:stretch>
        </p:blipFill>
        <p:spPr bwMode="auto">
          <a:xfrm>
            <a:off x="609600" y="3200400"/>
            <a:ext cx="3714510" cy="296417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814" t="11997" r="36096" b="54627"/>
          <a:stretch/>
        </p:blipFill>
        <p:spPr bwMode="auto">
          <a:xfrm>
            <a:off x="380999" y="1828800"/>
            <a:ext cx="409575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21" t="44141" r="37670" b="10557"/>
          <a:stretch/>
        </p:blipFill>
        <p:spPr bwMode="auto">
          <a:xfrm>
            <a:off x="4876800" y="1447800"/>
            <a:ext cx="3962401" cy="385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457200"/>
            <a:ext cx="8466870" cy="461665"/>
          </a:xfrm>
          <a:prstGeom prst="rect">
            <a:avLst/>
          </a:prstGeom>
        </p:spPr>
        <p:txBody>
          <a:bodyPr wrap="none">
            <a:spAutoFit/>
          </a:bodyPr>
          <a:lstStyle/>
          <a:p>
            <a:pPr marL="342900" indent="-342900">
              <a:buFont typeface="Arial" panose="020B0604020202020204" pitchFamily="34" charset="0"/>
              <a:buChar char="•"/>
            </a:pPr>
            <a:r>
              <a:rPr lang="en-US" sz="2400" dirty="0" smtClean="0">
                <a:solidFill>
                  <a:schemeClr val="tx1">
                    <a:lumMod val="95000"/>
                    <a:lumOff val="5000"/>
                  </a:schemeClr>
                </a:solidFill>
                <a:latin typeface="Arial" panose="020B0604020202020204" pitchFamily="34" charset="0"/>
                <a:cs typeface="Arial" panose="020B0604020202020204" pitchFamily="34" charset="0"/>
              </a:rPr>
              <a:t>PROFILE OF THE DISABLED POPULATION IN ALBANIA</a:t>
            </a:r>
            <a:endParaRPr lang="en-US" sz="2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ectangle 5"/>
          <p:cNvSpPr/>
          <p:nvPr/>
        </p:nvSpPr>
        <p:spPr>
          <a:xfrm>
            <a:off x="4876800" y="6096000"/>
            <a:ext cx="4114800" cy="276999"/>
          </a:xfrm>
          <a:prstGeom prst="rect">
            <a:avLst/>
          </a:prstGeom>
        </p:spPr>
        <p:txBody>
          <a:bodyPr wrap="square">
            <a:spAutoFit/>
          </a:bodyPr>
          <a:lstStyle/>
          <a:p>
            <a:r>
              <a:rPr lang="en-US" sz="1200" dirty="0" smtClean="0">
                <a:solidFill>
                  <a:schemeClr val="tx1">
                    <a:lumMod val="65000"/>
                    <a:lumOff val="35000"/>
                  </a:schemeClr>
                </a:solidFill>
              </a:rPr>
              <a:t>*United Nations Development </a:t>
            </a:r>
            <a:r>
              <a:rPr lang="en-US" sz="1200" dirty="0" err="1" smtClean="0">
                <a:solidFill>
                  <a:schemeClr val="tx1">
                    <a:lumMod val="65000"/>
                    <a:lumOff val="35000"/>
                  </a:schemeClr>
                </a:solidFill>
              </a:rPr>
              <a:t>Programme</a:t>
            </a:r>
            <a:r>
              <a:rPr lang="en-US" sz="1200" dirty="0" smtClean="0">
                <a:solidFill>
                  <a:schemeClr val="tx1">
                    <a:lumMod val="65000"/>
                    <a:lumOff val="35000"/>
                  </a:schemeClr>
                </a:solidFill>
              </a:rPr>
              <a:t> (UNDP) in Albania</a:t>
            </a:r>
            <a:endParaRPr lang="en-US" sz="1200" dirty="0">
              <a:solidFill>
                <a:schemeClr val="tx1">
                  <a:lumMod val="65000"/>
                  <a:lumOff val="35000"/>
                </a:schemeClr>
              </a:solidFill>
            </a:endParaRPr>
          </a:p>
        </p:txBody>
      </p:sp>
      <p:sp>
        <p:nvSpPr>
          <p:cNvPr id="7" name="Content Placeholder 2"/>
          <p:cNvSpPr txBox="1">
            <a:spLocks/>
          </p:cNvSpPr>
          <p:nvPr/>
        </p:nvSpPr>
        <p:spPr>
          <a:xfrm>
            <a:off x="457200" y="838200"/>
            <a:ext cx="8229600" cy="838200"/>
          </a:xfrm>
          <a:prstGeom prst="rect">
            <a:avLst/>
          </a:prstGeom>
        </p:spPr>
        <p:txBody>
          <a:bodyPr vert="horz" lIns="91440" tIns="45720" rIns="91440" bIns="45720" rtlCol="0">
            <a:normAutofit fontScale="85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Persons with disabilities in Albania are a sizeable vulnerable population group. The  2011 Census informs that 137,435 persons of the age 15 years old and over, of which 75,239 women, live with disabilities.  </a:t>
            </a: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44679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8229600" cy="457200"/>
          </a:xfrm>
        </p:spPr>
        <p:txBody>
          <a:bodyPr>
            <a:noAutofit/>
          </a:bodyPr>
          <a:lstStyle/>
          <a:p>
            <a:r>
              <a:rPr lang="en-US" sz="2400" dirty="0" smtClean="0">
                <a:latin typeface="Arial" panose="020B0604020202020204" pitchFamily="34" charset="0"/>
                <a:cs typeface="Arial" panose="020B0604020202020204" pitchFamily="34" charset="0"/>
              </a:rPr>
              <a:t>DISABILITY PREVALENCE BY TYPE OF IMPAIRMENT, ALBANIA (%)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40" t="30616" r="28593" b="30370"/>
          <a:stretch/>
        </p:blipFill>
        <p:spPr bwMode="auto">
          <a:xfrm>
            <a:off x="381000" y="1588503"/>
            <a:ext cx="8458200" cy="420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737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DISABLED INDIVIDUALS ARE LESS INTEGRATED IN THE LABOR MARKET</a:t>
            </a:r>
            <a:endParaRPr lang="en-US" sz="2400"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7390" t="33600" r="28928" b="29079"/>
          <a:stretch/>
        </p:blipFill>
        <p:spPr bwMode="auto">
          <a:xfrm>
            <a:off x="457200" y="1339315"/>
            <a:ext cx="8153400" cy="3918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5334000"/>
            <a:ext cx="8534400" cy="1169551"/>
          </a:xfrm>
          <a:prstGeom prst="rect">
            <a:avLst/>
          </a:prstGeom>
        </p:spPr>
        <p:txBody>
          <a:bodyPr wrap="square">
            <a:spAutoFit/>
          </a:bodyPr>
          <a:lstStyle/>
          <a:p>
            <a:pPr marL="285750" indent="-285750" algn="just">
              <a:buFont typeface="Arial" panose="020B0604020202020204" pitchFamily="34" charset="0"/>
              <a:buChar char="•"/>
              <a:defRPr/>
            </a:pPr>
            <a:r>
              <a:rPr lang="en-US" sz="1400" dirty="0" smtClean="0"/>
              <a:t>In </a:t>
            </a:r>
            <a:r>
              <a:rPr lang="en-US" sz="1400" dirty="0"/>
              <a:t>Albania, disabled adults are much less likely to be participating in the labor market than their non-disabled </a:t>
            </a:r>
            <a:r>
              <a:rPr lang="en-US" sz="1400" dirty="0" smtClean="0"/>
              <a:t>peers. </a:t>
            </a:r>
            <a:r>
              <a:rPr lang="en-US" sz="1400" dirty="0"/>
              <a:t>Disabled adults are 5 times less likely to be working than the non-disabled population</a:t>
            </a:r>
            <a:r>
              <a:rPr lang="en-US" sz="1400" dirty="0" smtClean="0"/>
              <a:t>.</a:t>
            </a:r>
          </a:p>
          <a:p>
            <a:pPr marL="285750" indent="-285750" algn="just">
              <a:buFont typeface="Arial" panose="020B0604020202020204" pitchFamily="34" charset="0"/>
              <a:buChar char="•"/>
              <a:defRPr/>
            </a:pPr>
            <a:r>
              <a:rPr lang="en-US" sz="1400" dirty="0" smtClean="0"/>
              <a:t>8 </a:t>
            </a:r>
            <a:r>
              <a:rPr lang="en-US" sz="1400" dirty="0"/>
              <a:t>in 10 disabled working-age adults are out of the labor force, i.e. neither working nor looking for work. </a:t>
            </a:r>
            <a:endParaRPr lang="en-US" sz="1400" dirty="0" smtClean="0"/>
          </a:p>
          <a:p>
            <a:pPr marL="285750" indent="-285750" algn="just">
              <a:buFont typeface="Arial" panose="020B0604020202020204" pitchFamily="34" charset="0"/>
              <a:buChar char="•"/>
              <a:defRPr/>
            </a:pPr>
            <a:r>
              <a:rPr lang="en-US" sz="1400" dirty="0" smtClean="0"/>
              <a:t>Workers </a:t>
            </a:r>
            <a:r>
              <a:rPr lang="en-US" sz="1400" dirty="0"/>
              <a:t>with disability are much more likely to be working as family workers or self-employed without employees than their valid counterparts.</a:t>
            </a:r>
          </a:p>
        </p:txBody>
      </p:sp>
    </p:spTree>
    <p:extLst>
      <p:ext uri="{BB962C8B-B14F-4D97-AF65-F5344CB8AC3E}">
        <p14:creationId xmlns:p14="http://schemas.microsoft.com/office/powerpoint/2010/main" val="3693032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lgn="l">
              <a:buFont typeface="Arial" panose="020B0604020202020204" pitchFamily="34" charset="0"/>
              <a:buChar char="•"/>
            </a:pPr>
            <a:r>
              <a:rPr lang="en-US" sz="2400" dirty="0" smtClean="0">
                <a:latin typeface="Arial" panose="020B0604020202020204" pitchFamily="34" charset="0"/>
                <a:cs typeface="Arial" panose="020B0604020202020204" pitchFamily="34" charset="0"/>
              </a:rPr>
              <a:t>DISABILITY AND EMPLOYMENT</a:t>
            </a:r>
            <a:endParaRPr lang="en-US" sz="2400" dirty="0">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337" t="29674" r="29520" b="29709"/>
          <a:stretch/>
        </p:blipFill>
        <p:spPr bwMode="auto">
          <a:xfrm>
            <a:off x="533400" y="1412270"/>
            <a:ext cx="8077200" cy="43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186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563562"/>
          </a:xfrm>
        </p:spPr>
        <p:txBody>
          <a:bodyPr>
            <a:noAutofit/>
          </a:bodyPr>
          <a:lstStyle/>
          <a:p>
            <a:pPr algn="l">
              <a:buFont typeface="Arial" pitchFamily="34" charset="0"/>
              <a:buChar char="•"/>
            </a:pPr>
            <a:r>
              <a:rPr lang="en-US" sz="2400" dirty="0" smtClean="0">
                <a:latin typeface="Arial" pitchFamily="34" charset="0"/>
                <a:cs typeface="Arial" pitchFamily="34" charset="0"/>
              </a:rPr>
              <a:t>LEGISLATION IN ALBANIA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
        <p:nvSpPr>
          <p:cNvPr id="3" name="Content Placeholder 2"/>
          <p:cNvSpPr>
            <a:spLocks noGrp="1"/>
          </p:cNvSpPr>
          <p:nvPr>
            <p:ph idx="1"/>
          </p:nvPr>
        </p:nvSpPr>
        <p:spPr>
          <a:xfrm>
            <a:off x="304800" y="1219199"/>
            <a:ext cx="8077200" cy="4800601"/>
          </a:xfrm>
        </p:spPr>
        <p:txBody>
          <a:bodyPr>
            <a:normAutofit/>
          </a:bodyPr>
          <a:lstStyle/>
          <a:p>
            <a:pPr algn="just"/>
            <a:r>
              <a:rPr lang="en-US" sz="2000" dirty="0" smtClean="0">
                <a:latin typeface="Arial" pitchFamily="34" charset="0"/>
                <a:cs typeface="Arial" pitchFamily="34" charset="0"/>
              </a:rPr>
              <a:t>UN Convention on the Rights of Persons with Disabilities and according to NGOs there have been positive changes in legal provisions. </a:t>
            </a:r>
          </a:p>
          <a:p>
            <a:pPr algn="just"/>
            <a:r>
              <a:rPr lang="en-US" sz="2000" dirty="0" smtClean="0">
                <a:latin typeface="Arial" pitchFamily="34" charset="0"/>
                <a:cs typeface="Arial" pitchFamily="34" charset="0"/>
              </a:rPr>
              <a:t>The Law on Work Promotion of Persons with Disabilities</a:t>
            </a:r>
          </a:p>
          <a:p>
            <a:pPr algn="just"/>
            <a:r>
              <a:rPr lang="en-US" sz="2000" dirty="0" smtClean="0">
                <a:latin typeface="Arial" pitchFamily="34" charset="0"/>
                <a:cs typeface="Arial" pitchFamily="34" charset="0"/>
              </a:rPr>
              <a:t>Law on Economic Aid</a:t>
            </a:r>
          </a:p>
          <a:p>
            <a:pPr algn="just"/>
            <a:r>
              <a:rPr lang="en-US" sz="2000" dirty="0" smtClean="0">
                <a:latin typeface="Arial" pitchFamily="34" charset="0"/>
                <a:cs typeface="Arial" pitchFamily="34" charset="0"/>
              </a:rPr>
              <a:t>Law on Accessibility and Inclusion.</a:t>
            </a:r>
          </a:p>
          <a:p>
            <a:pPr algn="just"/>
            <a:r>
              <a:rPr lang="en-GB" sz="2000" dirty="0" smtClean="0">
                <a:latin typeface="Arial" pitchFamily="34" charset="0"/>
                <a:cs typeface="Arial" pitchFamily="34" charset="0"/>
              </a:rPr>
              <a:t>Law "On inclusion and accessibility of Persons with Disabilities”</a:t>
            </a:r>
            <a:endParaRPr lang="en-US" sz="2000" dirty="0" smtClean="0">
              <a:latin typeface="Arial" pitchFamily="34" charset="0"/>
              <a:cs typeface="Arial" pitchFamily="34" charset="0"/>
            </a:endParaRPr>
          </a:p>
        </p:txBody>
      </p:sp>
      <p:pic>
        <p:nvPicPr>
          <p:cNvPr id="4" name="Picture 2" descr="Image result for disability IMAGES"/>
          <p:cNvPicPr>
            <a:picLocks noChangeAspect="1" noChangeArrowheads="1"/>
          </p:cNvPicPr>
          <p:nvPr/>
        </p:nvPicPr>
        <p:blipFill>
          <a:blip r:embed="rId2"/>
          <a:srcRect/>
          <a:stretch>
            <a:fillRect/>
          </a:stretch>
        </p:blipFill>
        <p:spPr bwMode="auto">
          <a:xfrm>
            <a:off x="914400" y="4114800"/>
            <a:ext cx="3848100" cy="2565400"/>
          </a:xfrm>
          <a:prstGeom prst="rect">
            <a:avLst/>
          </a:prstGeom>
          <a:noFill/>
        </p:spPr>
      </p:pic>
      <p:pic>
        <p:nvPicPr>
          <p:cNvPr id="19458" name="Picture 2" descr="Image result for disability IMAGES"/>
          <p:cNvPicPr>
            <a:picLocks noChangeAspect="1" noChangeArrowheads="1"/>
          </p:cNvPicPr>
          <p:nvPr/>
        </p:nvPicPr>
        <p:blipFill>
          <a:blip r:embed="rId3"/>
          <a:srcRect/>
          <a:stretch>
            <a:fillRect/>
          </a:stretch>
        </p:blipFill>
        <p:spPr bwMode="auto">
          <a:xfrm>
            <a:off x="4876800" y="4114800"/>
            <a:ext cx="3505200" cy="258464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1111</Words>
  <Application>Microsoft Office PowerPoint</Application>
  <PresentationFormat>On-screen Show (4:3)</PresentationFormat>
  <Paragraphs>120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DISABILITY AWARENESS</vt:lpstr>
      <vt:lpstr>PowerPoint Presentation</vt:lpstr>
      <vt:lpstr>PowerPoint Presentation</vt:lpstr>
      <vt:lpstr>PowerPoint Presentation</vt:lpstr>
      <vt:lpstr>DISABLED INDIVIDUALS ARE LESS INTEGRATED IN THE LABOR MARKET</vt:lpstr>
      <vt:lpstr>DISABILITY AND EMPLOYMENT</vt:lpstr>
      <vt:lpstr>LEGISLATION IN ALBANIA  </vt:lpstr>
      <vt:lpstr>PowerPoint Presentation</vt:lpstr>
      <vt:lpstr>PowerPoint Presentation</vt:lpstr>
      <vt:lpstr>PowerPoint Presentation</vt:lpstr>
      <vt:lpstr>The overall objective of the National Strategy on People with Disabilities is to ensure significant improvement in the status and life quality of people with disabilities in the Republic of Albania in accordance with UN Standards and Equal Opportunity Acts.</vt:lpstr>
      <vt:lpstr>PowerPoint Presentation</vt:lpstr>
      <vt:lpstr>EMPLOYMENT POLICIES  </vt:lpstr>
      <vt:lpstr>PowerPoint Presentation</vt:lpstr>
      <vt:lpstr>EXISTING SITUATION IN ALBANIA</vt:lpstr>
      <vt:lpstr>PowerPoint Presentation</vt:lpstr>
      <vt:lpstr>DISABILITY, POVERTY AND SOCIAL EXCLUSION ALBANIA</vt:lpstr>
      <vt:lpstr>Future steps shall also be undertaken: </vt:lpstr>
      <vt:lpstr> NEEDS OF DISABLED PERSONS IN ALBANIA TO ADDRESS </vt:lpstr>
      <vt:lpstr>FIELDS OF INTERVENTION / ACTION PLAN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dc:creator>
  <cp:lastModifiedBy>Mansur Boydas</cp:lastModifiedBy>
  <cp:revision>40</cp:revision>
  <dcterms:created xsi:type="dcterms:W3CDTF">2016-09-30T06:52:01Z</dcterms:created>
  <dcterms:modified xsi:type="dcterms:W3CDTF">2016-10-24T06:38:11Z</dcterms:modified>
</cp:coreProperties>
</file>