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3"/>
  </p:notesMasterIdLst>
  <p:handoutMasterIdLst>
    <p:handoutMasterId r:id="rId34"/>
  </p:handoutMasterIdLst>
  <p:sldIdLst>
    <p:sldId id="322" r:id="rId2"/>
    <p:sldId id="263" r:id="rId3"/>
    <p:sldId id="331" r:id="rId4"/>
    <p:sldId id="265" r:id="rId5"/>
    <p:sldId id="323" r:id="rId6"/>
    <p:sldId id="268" r:id="rId7"/>
    <p:sldId id="324" r:id="rId8"/>
    <p:sldId id="325" r:id="rId9"/>
    <p:sldId id="337" r:id="rId10"/>
    <p:sldId id="332" r:id="rId11"/>
    <p:sldId id="333" r:id="rId12"/>
    <p:sldId id="334" r:id="rId13"/>
    <p:sldId id="269" r:id="rId14"/>
    <p:sldId id="326" r:id="rId15"/>
    <p:sldId id="338" r:id="rId16"/>
    <p:sldId id="270" r:id="rId17"/>
    <p:sldId id="327" r:id="rId18"/>
    <p:sldId id="335" r:id="rId19"/>
    <p:sldId id="336" r:id="rId20"/>
    <p:sldId id="339" r:id="rId21"/>
    <p:sldId id="271" r:id="rId22"/>
    <p:sldId id="330" r:id="rId23"/>
    <p:sldId id="272" r:id="rId24"/>
    <p:sldId id="343" r:id="rId25"/>
    <p:sldId id="328" r:id="rId26"/>
    <p:sldId id="273" r:id="rId27"/>
    <p:sldId id="342" r:id="rId28"/>
    <p:sldId id="329" r:id="rId29"/>
    <p:sldId id="344" r:id="rId30"/>
    <p:sldId id="274" r:id="rId31"/>
    <p:sldId id="304" r:id="rId32"/>
  </p:sldIdLst>
  <p:sldSz cx="9144000" cy="6858000" type="screen4x3"/>
  <p:notesSz cx="6735763" cy="98663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1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60"/>
  </p:normalViewPr>
  <p:slideViewPr>
    <p:cSldViewPr>
      <p:cViewPr>
        <p:scale>
          <a:sx n="70" d="100"/>
          <a:sy n="70" d="100"/>
        </p:scale>
        <p:origin x="-14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hussain\Dropbox\4.Offisss\Health%20Report%202015\0.OIC%20HR%202015\0.Final\Figures.HR2015.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zhar\Dropbox\4.Offisss\Health%20Report%202015\0.OIC%20HR%202015\0.Final\Figures.HR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4709771855441143E-2"/>
          <c:y val="2.6027292323534248E-2"/>
          <c:w val="0.75325627565785047"/>
          <c:h val="0.86151158564108699"/>
        </c:manualLayout>
      </c:layout>
      <c:barChart>
        <c:barDir val="col"/>
        <c:grouping val="stacked"/>
        <c:varyColors val="0"/>
        <c:ser>
          <c:idx val="0"/>
          <c:order val="0"/>
          <c:tx>
            <c:strRef>
              <c:f>'2'!$B$105</c:f>
              <c:strCache>
                <c:ptCount val="1"/>
                <c:pt idx="0">
                  <c:v>Diarrhoea</c:v>
                </c:pt>
              </c:strCache>
            </c:strRef>
          </c:tx>
          <c:invertIfNegative val="0"/>
          <c:dLbls>
            <c:numFmt formatCode="0%" sourceLinked="0"/>
            <c:showLegendKey val="0"/>
            <c:showVal val="1"/>
            <c:showCatName val="0"/>
            <c:showSerName val="0"/>
            <c:showPercent val="0"/>
            <c:showBubbleSize val="0"/>
            <c:showLeaderLines val="0"/>
          </c:dLbls>
          <c:cat>
            <c:strRef>
              <c:f>'2'!$C$104:$F$104</c:f>
              <c:strCache>
                <c:ptCount val="4"/>
                <c:pt idx="0">
                  <c:v>OIC</c:v>
                </c:pt>
                <c:pt idx="1">
                  <c:v>Non-OIC Developing</c:v>
                </c:pt>
                <c:pt idx="2">
                  <c:v>Developed</c:v>
                </c:pt>
                <c:pt idx="3">
                  <c:v>World</c:v>
                </c:pt>
              </c:strCache>
            </c:strRef>
          </c:cat>
          <c:val>
            <c:numRef>
              <c:f>'2'!$C$105:$F$105</c:f>
              <c:numCache>
                <c:formatCode>0.0</c:formatCode>
                <c:ptCount val="4"/>
                <c:pt idx="0">
                  <c:v>9.2181121279917302E-2</c:v>
                </c:pt>
                <c:pt idx="1">
                  <c:v>9.3802298831875935E-2</c:v>
                </c:pt>
                <c:pt idx="2">
                  <c:v>7.2026498985928292E-2</c:v>
                </c:pt>
                <c:pt idx="3">
                  <c:v>9.2663591470920861E-2</c:v>
                </c:pt>
              </c:numCache>
            </c:numRef>
          </c:val>
        </c:ser>
        <c:ser>
          <c:idx val="1"/>
          <c:order val="1"/>
          <c:tx>
            <c:strRef>
              <c:f>'2'!$B$106</c:f>
              <c:strCache>
                <c:ptCount val="1"/>
                <c:pt idx="0">
                  <c:v> Malaria</c:v>
                </c:pt>
              </c:strCache>
            </c:strRef>
          </c:tx>
          <c:invertIfNegative val="0"/>
          <c:dLbls>
            <c:numFmt formatCode="0%" sourceLinked="0"/>
            <c:showLegendKey val="0"/>
            <c:showVal val="1"/>
            <c:showCatName val="0"/>
            <c:showSerName val="0"/>
            <c:showPercent val="0"/>
            <c:showBubbleSize val="0"/>
            <c:showLeaderLines val="0"/>
          </c:dLbls>
          <c:cat>
            <c:strRef>
              <c:f>'2'!$C$104:$F$104</c:f>
              <c:strCache>
                <c:ptCount val="4"/>
                <c:pt idx="0">
                  <c:v>OIC</c:v>
                </c:pt>
                <c:pt idx="1">
                  <c:v>Non-OIC Developing</c:v>
                </c:pt>
                <c:pt idx="2">
                  <c:v>Developed</c:v>
                </c:pt>
                <c:pt idx="3">
                  <c:v>World</c:v>
                </c:pt>
              </c:strCache>
            </c:strRef>
          </c:cat>
          <c:val>
            <c:numRef>
              <c:f>'2'!$C$106:$F$106</c:f>
              <c:numCache>
                <c:formatCode>0.0</c:formatCode>
                <c:ptCount val="4"/>
                <c:pt idx="0">
                  <c:v>0.10666741292448421</c:v>
                </c:pt>
                <c:pt idx="1">
                  <c:v>4.7407633781156339E-2</c:v>
                </c:pt>
                <c:pt idx="2">
                  <c:v>7.2535492509964522E-2</c:v>
                </c:pt>
                <c:pt idx="3">
                  <c:v>7.3236041277025626E-2</c:v>
                </c:pt>
              </c:numCache>
            </c:numRef>
          </c:val>
        </c:ser>
        <c:ser>
          <c:idx val="2"/>
          <c:order val="2"/>
          <c:tx>
            <c:strRef>
              <c:f>'2'!$B$107</c:f>
              <c:strCache>
                <c:ptCount val="1"/>
                <c:pt idx="0">
                  <c:v>Pneumonia</c:v>
                </c:pt>
              </c:strCache>
            </c:strRef>
          </c:tx>
          <c:invertIfNegative val="0"/>
          <c:dLbls>
            <c:numFmt formatCode="0%" sourceLinked="0"/>
            <c:showLegendKey val="0"/>
            <c:showVal val="1"/>
            <c:showCatName val="0"/>
            <c:showSerName val="0"/>
            <c:showPercent val="0"/>
            <c:showBubbleSize val="0"/>
            <c:showLeaderLines val="0"/>
          </c:dLbls>
          <c:cat>
            <c:strRef>
              <c:f>'2'!$C$104:$F$104</c:f>
              <c:strCache>
                <c:ptCount val="4"/>
                <c:pt idx="0">
                  <c:v>OIC</c:v>
                </c:pt>
                <c:pt idx="1">
                  <c:v>Non-OIC Developing</c:v>
                </c:pt>
                <c:pt idx="2">
                  <c:v>Developed</c:v>
                </c:pt>
                <c:pt idx="3">
                  <c:v>World</c:v>
                </c:pt>
              </c:strCache>
            </c:strRef>
          </c:cat>
          <c:val>
            <c:numRef>
              <c:f>'2'!$C$107:$F$107</c:f>
              <c:numCache>
                <c:formatCode>0.0</c:formatCode>
                <c:ptCount val="4"/>
                <c:pt idx="0">
                  <c:v>0.15654510677747344</c:v>
                </c:pt>
                <c:pt idx="1">
                  <c:v>0.14651908561488539</c:v>
                </c:pt>
                <c:pt idx="2">
                  <c:v>0.11233878608959852</c:v>
                </c:pt>
                <c:pt idx="3">
                  <c:v>0.15010144038283554</c:v>
                </c:pt>
              </c:numCache>
            </c:numRef>
          </c:val>
        </c:ser>
        <c:ser>
          <c:idx val="5"/>
          <c:order val="3"/>
          <c:tx>
            <c:strRef>
              <c:f>'2'!$B$108</c:f>
              <c:strCache>
                <c:ptCount val="1"/>
                <c:pt idx="0">
                  <c:v>Injuries</c:v>
                </c:pt>
              </c:strCache>
            </c:strRef>
          </c:tx>
          <c:invertIfNegative val="0"/>
          <c:dLbls>
            <c:numFmt formatCode="0%" sourceLinked="0"/>
            <c:showLegendKey val="0"/>
            <c:showVal val="1"/>
            <c:showCatName val="0"/>
            <c:showSerName val="0"/>
            <c:showPercent val="0"/>
            <c:showBubbleSize val="0"/>
            <c:showLeaderLines val="0"/>
          </c:dLbls>
          <c:cat>
            <c:strRef>
              <c:f>'2'!$C$104:$F$104</c:f>
              <c:strCache>
                <c:ptCount val="4"/>
                <c:pt idx="0">
                  <c:v>OIC</c:v>
                </c:pt>
                <c:pt idx="1">
                  <c:v>Non-OIC Developing</c:v>
                </c:pt>
                <c:pt idx="2">
                  <c:v>Developed</c:v>
                </c:pt>
                <c:pt idx="3">
                  <c:v>World</c:v>
                </c:pt>
              </c:strCache>
            </c:strRef>
          </c:cat>
          <c:val>
            <c:numRef>
              <c:f>'2'!$C$108:$F$108</c:f>
              <c:numCache>
                <c:formatCode>0.0</c:formatCode>
                <c:ptCount val="4"/>
                <c:pt idx="0">
                  <c:v>5.8297134820740358E-2</c:v>
                </c:pt>
                <c:pt idx="1">
                  <c:v>5.7200052173554339E-2</c:v>
                </c:pt>
                <c:pt idx="2">
                  <c:v>7.4900354729332902E-2</c:v>
                </c:pt>
                <c:pt idx="3">
                  <c:v>5.8031376238881993E-2</c:v>
                </c:pt>
              </c:numCache>
            </c:numRef>
          </c:val>
        </c:ser>
        <c:ser>
          <c:idx val="7"/>
          <c:order val="4"/>
          <c:tx>
            <c:strRef>
              <c:f>'2'!$B$109</c:f>
              <c:strCache>
                <c:ptCount val="1"/>
                <c:pt idx="0">
                  <c:v>Prematurity</c:v>
                </c:pt>
              </c:strCache>
            </c:strRef>
          </c:tx>
          <c:invertIfNegative val="0"/>
          <c:dLbls>
            <c:numFmt formatCode="0%" sourceLinked="0"/>
            <c:showLegendKey val="0"/>
            <c:showVal val="1"/>
            <c:showCatName val="0"/>
            <c:showSerName val="0"/>
            <c:showPercent val="0"/>
            <c:showBubbleSize val="0"/>
            <c:showLeaderLines val="0"/>
          </c:dLbls>
          <c:cat>
            <c:strRef>
              <c:f>'2'!$C$104:$F$104</c:f>
              <c:strCache>
                <c:ptCount val="4"/>
                <c:pt idx="0">
                  <c:v>OIC</c:v>
                </c:pt>
                <c:pt idx="1">
                  <c:v>Non-OIC Developing</c:v>
                </c:pt>
                <c:pt idx="2">
                  <c:v>Developed</c:v>
                </c:pt>
                <c:pt idx="3">
                  <c:v>World</c:v>
                </c:pt>
              </c:strCache>
            </c:strRef>
          </c:cat>
          <c:val>
            <c:numRef>
              <c:f>'2'!$C$109:$F$109</c:f>
              <c:numCache>
                <c:formatCode>0.0</c:formatCode>
                <c:ptCount val="4"/>
                <c:pt idx="0">
                  <c:v>0.15125431414649393</c:v>
                </c:pt>
                <c:pt idx="1">
                  <c:v>0.19325682955021806</c:v>
                </c:pt>
                <c:pt idx="2">
                  <c:v>0.17663641417977652</c:v>
                </c:pt>
                <c:pt idx="3">
                  <c:v>0.17497439119724686</c:v>
                </c:pt>
              </c:numCache>
            </c:numRef>
          </c:val>
        </c:ser>
        <c:ser>
          <c:idx val="4"/>
          <c:order val="5"/>
          <c:tx>
            <c:strRef>
              <c:f>'2'!$B$110</c:f>
              <c:strCache>
                <c:ptCount val="1"/>
                <c:pt idx="0">
                  <c:v>Birth asphyxia</c:v>
                </c:pt>
              </c:strCache>
            </c:strRef>
          </c:tx>
          <c:invertIfNegative val="0"/>
          <c:dLbls>
            <c:numFmt formatCode="0%" sourceLinked="0"/>
            <c:showLegendKey val="0"/>
            <c:showVal val="1"/>
            <c:showCatName val="0"/>
            <c:showSerName val="0"/>
            <c:showPercent val="0"/>
            <c:showBubbleSize val="0"/>
            <c:showLeaderLines val="0"/>
          </c:dLbls>
          <c:cat>
            <c:strRef>
              <c:f>'2'!$C$104:$F$104</c:f>
              <c:strCache>
                <c:ptCount val="4"/>
                <c:pt idx="0">
                  <c:v>OIC</c:v>
                </c:pt>
                <c:pt idx="1">
                  <c:v>Non-OIC Developing</c:v>
                </c:pt>
                <c:pt idx="2">
                  <c:v>Developed</c:v>
                </c:pt>
                <c:pt idx="3">
                  <c:v>World</c:v>
                </c:pt>
              </c:strCache>
            </c:strRef>
          </c:cat>
          <c:val>
            <c:numRef>
              <c:f>'2'!$C$110:$F$110</c:f>
              <c:numCache>
                <c:formatCode>0.0</c:formatCode>
                <c:ptCount val="4"/>
                <c:pt idx="0">
                  <c:v>0.11357117421413793</c:v>
                </c:pt>
                <c:pt idx="1">
                  <c:v>0.11795638860234427</c:v>
                </c:pt>
                <c:pt idx="2">
                  <c:v>9.2699466731400199E-2</c:v>
                </c:pt>
                <c:pt idx="3">
                  <c:v>0.11556565930151509</c:v>
                </c:pt>
              </c:numCache>
            </c:numRef>
          </c:val>
        </c:ser>
        <c:ser>
          <c:idx val="6"/>
          <c:order val="6"/>
          <c:tx>
            <c:strRef>
              <c:f>'2'!$B$111</c:f>
              <c:strCache>
                <c:ptCount val="1"/>
                <c:pt idx="0">
                  <c:v>Sepsis </c:v>
                </c:pt>
              </c:strCache>
            </c:strRef>
          </c:tx>
          <c:invertIfNegative val="0"/>
          <c:dLbls>
            <c:numFmt formatCode="0%" sourceLinked="0"/>
            <c:showLegendKey val="0"/>
            <c:showVal val="1"/>
            <c:showCatName val="0"/>
            <c:showSerName val="0"/>
            <c:showPercent val="0"/>
            <c:showBubbleSize val="0"/>
            <c:showLeaderLines val="0"/>
          </c:dLbls>
          <c:cat>
            <c:strRef>
              <c:f>'2'!$C$104:$F$104</c:f>
              <c:strCache>
                <c:ptCount val="4"/>
                <c:pt idx="0">
                  <c:v>OIC</c:v>
                </c:pt>
                <c:pt idx="1">
                  <c:v>Non-OIC Developing</c:v>
                </c:pt>
                <c:pt idx="2">
                  <c:v>Developed</c:v>
                </c:pt>
                <c:pt idx="3">
                  <c:v>World</c:v>
                </c:pt>
              </c:strCache>
            </c:strRef>
          </c:cat>
          <c:val>
            <c:numRef>
              <c:f>'2'!$C$111:$F$111</c:f>
              <c:numCache>
                <c:formatCode>0.0</c:formatCode>
                <c:ptCount val="4"/>
                <c:pt idx="0">
                  <c:v>6.7376938830398636E-2</c:v>
                </c:pt>
                <c:pt idx="1">
                  <c:v>6.8537923289188188E-2</c:v>
                </c:pt>
                <c:pt idx="2">
                  <c:v>4.4360743287158486E-2</c:v>
                </c:pt>
                <c:pt idx="3">
                  <c:v>6.7546586840797965E-2</c:v>
                </c:pt>
              </c:numCache>
            </c:numRef>
          </c:val>
        </c:ser>
        <c:ser>
          <c:idx val="3"/>
          <c:order val="7"/>
          <c:tx>
            <c:strRef>
              <c:f>'2'!$B$112</c:f>
              <c:strCache>
                <c:ptCount val="1"/>
                <c:pt idx="0">
                  <c:v>Congenital anomalies</c:v>
                </c:pt>
              </c:strCache>
            </c:strRef>
          </c:tx>
          <c:invertIfNegative val="0"/>
          <c:dLbls>
            <c:dLbl>
              <c:idx val="0"/>
              <c:numFmt formatCode="0%" sourceLinked="0"/>
              <c:spPr/>
              <c:txPr>
                <a:bodyPr/>
                <a:lstStyle/>
                <a:p>
                  <a:pPr>
                    <a:defRPr/>
                  </a:pPr>
                  <a:endParaRPr lang="en-US"/>
                </a:p>
              </c:txPr>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'2'!$C$104:$F$104</c:f>
              <c:strCache>
                <c:ptCount val="4"/>
                <c:pt idx="0">
                  <c:v>OIC</c:v>
                </c:pt>
                <c:pt idx="1">
                  <c:v>Non-OIC Developing</c:v>
                </c:pt>
                <c:pt idx="2">
                  <c:v>Developed</c:v>
                </c:pt>
                <c:pt idx="3">
                  <c:v>World</c:v>
                </c:pt>
              </c:strCache>
            </c:strRef>
          </c:cat>
          <c:val>
            <c:numRef>
              <c:f>'2'!$C$112:$F$112</c:f>
              <c:numCache>
                <c:formatCode>0.0</c:formatCode>
                <c:ptCount val="4"/>
                <c:pt idx="0">
                  <c:v>6.1429163855678738E-2</c:v>
                </c:pt>
                <c:pt idx="1">
                  <c:v>7.7827488549270171E-2</c:v>
                </c:pt>
                <c:pt idx="2">
                  <c:v>0.1495422973618474</c:v>
                </c:pt>
                <c:pt idx="3">
                  <c:v>7.2292238158014652E-2</c:v>
                </c:pt>
              </c:numCache>
            </c:numRef>
          </c:val>
        </c:ser>
        <c:ser>
          <c:idx val="8"/>
          <c:order val="8"/>
          <c:tx>
            <c:strRef>
              <c:f>'2'!$B$113</c:f>
              <c:strCache>
                <c:ptCount val="1"/>
                <c:pt idx="0">
                  <c:v>Others</c:v>
                </c:pt>
              </c:strCache>
            </c:strRef>
          </c:tx>
          <c:invertIfNegative val="0"/>
          <c:dLbls>
            <c:numFmt formatCode="0%" sourceLinked="0"/>
            <c:showLegendKey val="0"/>
            <c:showVal val="1"/>
            <c:showCatName val="0"/>
            <c:showSerName val="0"/>
            <c:showPercent val="0"/>
            <c:showBubbleSize val="0"/>
            <c:showLeaderLines val="0"/>
          </c:dLbls>
          <c:cat>
            <c:strRef>
              <c:f>'2'!$C$104:$F$104</c:f>
              <c:strCache>
                <c:ptCount val="4"/>
                <c:pt idx="0">
                  <c:v>OIC</c:v>
                </c:pt>
                <c:pt idx="1">
                  <c:v>Non-OIC Developing</c:v>
                </c:pt>
                <c:pt idx="2">
                  <c:v>Developed</c:v>
                </c:pt>
                <c:pt idx="3">
                  <c:v>World</c:v>
                </c:pt>
              </c:strCache>
            </c:strRef>
          </c:cat>
          <c:val>
            <c:numRef>
              <c:f>'2'!$C$113:$F$113</c:f>
              <c:numCache>
                <c:formatCode>0.0</c:formatCode>
                <c:ptCount val="4"/>
                <c:pt idx="0">
                  <c:v>0.1926776331506754</c:v>
                </c:pt>
                <c:pt idx="1">
                  <c:v>0.20007559464455699</c:v>
                </c:pt>
                <c:pt idx="2">
                  <c:v>0.2049599461249936</c:v>
                </c:pt>
                <c:pt idx="3">
                  <c:v>0.19558867513276101</c:v>
                </c:pt>
              </c:numCache>
            </c:numRef>
          </c:val>
        </c:ser>
        <c:dLbls>
          <c:showLegendKey val="0"/>
          <c:showVal val="0"/>
          <c:showCatName val="0"/>
          <c:showSerName val="0"/>
          <c:showPercent val="0"/>
          <c:showBubbleSize val="0"/>
        </c:dLbls>
        <c:gapWidth val="150"/>
        <c:overlap val="100"/>
        <c:axId val="78175616"/>
        <c:axId val="79889536"/>
      </c:barChart>
      <c:catAx>
        <c:axId val="78175616"/>
        <c:scaling>
          <c:orientation val="minMax"/>
        </c:scaling>
        <c:delete val="0"/>
        <c:axPos val="b"/>
        <c:majorTickMark val="out"/>
        <c:minorTickMark val="none"/>
        <c:tickLblPos val="nextTo"/>
        <c:crossAx val="79889536"/>
        <c:crosses val="autoZero"/>
        <c:auto val="1"/>
        <c:lblAlgn val="ctr"/>
        <c:lblOffset val="100"/>
        <c:noMultiLvlLbl val="0"/>
      </c:catAx>
      <c:valAx>
        <c:axId val="79889536"/>
        <c:scaling>
          <c:orientation val="minMax"/>
          <c:max val="1"/>
        </c:scaling>
        <c:delete val="0"/>
        <c:axPos val="l"/>
        <c:majorGridlines>
          <c:spPr>
            <a:ln>
              <a:solidFill>
                <a:schemeClr val="bg1">
                  <a:lumMod val="75000"/>
                </a:schemeClr>
              </a:solidFill>
              <a:prstDash val="sysDot"/>
            </a:ln>
          </c:spPr>
        </c:majorGridlines>
        <c:numFmt formatCode="0%" sourceLinked="0"/>
        <c:majorTickMark val="out"/>
        <c:minorTickMark val="none"/>
        <c:tickLblPos val="nextTo"/>
        <c:txPr>
          <a:bodyPr/>
          <a:lstStyle/>
          <a:p>
            <a:pPr>
              <a:defRPr sz="1100"/>
            </a:pPr>
            <a:endParaRPr lang="en-US"/>
          </a:p>
        </c:txPr>
        <c:crossAx val="78175616"/>
        <c:crosses val="autoZero"/>
        <c:crossBetween val="between"/>
      </c:valAx>
      <c:spPr>
        <a:noFill/>
      </c:spPr>
    </c:plotArea>
    <c:legend>
      <c:legendPos val="r"/>
      <c:layout>
        <c:manualLayout>
          <c:xMode val="edge"/>
          <c:yMode val="edge"/>
          <c:x val="0.82884502284436656"/>
          <c:y val="0"/>
          <c:w val="0.15899077719451735"/>
          <c:h val="0.99813068367535984"/>
        </c:manualLayout>
      </c:layout>
      <c:overlay val="0"/>
      <c:txPr>
        <a:bodyPr/>
        <a:lstStyle/>
        <a:p>
          <a:pPr>
            <a:defRPr sz="1400"/>
          </a:pPr>
          <a:endParaRPr lang="en-US"/>
        </a:p>
      </c:txPr>
    </c:legend>
    <c:plotVisOnly val="1"/>
    <c:dispBlanksAs val="gap"/>
    <c:showDLblsOverMax val="0"/>
  </c:chart>
  <c:spPr>
    <a:ln>
      <a:noFill/>
    </a:ln>
  </c:spPr>
  <c:txPr>
    <a:bodyPr/>
    <a:lstStyle/>
    <a:p>
      <a:pPr>
        <a:defRPr sz="1400">
          <a:latin typeface="Calibri" panose="020F050202020403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90856531657941E-2"/>
          <c:y val="4.583333333333333E-2"/>
          <c:w val="0.97655792291137566"/>
          <c:h val="0.7476391076115485"/>
        </c:manualLayout>
      </c:layout>
      <c:barChart>
        <c:barDir val="col"/>
        <c:grouping val="clustered"/>
        <c:varyColors val="0"/>
        <c:ser>
          <c:idx val="0"/>
          <c:order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invertIfNegative val="0"/>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numFmt formatCode="0%" sourceLinked="0"/>
            <c:showLegendKey val="0"/>
            <c:showVal val="1"/>
            <c:showCatName val="0"/>
            <c:showSerName val="0"/>
            <c:showPercent val="0"/>
            <c:showBubbleSize val="0"/>
            <c:showLeaderLines val="0"/>
          </c:dLbls>
          <c:cat>
            <c:strRef>
              <c:f>'2'!$B$208:$B$215</c:f>
              <c:strCache>
                <c:ptCount val="8"/>
                <c:pt idx="0">
                  <c:v>OIC</c:v>
                </c:pt>
                <c:pt idx="1">
                  <c:v>Non-OIC Developing </c:v>
                </c:pt>
                <c:pt idx="2">
                  <c:v>World</c:v>
                </c:pt>
                <c:pt idx="3">
                  <c:v>EAP</c:v>
                </c:pt>
                <c:pt idx="4">
                  <c:v>ECA</c:v>
                </c:pt>
                <c:pt idx="5">
                  <c:v>MENA</c:v>
                </c:pt>
                <c:pt idx="6">
                  <c:v>SA</c:v>
                </c:pt>
                <c:pt idx="7">
                  <c:v>SSA</c:v>
                </c:pt>
              </c:strCache>
            </c:strRef>
          </c:cat>
          <c:val>
            <c:numRef>
              <c:f>'2'!$C$208:$C$215</c:f>
              <c:numCache>
                <c:formatCode>0.0</c:formatCode>
                <c:ptCount val="8"/>
                <c:pt idx="0">
                  <c:v>0.61810198194283139</c:v>
                </c:pt>
                <c:pt idx="1">
                  <c:v>0.69584168713973127</c:v>
                </c:pt>
                <c:pt idx="2">
                  <c:v>0.66773649771666654</c:v>
                </c:pt>
                <c:pt idx="3">
                  <c:v>0.85</c:v>
                </c:pt>
                <c:pt idx="4">
                  <c:v>0.94</c:v>
                </c:pt>
                <c:pt idx="5">
                  <c:v>0.9</c:v>
                </c:pt>
                <c:pt idx="6">
                  <c:v>0.39</c:v>
                </c:pt>
                <c:pt idx="7">
                  <c:v>0.5</c:v>
                </c:pt>
              </c:numCache>
            </c:numRef>
          </c:val>
        </c:ser>
        <c:dLbls>
          <c:showLegendKey val="0"/>
          <c:showVal val="0"/>
          <c:showCatName val="0"/>
          <c:showSerName val="0"/>
          <c:showPercent val="0"/>
          <c:showBubbleSize val="0"/>
        </c:dLbls>
        <c:gapWidth val="150"/>
        <c:axId val="79943168"/>
        <c:axId val="79944704"/>
      </c:barChart>
      <c:catAx>
        <c:axId val="79943168"/>
        <c:scaling>
          <c:orientation val="minMax"/>
        </c:scaling>
        <c:delete val="0"/>
        <c:axPos val="b"/>
        <c:majorTickMark val="out"/>
        <c:minorTickMark val="none"/>
        <c:tickLblPos val="nextTo"/>
        <c:crossAx val="79944704"/>
        <c:crosses val="autoZero"/>
        <c:auto val="1"/>
        <c:lblAlgn val="ctr"/>
        <c:lblOffset val="100"/>
        <c:noMultiLvlLbl val="0"/>
      </c:catAx>
      <c:valAx>
        <c:axId val="79944704"/>
        <c:scaling>
          <c:orientation val="minMax"/>
        </c:scaling>
        <c:delete val="1"/>
        <c:axPos val="l"/>
        <c:majorGridlines>
          <c:spPr>
            <a:ln>
              <a:solidFill>
                <a:schemeClr val="bg1">
                  <a:lumMod val="75000"/>
                </a:schemeClr>
              </a:solidFill>
              <a:prstDash val="sysDot"/>
            </a:ln>
          </c:spPr>
        </c:majorGridlines>
        <c:numFmt formatCode="0%" sourceLinked="0"/>
        <c:majorTickMark val="out"/>
        <c:minorTickMark val="none"/>
        <c:tickLblPos val="nextTo"/>
        <c:crossAx val="79943168"/>
        <c:crosses val="autoZero"/>
        <c:crossBetween val="between"/>
        <c:majorUnit val="0.25"/>
      </c:valAx>
    </c:plotArea>
    <c:plotVisOnly val="1"/>
    <c:dispBlanksAs val="gap"/>
    <c:showDLblsOverMax val="0"/>
  </c:chart>
  <c:spPr>
    <a:ln>
      <a:noFill/>
    </a:ln>
  </c:spPr>
  <c:txPr>
    <a:bodyPr/>
    <a:lstStyle/>
    <a:p>
      <a:pPr>
        <a:defRPr sz="1400">
          <a:latin typeface="Calibri" panose="020F0502020204030204" pitchFamily="34" charset="0"/>
        </a:defRPr>
      </a:pPr>
      <a:endParaRPr lang="en-US"/>
    </a:p>
  </c:txPr>
  <c:externalData r:id="rId1">
    <c:autoUpdate val="0"/>
  </c:externalData>
  <c:userShapes r:id="rId2"/>
</c:chartSpace>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image" Target="../media/image22.png"/><Relationship Id="rId4"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image" Target="../media/image22.pn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FDC5F-E04B-44BD-904C-93E8003A2DB9}" type="doc">
      <dgm:prSet loTypeId="urn:microsoft.com/office/officeart/2008/layout/NameandTitleOrganizationalChart" loCatId="hierarchy" qsTypeId="urn:microsoft.com/office/officeart/2005/8/quickstyle/3d1" qsCatId="3D" csTypeId="urn:microsoft.com/office/officeart/2005/8/colors/colorful1#1" csCatId="colorful" phldr="1"/>
      <dgm:spPr/>
      <dgm:t>
        <a:bodyPr/>
        <a:lstStyle/>
        <a:p>
          <a:endParaRPr lang="tr-TR"/>
        </a:p>
      </dgm:t>
    </dgm:pt>
    <dgm:pt modelId="{A86AB9AA-4CC9-4CB4-B2BD-D1CFBBB662F5}">
      <dgm:prSet phldrT="[Text]" custT="1"/>
      <dgm:spPr/>
      <dgm:t>
        <a:bodyPr/>
        <a:lstStyle/>
        <a:p>
          <a:pPr algn="ctr"/>
          <a:r>
            <a:rPr lang="tr-TR" sz="1500" b="1" noProof="0" dirty="0" smtClean="0"/>
            <a:t>Turkey</a:t>
          </a:r>
          <a:endParaRPr lang="en-US" sz="1500" b="1" noProof="0" dirty="0"/>
        </a:p>
      </dgm:t>
    </dgm:pt>
    <dgm:pt modelId="{2EAD8075-EE35-46BD-8037-C3B90D6D0773}" type="parTrans" cxnId="{3DE1F886-710B-41E2-A542-8396A9ADEA55}">
      <dgm:prSet/>
      <dgm:spPr/>
      <dgm:t>
        <a:bodyPr/>
        <a:lstStyle/>
        <a:p>
          <a:endParaRPr lang="en-US" noProof="0"/>
        </a:p>
      </dgm:t>
    </dgm:pt>
    <dgm:pt modelId="{2AE27EC4-09A5-4B6E-8BDC-3394593CA4C4}" type="sibTrans" cxnId="{3DE1F886-710B-41E2-A542-8396A9ADEA55}">
      <dgm:prSet/>
      <dgm:spPr/>
      <dgm:t>
        <a:bodyPr/>
        <a:lstStyle/>
        <a:p>
          <a:pPr algn="ctr"/>
          <a:r>
            <a:rPr lang="tr-TR" noProof="0" dirty="0" smtClean="0"/>
            <a:t>LCC 1</a:t>
          </a:r>
          <a:endParaRPr lang="en-US" noProof="0" dirty="0"/>
        </a:p>
      </dgm:t>
    </dgm:pt>
    <dgm:pt modelId="{2A8AED53-CEDA-470E-B547-F9CB22BDE6F4}">
      <dgm:prSet phldrT="[Text]" custT="1"/>
      <dgm:spPr/>
      <dgm:t>
        <a:bodyPr/>
        <a:lstStyle/>
        <a:p>
          <a:r>
            <a:rPr lang="en-US" sz="1200" b="1" noProof="0" dirty="0" smtClean="0"/>
            <a:t>Medicines,  Vaccines and Medical Technologies</a:t>
          </a:r>
          <a:endParaRPr lang="en-US" sz="1200" b="1" noProof="0" dirty="0"/>
        </a:p>
      </dgm:t>
    </dgm:pt>
    <dgm:pt modelId="{D957AC97-6F1F-45D0-B384-CD2D9E848B29}" type="parTrans" cxnId="{D40ECA28-FDBE-4C12-A19C-2B565E7A289C}">
      <dgm:prSet/>
      <dgm:spPr/>
      <dgm:t>
        <a:bodyPr/>
        <a:lstStyle/>
        <a:p>
          <a:endParaRPr lang="en-US" noProof="0"/>
        </a:p>
      </dgm:t>
    </dgm:pt>
    <dgm:pt modelId="{60B1BBAC-7AD5-4B86-8E68-278EB252568E}" type="sibTrans" cxnId="{D40ECA28-FDBE-4C12-A19C-2B565E7A289C}">
      <dgm:prSet/>
      <dgm:spPr/>
      <dgm:t>
        <a:bodyPr/>
        <a:lstStyle/>
        <a:p>
          <a:r>
            <a:rPr lang="tr-TR" b="1" noProof="0" dirty="0" err="1" smtClean="0"/>
            <a:t>Thematic</a:t>
          </a:r>
          <a:r>
            <a:rPr lang="tr-TR" b="1" noProof="0" dirty="0" smtClean="0"/>
            <a:t> </a:t>
          </a:r>
          <a:r>
            <a:rPr lang="tr-TR" b="1" noProof="0" dirty="0" err="1" smtClean="0"/>
            <a:t>Area</a:t>
          </a:r>
          <a:r>
            <a:rPr lang="tr-TR" b="1" noProof="0" dirty="0" smtClean="0"/>
            <a:t> 4</a:t>
          </a:r>
          <a:endParaRPr lang="en-US" b="1" noProof="0" dirty="0"/>
        </a:p>
      </dgm:t>
    </dgm:pt>
    <dgm:pt modelId="{B01BADE1-8E41-4B8C-A8DF-0CBBC1C30FC5}">
      <dgm:prSet phldrT="[Text]" custT="1"/>
      <dgm:spPr/>
      <dgm:t>
        <a:bodyPr/>
        <a:lstStyle/>
        <a:p>
          <a:r>
            <a:rPr lang="en-US" sz="1200" b="1" noProof="0" dirty="0" smtClean="0"/>
            <a:t>Emergency Health Response and Interventions</a:t>
          </a:r>
          <a:endParaRPr lang="en-US" sz="1200" b="1" noProof="0" dirty="0"/>
        </a:p>
      </dgm:t>
    </dgm:pt>
    <dgm:pt modelId="{CCD269A7-2E4B-4CDC-99F2-53E5862BE6A7}" type="parTrans" cxnId="{AED4B26B-1FAF-458D-BC7A-BF0C595270DC}">
      <dgm:prSet/>
      <dgm:spPr/>
      <dgm:t>
        <a:bodyPr/>
        <a:lstStyle/>
        <a:p>
          <a:endParaRPr lang="en-US" noProof="0"/>
        </a:p>
      </dgm:t>
    </dgm:pt>
    <dgm:pt modelId="{DA58D195-0AD8-4037-942A-7AA22AFACF3B}" type="sibTrans" cxnId="{AED4B26B-1FAF-458D-BC7A-BF0C595270DC}">
      <dgm:prSet/>
      <dgm:spPr/>
      <dgm:t>
        <a:bodyPr/>
        <a:lstStyle/>
        <a:p>
          <a:r>
            <a:rPr lang="tr-TR" b="1" noProof="0" dirty="0" err="1" smtClean="0"/>
            <a:t>Thematic</a:t>
          </a:r>
          <a:r>
            <a:rPr lang="tr-TR" b="1" noProof="0" dirty="0" smtClean="0"/>
            <a:t> </a:t>
          </a:r>
          <a:r>
            <a:rPr lang="tr-TR" b="1" noProof="0" dirty="0" err="1" smtClean="0"/>
            <a:t>Area</a:t>
          </a:r>
          <a:r>
            <a:rPr lang="tr-TR" b="1" noProof="0" dirty="0" smtClean="0"/>
            <a:t> 5</a:t>
          </a:r>
          <a:endParaRPr lang="en-US" b="1" noProof="0" dirty="0"/>
        </a:p>
      </dgm:t>
    </dgm:pt>
    <dgm:pt modelId="{C56B7FAF-D49B-46B2-B1B3-C428BBCCE25B}">
      <dgm:prSet phldrT="[Text]" custT="1"/>
      <dgm:spPr/>
      <dgm:t>
        <a:bodyPr/>
        <a:lstStyle/>
        <a:p>
          <a:r>
            <a:rPr lang="tr-TR" sz="1400" b="1" noProof="0" dirty="0" smtClean="0"/>
            <a:t>Indonesia</a:t>
          </a:r>
        </a:p>
        <a:p>
          <a:r>
            <a:rPr lang="en-US" sz="1400" b="1" dirty="0" smtClean="0"/>
            <a:t>Malaysia</a:t>
          </a:r>
          <a:endParaRPr lang="en-US" sz="1400" b="1" noProof="0" dirty="0"/>
        </a:p>
      </dgm:t>
    </dgm:pt>
    <dgm:pt modelId="{5D32D9A5-702D-4C11-B1FF-A29C210BAB90}" type="sibTrans" cxnId="{6008021F-59C6-4C0D-BF15-435EC4955785}">
      <dgm:prSet/>
      <dgm:spPr/>
      <dgm:t>
        <a:bodyPr/>
        <a:lstStyle/>
        <a:p>
          <a:pPr algn="ctr"/>
          <a:r>
            <a:rPr lang="tr-TR" noProof="0" dirty="0" smtClean="0"/>
            <a:t>LCC 4</a:t>
          </a:r>
          <a:endParaRPr lang="en-US" noProof="0" dirty="0"/>
        </a:p>
      </dgm:t>
    </dgm:pt>
    <dgm:pt modelId="{B34D2B2F-35A2-4464-BAE6-B7B8F12D2F8E}" type="parTrans" cxnId="{6008021F-59C6-4C0D-BF15-435EC4955785}">
      <dgm:prSet/>
      <dgm:spPr/>
      <dgm:t>
        <a:bodyPr/>
        <a:lstStyle/>
        <a:p>
          <a:endParaRPr lang="en-US" noProof="0"/>
        </a:p>
      </dgm:t>
    </dgm:pt>
    <dgm:pt modelId="{6D73B0D4-3FF1-45DA-8286-AA69830ECB31}">
      <dgm:prSet phldrT="[Text]" custT="1"/>
      <dgm:spPr/>
      <dgm:t>
        <a:bodyPr/>
        <a:lstStyle/>
        <a:p>
          <a:r>
            <a:rPr lang="tr-TR" sz="1500" b="1" noProof="0" dirty="0" smtClean="0"/>
            <a:t>Saudi Arabia</a:t>
          </a:r>
          <a:endParaRPr lang="en-US" sz="1500" b="1" noProof="0" dirty="0"/>
        </a:p>
      </dgm:t>
    </dgm:pt>
    <dgm:pt modelId="{F487E0E0-3F3D-480B-9C1F-33C565A469CE}" type="sibTrans" cxnId="{9701CF64-6AA1-40D9-8E52-B3CE5661DD07}">
      <dgm:prSet/>
      <dgm:spPr/>
      <dgm:t>
        <a:bodyPr/>
        <a:lstStyle/>
        <a:p>
          <a:pPr algn="ctr"/>
          <a:r>
            <a:rPr lang="tr-TR" noProof="0" dirty="0" smtClean="0"/>
            <a:t>LCC 3</a:t>
          </a:r>
          <a:endParaRPr lang="en-US" noProof="0" dirty="0"/>
        </a:p>
      </dgm:t>
    </dgm:pt>
    <dgm:pt modelId="{62619990-1600-48C1-B7C4-DC59A993ED1E}" type="parTrans" cxnId="{9701CF64-6AA1-40D9-8E52-B3CE5661DD07}">
      <dgm:prSet/>
      <dgm:spPr/>
      <dgm:t>
        <a:bodyPr/>
        <a:lstStyle/>
        <a:p>
          <a:endParaRPr lang="en-US" noProof="0"/>
        </a:p>
      </dgm:t>
    </dgm:pt>
    <dgm:pt modelId="{3E095A20-14FB-41E4-8955-5CA68DB7098F}">
      <dgm:prSet phldrT="[Text]" custT="1"/>
      <dgm:spPr/>
      <dgm:t>
        <a:bodyPr/>
        <a:lstStyle/>
        <a:p>
          <a:r>
            <a:rPr lang="tr-TR" sz="1500" b="1" noProof="0" dirty="0" smtClean="0"/>
            <a:t>Sudan</a:t>
          </a:r>
          <a:endParaRPr lang="en-US" sz="1500" b="1" noProof="0" dirty="0"/>
        </a:p>
      </dgm:t>
    </dgm:pt>
    <dgm:pt modelId="{A7AF32B6-CF0D-42A7-9773-E1F6F2EBE2DB}" type="sibTrans" cxnId="{F993320B-65AD-4705-BC8E-1D61EB889A23}">
      <dgm:prSet/>
      <dgm:spPr/>
      <dgm:t>
        <a:bodyPr/>
        <a:lstStyle/>
        <a:p>
          <a:pPr algn="ctr"/>
          <a:r>
            <a:rPr lang="tr-TR" noProof="0" dirty="0" smtClean="0"/>
            <a:t>LCC 5</a:t>
          </a:r>
          <a:endParaRPr lang="en-US" noProof="0" dirty="0"/>
        </a:p>
      </dgm:t>
    </dgm:pt>
    <dgm:pt modelId="{A50E8CCC-90B7-443A-ACB2-1CD0B10A3E48}" type="parTrans" cxnId="{F993320B-65AD-4705-BC8E-1D61EB889A23}">
      <dgm:prSet/>
      <dgm:spPr/>
      <dgm:t>
        <a:bodyPr/>
        <a:lstStyle/>
        <a:p>
          <a:endParaRPr lang="en-US" noProof="0"/>
        </a:p>
      </dgm:t>
    </dgm:pt>
    <dgm:pt modelId="{0E67A9AA-CF26-4E14-B91D-A3E5D6D471FC}">
      <dgm:prSet custT="1"/>
      <dgm:spPr/>
      <dgm:t>
        <a:bodyPr/>
        <a:lstStyle/>
        <a:p>
          <a:r>
            <a:rPr lang="en-US" sz="1200" b="1" noProof="0" dirty="0" smtClean="0"/>
            <a:t>Information, Research, Education and Advocacy</a:t>
          </a:r>
          <a:endParaRPr lang="en-US" sz="1200" b="1" noProof="0" dirty="0"/>
        </a:p>
      </dgm:t>
    </dgm:pt>
    <dgm:pt modelId="{3E83A3BC-EAB3-47E2-872D-A11001564BFB}" type="parTrans" cxnId="{F802CFCA-9F42-4264-BC6D-4EF286FC9480}">
      <dgm:prSet/>
      <dgm:spPr/>
      <dgm:t>
        <a:bodyPr/>
        <a:lstStyle/>
        <a:p>
          <a:endParaRPr lang="en-US" noProof="0"/>
        </a:p>
      </dgm:t>
    </dgm:pt>
    <dgm:pt modelId="{B21DC261-A147-47CF-BF3C-BD7365A27744}" type="sibTrans" cxnId="{F802CFCA-9F42-4264-BC6D-4EF286FC9480}">
      <dgm:prSet/>
      <dgm:spPr/>
      <dgm:t>
        <a:bodyPr/>
        <a:lstStyle/>
        <a:p>
          <a:r>
            <a:rPr lang="tr-TR" b="1" noProof="0" dirty="0" err="1" smtClean="0"/>
            <a:t>Thematic</a:t>
          </a:r>
          <a:r>
            <a:rPr lang="tr-TR" b="1" noProof="0" dirty="0" smtClean="0"/>
            <a:t> </a:t>
          </a:r>
          <a:r>
            <a:rPr lang="tr-TR" b="1" noProof="0" dirty="0" err="1" smtClean="0"/>
            <a:t>Area</a:t>
          </a:r>
          <a:r>
            <a:rPr lang="tr-TR" b="1" noProof="0" dirty="0" smtClean="0"/>
            <a:t> 6</a:t>
          </a:r>
          <a:endParaRPr lang="en-US" b="1" noProof="0" dirty="0"/>
        </a:p>
      </dgm:t>
    </dgm:pt>
    <dgm:pt modelId="{7443F78B-7AD9-46F4-9767-07A2306590F3}">
      <dgm:prSet phldrT="[Text]" custT="1"/>
      <dgm:spPr/>
      <dgm:t>
        <a:bodyPr/>
        <a:lstStyle/>
        <a:p>
          <a:r>
            <a:rPr lang="en-US" sz="1600" b="1" noProof="0" dirty="0" smtClean="0"/>
            <a:t>Lead Country Coordinators Group</a:t>
          </a:r>
          <a:endParaRPr lang="en-US" sz="1600" b="1" noProof="0" dirty="0"/>
        </a:p>
      </dgm:t>
    </dgm:pt>
    <dgm:pt modelId="{64443758-9E11-4045-9FE2-A8E631C172FB}" type="parTrans" cxnId="{FA15D936-A609-4B97-9F53-CC941E562D3A}">
      <dgm:prSet/>
      <dgm:spPr/>
      <dgm:t>
        <a:bodyPr/>
        <a:lstStyle/>
        <a:p>
          <a:endParaRPr lang="en-US" noProof="0"/>
        </a:p>
      </dgm:t>
    </dgm:pt>
    <dgm:pt modelId="{53AF57B2-EEC0-4FA1-9263-9341EB3624FA}" type="sibTrans" cxnId="{FA15D936-A609-4B97-9F53-CC941E562D3A}">
      <dgm:prSet/>
      <dgm:spPr/>
      <dgm:t>
        <a:bodyPr/>
        <a:lstStyle/>
        <a:p>
          <a:pPr algn="ctr"/>
          <a:r>
            <a:rPr lang="tr-TR" noProof="0" dirty="0" smtClean="0"/>
            <a:t>LCCG</a:t>
          </a:r>
          <a:endParaRPr lang="en-US" noProof="0" dirty="0"/>
        </a:p>
      </dgm:t>
    </dgm:pt>
    <dgm:pt modelId="{3FA4516B-4AAF-40AA-94D3-C16835D270A6}">
      <dgm:prSet phldrT="[Text]" custT="1"/>
      <dgm:spPr/>
      <dgm:t>
        <a:bodyPr/>
        <a:lstStyle/>
        <a:p>
          <a:r>
            <a:rPr lang="en-US" sz="1200" b="1" noProof="0" dirty="0" smtClean="0"/>
            <a:t>Health System Strengthening </a:t>
          </a:r>
          <a:endParaRPr lang="en-US" sz="1200" b="1" noProof="0" dirty="0"/>
        </a:p>
      </dgm:t>
    </dgm:pt>
    <dgm:pt modelId="{CAAB0F1A-DCDB-4790-846E-1B6AD0630FF9}" type="parTrans" cxnId="{7828D5EB-11A7-4BEC-B1C1-980BAD2AE592}">
      <dgm:prSet/>
      <dgm:spPr/>
      <dgm:t>
        <a:bodyPr/>
        <a:lstStyle/>
        <a:p>
          <a:endParaRPr lang="tr-TR"/>
        </a:p>
      </dgm:t>
    </dgm:pt>
    <dgm:pt modelId="{A74C1E3B-0CE0-43E1-8587-69F8EC0E592F}" type="sibTrans" cxnId="{7828D5EB-11A7-4BEC-B1C1-980BAD2AE592}">
      <dgm:prSet/>
      <dgm:spPr/>
      <dgm:t>
        <a:bodyPr/>
        <a:lstStyle/>
        <a:p>
          <a:r>
            <a:rPr lang="tr-TR" b="1" dirty="0" err="1" smtClean="0"/>
            <a:t>Thematic</a:t>
          </a:r>
          <a:r>
            <a:rPr lang="tr-TR" b="1" dirty="0" smtClean="0"/>
            <a:t> </a:t>
          </a:r>
          <a:r>
            <a:rPr lang="tr-TR" b="1" dirty="0" err="1" smtClean="0"/>
            <a:t>Area</a:t>
          </a:r>
          <a:r>
            <a:rPr lang="tr-TR" b="1" dirty="0" smtClean="0"/>
            <a:t> 1</a:t>
          </a:r>
          <a:endParaRPr lang="tr-TR" b="1" dirty="0"/>
        </a:p>
      </dgm:t>
    </dgm:pt>
    <dgm:pt modelId="{43A92C8C-08E7-4D59-801C-2DD20E026880}">
      <dgm:prSet custT="1"/>
      <dgm:spPr/>
      <dgm:t>
        <a:bodyPr/>
        <a:lstStyle/>
        <a:p>
          <a:r>
            <a:rPr lang="en-US" sz="1200" b="1" noProof="0" dirty="0" smtClean="0"/>
            <a:t>Disease Prevention and Control</a:t>
          </a:r>
          <a:endParaRPr lang="en-US" sz="1200" b="1" noProof="0" dirty="0"/>
        </a:p>
      </dgm:t>
    </dgm:pt>
    <dgm:pt modelId="{7217FD22-EB25-4D7C-8705-2C648165C2D4}" type="parTrans" cxnId="{F7F2C9CA-3B10-42A0-8844-663DF9EAC781}">
      <dgm:prSet/>
      <dgm:spPr/>
      <dgm:t>
        <a:bodyPr/>
        <a:lstStyle/>
        <a:p>
          <a:endParaRPr lang="tr-TR"/>
        </a:p>
      </dgm:t>
    </dgm:pt>
    <dgm:pt modelId="{9440046F-DDAF-46B8-A02E-18641D9F00BF}" type="sibTrans" cxnId="{F7F2C9CA-3B10-42A0-8844-663DF9EAC781}">
      <dgm:prSet/>
      <dgm:spPr/>
      <dgm:t>
        <a:bodyPr/>
        <a:lstStyle/>
        <a:p>
          <a:r>
            <a:rPr lang="tr-TR" b="1" dirty="0" err="1" smtClean="0"/>
            <a:t>Thematic</a:t>
          </a:r>
          <a:r>
            <a:rPr lang="tr-TR" b="1" dirty="0" smtClean="0"/>
            <a:t> </a:t>
          </a:r>
          <a:r>
            <a:rPr lang="tr-TR" b="1" dirty="0" err="1" smtClean="0"/>
            <a:t>Area</a:t>
          </a:r>
          <a:r>
            <a:rPr lang="tr-TR" b="1" dirty="0" smtClean="0"/>
            <a:t> 2</a:t>
          </a:r>
          <a:endParaRPr lang="tr-TR" b="1" dirty="0"/>
        </a:p>
      </dgm:t>
    </dgm:pt>
    <dgm:pt modelId="{803C3594-8100-4402-B284-8A45761A4AC1}">
      <dgm:prSet custT="1"/>
      <dgm:spPr/>
      <dgm:t>
        <a:bodyPr/>
        <a:lstStyle/>
        <a:p>
          <a:r>
            <a:rPr lang="tr-TR" sz="1500" b="1" noProof="0" dirty="0" smtClean="0"/>
            <a:t>Morocco</a:t>
          </a:r>
          <a:endParaRPr lang="en-US" sz="1500" b="1" noProof="0" dirty="0"/>
        </a:p>
      </dgm:t>
    </dgm:pt>
    <dgm:pt modelId="{B4F38F4C-B0D9-4744-A490-7F67E0A28576}" type="parTrans" cxnId="{0E275EE1-2758-4AAD-9C54-088DE3E2978E}">
      <dgm:prSet/>
      <dgm:spPr/>
      <dgm:t>
        <a:bodyPr/>
        <a:lstStyle/>
        <a:p>
          <a:endParaRPr lang="tr-TR"/>
        </a:p>
      </dgm:t>
    </dgm:pt>
    <dgm:pt modelId="{0AC72BEB-AFE3-42A7-859D-0C3B013F5F71}" type="sibTrans" cxnId="{0E275EE1-2758-4AAD-9C54-088DE3E2978E}">
      <dgm:prSet/>
      <dgm:spPr/>
      <dgm:t>
        <a:bodyPr/>
        <a:lstStyle/>
        <a:p>
          <a:pPr algn="ctr"/>
          <a:r>
            <a:rPr lang="tr-TR" dirty="0" smtClean="0"/>
            <a:t>LCC 6</a:t>
          </a:r>
          <a:endParaRPr lang="tr-TR" dirty="0"/>
        </a:p>
      </dgm:t>
    </dgm:pt>
    <dgm:pt modelId="{1A5321B9-A7D4-4F70-9CBB-049E63DCE911}">
      <dgm:prSet custT="1"/>
      <dgm:spPr/>
      <dgm:t>
        <a:bodyPr/>
        <a:lstStyle/>
        <a:p>
          <a:r>
            <a:rPr lang="en-US" sz="1400" b="1" noProof="0" dirty="0" smtClean="0"/>
            <a:t>Maternal</a:t>
          </a:r>
          <a:r>
            <a:rPr lang="en-US" sz="1200" b="1" noProof="0" dirty="0" smtClean="0"/>
            <a:t>, New-born and Child Health, and Nutrition</a:t>
          </a:r>
          <a:endParaRPr lang="en-US" sz="1200" b="1" noProof="0" dirty="0"/>
        </a:p>
      </dgm:t>
    </dgm:pt>
    <dgm:pt modelId="{47980DEB-D95D-45E8-9ECA-70EDB134D95C}" type="parTrans" cxnId="{B4D6F0FA-2A31-4D7A-B63A-1425ED875679}">
      <dgm:prSet/>
      <dgm:spPr/>
      <dgm:t>
        <a:bodyPr/>
        <a:lstStyle/>
        <a:p>
          <a:endParaRPr lang="tr-TR"/>
        </a:p>
      </dgm:t>
    </dgm:pt>
    <dgm:pt modelId="{92D6B1FF-B3BF-4A45-99DB-2E99C5F76619}" type="sibTrans" cxnId="{B4D6F0FA-2A31-4D7A-B63A-1425ED875679}">
      <dgm:prSet/>
      <dgm:spPr/>
      <dgm:t>
        <a:bodyPr/>
        <a:lstStyle/>
        <a:p>
          <a:r>
            <a:rPr lang="tr-TR" b="1" dirty="0" err="1" smtClean="0"/>
            <a:t>Thematic</a:t>
          </a:r>
          <a:r>
            <a:rPr lang="tr-TR" b="1" dirty="0" smtClean="0"/>
            <a:t> </a:t>
          </a:r>
          <a:r>
            <a:rPr lang="tr-TR" b="1" dirty="0" err="1" smtClean="0"/>
            <a:t>Area</a:t>
          </a:r>
          <a:r>
            <a:rPr lang="tr-TR" b="1" dirty="0" smtClean="0"/>
            <a:t> 3</a:t>
          </a:r>
          <a:endParaRPr lang="tr-TR" b="1" dirty="0"/>
        </a:p>
      </dgm:t>
    </dgm:pt>
    <dgm:pt modelId="{ABE4692D-7F8F-4B85-B513-E34258C32DB8}">
      <dgm:prSet custT="1"/>
      <dgm:spPr/>
      <dgm:t>
        <a:bodyPr/>
        <a:lstStyle/>
        <a:p>
          <a:r>
            <a:rPr lang="tr-TR" sz="1500" b="1" noProof="0" dirty="0" smtClean="0"/>
            <a:t>Bahrain</a:t>
          </a:r>
          <a:endParaRPr lang="en-US" sz="1500" b="1" noProof="0" dirty="0"/>
        </a:p>
      </dgm:t>
    </dgm:pt>
    <dgm:pt modelId="{F3354A2E-A399-4CB4-BA77-72C7ABB1EE1A}" type="parTrans" cxnId="{8BFCAE4C-10D8-4B65-A72D-16DCF267289E}">
      <dgm:prSet/>
      <dgm:spPr/>
      <dgm:t>
        <a:bodyPr/>
        <a:lstStyle/>
        <a:p>
          <a:endParaRPr lang="tr-TR"/>
        </a:p>
      </dgm:t>
    </dgm:pt>
    <dgm:pt modelId="{5B7BA8F7-BFD1-4585-BC6F-AFAA2EDACD71}" type="sibTrans" cxnId="{8BFCAE4C-10D8-4B65-A72D-16DCF267289E}">
      <dgm:prSet/>
      <dgm:spPr/>
      <dgm:t>
        <a:bodyPr/>
        <a:lstStyle/>
        <a:p>
          <a:pPr algn="ctr"/>
          <a:r>
            <a:rPr lang="tr-TR" dirty="0" smtClean="0"/>
            <a:t>LCC 2</a:t>
          </a:r>
          <a:endParaRPr lang="tr-TR" dirty="0"/>
        </a:p>
      </dgm:t>
    </dgm:pt>
    <dgm:pt modelId="{BD89CBE7-5F29-48FE-9025-1A37F0353612}" type="pres">
      <dgm:prSet presAssocID="{5E4FDC5F-E04B-44BD-904C-93E8003A2DB9}" presName="hierChild1" presStyleCnt="0">
        <dgm:presLayoutVars>
          <dgm:orgChart val="1"/>
          <dgm:chPref val="1"/>
          <dgm:dir/>
          <dgm:animOne val="branch"/>
          <dgm:animLvl val="lvl"/>
          <dgm:resizeHandles/>
        </dgm:presLayoutVars>
      </dgm:prSet>
      <dgm:spPr/>
      <dgm:t>
        <a:bodyPr/>
        <a:lstStyle/>
        <a:p>
          <a:endParaRPr lang="tr-TR"/>
        </a:p>
      </dgm:t>
    </dgm:pt>
    <dgm:pt modelId="{CA9A9047-5D26-430D-ACE4-48F440209FF2}" type="pres">
      <dgm:prSet presAssocID="{7443F78B-7AD9-46F4-9767-07A2306590F3}" presName="hierRoot1" presStyleCnt="0">
        <dgm:presLayoutVars>
          <dgm:hierBranch val="init"/>
        </dgm:presLayoutVars>
      </dgm:prSet>
      <dgm:spPr/>
      <dgm:t>
        <a:bodyPr/>
        <a:lstStyle/>
        <a:p>
          <a:endParaRPr lang="tr-TR"/>
        </a:p>
      </dgm:t>
    </dgm:pt>
    <dgm:pt modelId="{9D1D96B6-7457-4D8E-9616-2B1CF020336D}" type="pres">
      <dgm:prSet presAssocID="{7443F78B-7AD9-46F4-9767-07A2306590F3}" presName="rootComposite1" presStyleCnt="0"/>
      <dgm:spPr/>
      <dgm:t>
        <a:bodyPr/>
        <a:lstStyle/>
        <a:p>
          <a:endParaRPr lang="tr-TR"/>
        </a:p>
      </dgm:t>
    </dgm:pt>
    <dgm:pt modelId="{605D7BB9-4779-414D-B39A-34BBA8CCA493}" type="pres">
      <dgm:prSet presAssocID="{7443F78B-7AD9-46F4-9767-07A2306590F3}" presName="rootText1" presStyleLbl="node0" presStyleIdx="0" presStyleCnt="1" custScaleX="192238" custLinFactNeighborX="-24106" custLinFactNeighborY="-50219">
        <dgm:presLayoutVars>
          <dgm:chMax/>
          <dgm:chPref val="3"/>
        </dgm:presLayoutVars>
      </dgm:prSet>
      <dgm:spPr/>
      <dgm:t>
        <a:bodyPr/>
        <a:lstStyle/>
        <a:p>
          <a:endParaRPr lang="tr-TR"/>
        </a:p>
      </dgm:t>
    </dgm:pt>
    <dgm:pt modelId="{DA91A258-AC7F-4FA1-B8AD-54EA1702DC65}" type="pres">
      <dgm:prSet presAssocID="{7443F78B-7AD9-46F4-9767-07A2306590F3}" presName="titleText1" presStyleLbl="fgAcc0" presStyleIdx="0" presStyleCnt="1" custScaleX="131120" custScaleY="125986" custLinFactY="-18926" custLinFactNeighborX="89114" custLinFactNeighborY="-100000">
        <dgm:presLayoutVars>
          <dgm:chMax val="0"/>
          <dgm:chPref val="0"/>
        </dgm:presLayoutVars>
      </dgm:prSet>
      <dgm:spPr/>
      <dgm:t>
        <a:bodyPr/>
        <a:lstStyle/>
        <a:p>
          <a:endParaRPr lang="tr-TR"/>
        </a:p>
      </dgm:t>
    </dgm:pt>
    <dgm:pt modelId="{BAF41AB2-8538-4FDA-880C-1F2CDA4D9068}" type="pres">
      <dgm:prSet presAssocID="{7443F78B-7AD9-46F4-9767-07A2306590F3}" presName="rootConnector1" presStyleLbl="node1" presStyleIdx="0" presStyleCnt="12"/>
      <dgm:spPr/>
      <dgm:t>
        <a:bodyPr/>
        <a:lstStyle/>
        <a:p>
          <a:endParaRPr lang="tr-TR"/>
        </a:p>
      </dgm:t>
    </dgm:pt>
    <dgm:pt modelId="{D3B28642-83AE-4A26-AE7F-BB9639E41B2B}" type="pres">
      <dgm:prSet presAssocID="{7443F78B-7AD9-46F4-9767-07A2306590F3}" presName="hierChild2" presStyleCnt="0"/>
      <dgm:spPr/>
      <dgm:t>
        <a:bodyPr/>
        <a:lstStyle/>
        <a:p>
          <a:endParaRPr lang="tr-TR"/>
        </a:p>
      </dgm:t>
    </dgm:pt>
    <dgm:pt modelId="{BD2F9C70-8985-464D-B5F0-2A16C2F32DBD}" type="pres">
      <dgm:prSet presAssocID="{2EAD8075-EE35-46BD-8037-C3B90D6D0773}" presName="Name37" presStyleLbl="parChTrans1D2" presStyleIdx="0" presStyleCnt="6"/>
      <dgm:spPr/>
      <dgm:t>
        <a:bodyPr/>
        <a:lstStyle/>
        <a:p>
          <a:endParaRPr lang="tr-TR"/>
        </a:p>
      </dgm:t>
    </dgm:pt>
    <dgm:pt modelId="{21C2BEB4-F5A7-435A-A8D5-F499DE0897C0}" type="pres">
      <dgm:prSet presAssocID="{A86AB9AA-4CC9-4CB4-B2BD-D1CFBBB662F5}" presName="hierRoot2" presStyleCnt="0">
        <dgm:presLayoutVars>
          <dgm:hierBranch val="init"/>
        </dgm:presLayoutVars>
      </dgm:prSet>
      <dgm:spPr/>
      <dgm:t>
        <a:bodyPr/>
        <a:lstStyle/>
        <a:p>
          <a:endParaRPr lang="tr-TR"/>
        </a:p>
      </dgm:t>
    </dgm:pt>
    <dgm:pt modelId="{7DAAFECD-8C95-4249-A04F-C79D4F85ED95}" type="pres">
      <dgm:prSet presAssocID="{A86AB9AA-4CC9-4CB4-B2BD-D1CFBBB662F5}" presName="rootComposite" presStyleCnt="0"/>
      <dgm:spPr/>
      <dgm:t>
        <a:bodyPr/>
        <a:lstStyle/>
        <a:p>
          <a:endParaRPr lang="tr-TR"/>
        </a:p>
      </dgm:t>
    </dgm:pt>
    <dgm:pt modelId="{05B5E500-6A91-41DA-BF3D-3C3B80ABDC2C}" type="pres">
      <dgm:prSet presAssocID="{A86AB9AA-4CC9-4CB4-B2BD-D1CFBBB662F5}" presName="rootText" presStyleLbl="node1" presStyleIdx="0" presStyleCnt="12">
        <dgm:presLayoutVars>
          <dgm:chMax/>
          <dgm:chPref val="3"/>
        </dgm:presLayoutVars>
      </dgm:prSet>
      <dgm:spPr/>
      <dgm:t>
        <a:bodyPr/>
        <a:lstStyle/>
        <a:p>
          <a:endParaRPr lang="tr-TR"/>
        </a:p>
      </dgm:t>
    </dgm:pt>
    <dgm:pt modelId="{4260C8B6-1615-4BE6-9AE9-F1DEBFFCEE78}" type="pres">
      <dgm:prSet presAssocID="{A86AB9AA-4CC9-4CB4-B2BD-D1CFBBB662F5}" presName="titleText2" presStyleLbl="fgAcc1" presStyleIdx="0" presStyleCnt="12">
        <dgm:presLayoutVars>
          <dgm:chMax val="0"/>
          <dgm:chPref val="0"/>
        </dgm:presLayoutVars>
      </dgm:prSet>
      <dgm:spPr/>
      <dgm:t>
        <a:bodyPr/>
        <a:lstStyle/>
        <a:p>
          <a:endParaRPr lang="tr-TR"/>
        </a:p>
      </dgm:t>
    </dgm:pt>
    <dgm:pt modelId="{E027FBE9-2606-441A-9A16-9DED5DE02E59}" type="pres">
      <dgm:prSet presAssocID="{A86AB9AA-4CC9-4CB4-B2BD-D1CFBBB662F5}" presName="rootConnector" presStyleLbl="node2" presStyleIdx="0" presStyleCnt="0"/>
      <dgm:spPr/>
      <dgm:t>
        <a:bodyPr/>
        <a:lstStyle/>
        <a:p>
          <a:endParaRPr lang="tr-TR"/>
        </a:p>
      </dgm:t>
    </dgm:pt>
    <dgm:pt modelId="{B2C337DD-C7DC-4514-995D-29B02F7FA268}" type="pres">
      <dgm:prSet presAssocID="{A86AB9AA-4CC9-4CB4-B2BD-D1CFBBB662F5}" presName="hierChild4" presStyleCnt="0"/>
      <dgm:spPr/>
      <dgm:t>
        <a:bodyPr/>
        <a:lstStyle/>
        <a:p>
          <a:endParaRPr lang="tr-TR"/>
        </a:p>
      </dgm:t>
    </dgm:pt>
    <dgm:pt modelId="{3211F503-E20C-470D-B63A-391DC620510C}" type="pres">
      <dgm:prSet presAssocID="{CAAB0F1A-DCDB-4790-846E-1B6AD0630FF9}" presName="Name37" presStyleLbl="parChTrans1D3" presStyleIdx="0" presStyleCnt="6"/>
      <dgm:spPr/>
      <dgm:t>
        <a:bodyPr/>
        <a:lstStyle/>
        <a:p>
          <a:endParaRPr lang="tr-TR"/>
        </a:p>
      </dgm:t>
    </dgm:pt>
    <dgm:pt modelId="{3F4BB29B-69C7-4277-839F-B2E5A43CB457}" type="pres">
      <dgm:prSet presAssocID="{3FA4516B-4AAF-40AA-94D3-C16835D270A6}" presName="hierRoot2" presStyleCnt="0">
        <dgm:presLayoutVars>
          <dgm:hierBranch val="init"/>
        </dgm:presLayoutVars>
      </dgm:prSet>
      <dgm:spPr/>
      <dgm:t>
        <a:bodyPr/>
        <a:lstStyle/>
        <a:p>
          <a:endParaRPr lang="tr-TR"/>
        </a:p>
      </dgm:t>
    </dgm:pt>
    <dgm:pt modelId="{C480D2E3-0E7A-4A41-A6A9-6E676DF02580}" type="pres">
      <dgm:prSet presAssocID="{3FA4516B-4AAF-40AA-94D3-C16835D270A6}" presName="rootComposite" presStyleCnt="0"/>
      <dgm:spPr/>
      <dgm:t>
        <a:bodyPr/>
        <a:lstStyle/>
        <a:p>
          <a:endParaRPr lang="tr-TR"/>
        </a:p>
      </dgm:t>
    </dgm:pt>
    <dgm:pt modelId="{F0EE6E0E-463E-49FC-B0B4-407C9C5196DC}" type="pres">
      <dgm:prSet presAssocID="{3FA4516B-4AAF-40AA-94D3-C16835D270A6}" presName="rootText" presStyleLbl="node1" presStyleIdx="1" presStyleCnt="12" custScaleX="134738" custScaleY="142539">
        <dgm:presLayoutVars>
          <dgm:chMax/>
          <dgm:chPref val="3"/>
        </dgm:presLayoutVars>
      </dgm:prSet>
      <dgm:spPr/>
      <dgm:t>
        <a:bodyPr/>
        <a:lstStyle/>
        <a:p>
          <a:endParaRPr lang="tr-TR"/>
        </a:p>
      </dgm:t>
    </dgm:pt>
    <dgm:pt modelId="{A1EBE775-588F-4439-AC38-54F53E15E476}" type="pres">
      <dgm:prSet presAssocID="{3FA4516B-4AAF-40AA-94D3-C16835D270A6}" presName="titleText2" presStyleLbl="fgAcc1" presStyleIdx="1" presStyleCnt="12" custLinFactNeighborX="14660" custLinFactNeighborY="91784">
        <dgm:presLayoutVars>
          <dgm:chMax val="0"/>
          <dgm:chPref val="0"/>
        </dgm:presLayoutVars>
      </dgm:prSet>
      <dgm:spPr/>
      <dgm:t>
        <a:bodyPr/>
        <a:lstStyle/>
        <a:p>
          <a:endParaRPr lang="tr-TR"/>
        </a:p>
      </dgm:t>
    </dgm:pt>
    <dgm:pt modelId="{4421A939-5941-4A4A-94CC-9318AE315A5F}" type="pres">
      <dgm:prSet presAssocID="{3FA4516B-4AAF-40AA-94D3-C16835D270A6}" presName="rootConnector" presStyleLbl="node3" presStyleIdx="0" presStyleCnt="0"/>
      <dgm:spPr/>
      <dgm:t>
        <a:bodyPr/>
        <a:lstStyle/>
        <a:p>
          <a:endParaRPr lang="tr-TR"/>
        </a:p>
      </dgm:t>
    </dgm:pt>
    <dgm:pt modelId="{06C407A3-983E-4F77-A73E-D125FD61732C}" type="pres">
      <dgm:prSet presAssocID="{3FA4516B-4AAF-40AA-94D3-C16835D270A6}" presName="hierChild4" presStyleCnt="0"/>
      <dgm:spPr/>
      <dgm:t>
        <a:bodyPr/>
        <a:lstStyle/>
        <a:p>
          <a:endParaRPr lang="tr-TR"/>
        </a:p>
      </dgm:t>
    </dgm:pt>
    <dgm:pt modelId="{9024BE4B-617A-43FB-AE3F-A6F5862DE013}" type="pres">
      <dgm:prSet presAssocID="{3FA4516B-4AAF-40AA-94D3-C16835D270A6}" presName="hierChild5" presStyleCnt="0"/>
      <dgm:spPr/>
      <dgm:t>
        <a:bodyPr/>
        <a:lstStyle/>
        <a:p>
          <a:endParaRPr lang="tr-TR"/>
        </a:p>
      </dgm:t>
    </dgm:pt>
    <dgm:pt modelId="{1188DDB9-547D-4432-8313-88CDF7206D20}" type="pres">
      <dgm:prSet presAssocID="{A86AB9AA-4CC9-4CB4-B2BD-D1CFBBB662F5}" presName="hierChild5" presStyleCnt="0"/>
      <dgm:spPr/>
      <dgm:t>
        <a:bodyPr/>
        <a:lstStyle/>
        <a:p>
          <a:endParaRPr lang="tr-TR"/>
        </a:p>
      </dgm:t>
    </dgm:pt>
    <dgm:pt modelId="{5523C260-7194-425C-AAB1-547AD8225D38}" type="pres">
      <dgm:prSet presAssocID="{F3354A2E-A399-4CB4-BA77-72C7ABB1EE1A}" presName="Name37" presStyleLbl="parChTrans1D2" presStyleIdx="1" presStyleCnt="6"/>
      <dgm:spPr/>
      <dgm:t>
        <a:bodyPr/>
        <a:lstStyle/>
        <a:p>
          <a:endParaRPr lang="tr-TR"/>
        </a:p>
      </dgm:t>
    </dgm:pt>
    <dgm:pt modelId="{D60CA74D-5789-43A5-83D1-4496384703B4}" type="pres">
      <dgm:prSet presAssocID="{ABE4692D-7F8F-4B85-B513-E34258C32DB8}" presName="hierRoot2" presStyleCnt="0">
        <dgm:presLayoutVars>
          <dgm:hierBranch val="init"/>
        </dgm:presLayoutVars>
      </dgm:prSet>
      <dgm:spPr/>
      <dgm:t>
        <a:bodyPr/>
        <a:lstStyle/>
        <a:p>
          <a:endParaRPr lang="tr-TR"/>
        </a:p>
      </dgm:t>
    </dgm:pt>
    <dgm:pt modelId="{0CBB05D2-CA84-4845-A0A1-7399F30C8FA1}" type="pres">
      <dgm:prSet presAssocID="{ABE4692D-7F8F-4B85-B513-E34258C32DB8}" presName="rootComposite" presStyleCnt="0"/>
      <dgm:spPr/>
      <dgm:t>
        <a:bodyPr/>
        <a:lstStyle/>
        <a:p>
          <a:endParaRPr lang="tr-TR"/>
        </a:p>
      </dgm:t>
    </dgm:pt>
    <dgm:pt modelId="{EC85E693-DE3B-4382-A823-CC6C9B85D3CD}" type="pres">
      <dgm:prSet presAssocID="{ABE4692D-7F8F-4B85-B513-E34258C32DB8}" presName="rootText" presStyleLbl="node1" presStyleIdx="2" presStyleCnt="12">
        <dgm:presLayoutVars>
          <dgm:chMax/>
          <dgm:chPref val="3"/>
        </dgm:presLayoutVars>
      </dgm:prSet>
      <dgm:spPr/>
      <dgm:t>
        <a:bodyPr/>
        <a:lstStyle/>
        <a:p>
          <a:endParaRPr lang="tr-TR"/>
        </a:p>
      </dgm:t>
    </dgm:pt>
    <dgm:pt modelId="{627CE56E-960A-421C-8D92-2551F65B3B30}" type="pres">
      <dgm:prSet presAssocID="{ABE4692D-7F8F-4B85-B513-E34258C32DB8}" presName="titleText2" presStyleLbl="fgAcc1" presStyleIdx="2" presStyleCnt="12">
        <dgm:presLayoutVars>
          <dgm:chMax val="0"/>
          <dgm:chPref val="0"/>
        </dgm:presLayoutVars>
      </dgm:prSet>
      <dgm:spPr/>
      <dgm:t>
        <a:bodyPr/>
        <a:lstStyle/>
        <a:p>
          <a:endParaRPr lang="tr-TR"/>
        </a:p>
      </dgm:t>
    </dgm:pt>
    <dgm:pt modelId="{AFEE75C0-7F74-4D2D-A2E2-390D347E2E6D}" type="pres">
      <dgm:prSet presAssocID="{ABE4692D-7F8F-4B85-B513-E34258C32DB8}" presName="rootConnector" presStyleLbl="node2" presStyleIdx="0" presStyleCnt="0"/>
      <dgm:spPr/>
      <dgm:t>
        <a:bodyPr/>
        <a:lstStyle/>
        <a:p>
          <a:endParaRPr lang="tr-TR"/>
        </a:p>
      </dgm:t>
    </dgm:pt>
    <dgm:pt modelId="{93DF384B-9436-49F5-8FC8-F89908356B81}" type="pres">
      <dgm:prSet presAssocID="{ABE4692D-7F8F-4B85-B513-E34258C32DB8}" presName="hierChild4" presStyleCnt="0"/>
      <dgm:spPr/>
      <dgm:t>
        <a:bodyPr/>
        <a:lstStyle/>
        <a:p>
          <a:endParaRPr lang="tr-TR"/>
        </a:p>
      </dgm:t>
    </dgm:pt>
    <dgm:pt modelId="{2AD28777-AC8D-44FA-937D-4D0D3E588CD1}" type="pres">
      <dgm:prSet presAssocID="{7217FD22-EB25-4D7C-8705-2C648165C2D4}" presName="Name37" presStyleLbl="parChTrans1D3" presStyleIdx="1" presStyleCnt="6"/>
      <dgm:spPr/>
      <dgm:t>
        <a:bodyPr/>
        <a:lstStyle/>
        <a:p>
          <a:endParaRPr lang="tr-TR"/>
        </a:p>
      </dgm:t>
    </dgm:pt>
    <dgm:pt modelId="{EEAC41BB-F48D-470F-BBEA-641C7909CCDE}" type="pres">
      <dgm:prSet presAssocID="{43A92C8C-08E7-4D59-801C-2DD20E026880}" presName="hierRoot2" presStyleCnt="0">
        <dgm:presLayoutVars>
          <dgm:hierBranch val="init"/>
        </dgm:presLayoutVars>
      </dgm:prSet>
      <dgm:spPr/>
      <dgm:t>
        <a:bodyPr/>
        <a:lstStyle/>
        <a:p>
          <a:endParaRPr lang="tr-TR"/>
        </a:p>
      </dgm:t>
    </dgm:pt>
    <dgm:pt modelId="{25DBFE2B-5704-465D-80D4-70A8B87B7343}" type="pres">
      <dgm:prSet presAssocID="{43A92C8C-08E7-4D59-801C-2DD20E026880}" presName="rootComposite" presStyleCnt="0"/>
      <dgm:spPr/>
      <dgm:t>
        <a:bodyPr/>
        <a:lstStyle/>
        <a:p>
          <a:endParaRPr lang="tr-TR"/>
        </a:p>
      </dgm:t>
    </dgm:pt>
    <dgm:pt modelId="{02AB1DC9-464E-4A6C-A19C-6E7EF7966D77}" type="pres">
      <dgm:prSet presAssocID="{43A92C8C-08E7-4D59-801C-2DD20E026880}" presName="rootText" presStyleLbl="node1" presStyleIdx="3" presStyleCnt="12" custScaleX="118755" custScaleY="147271">
        <dgm:presLayoutVars>
          <dgm:chMax/>
          <dgm:chPref val="3"/>
        </dgm:presLayoutVars>
      </dgm:prSet>
      <dgm:spPr/>
      <dgm:t>
        <a:bodyPr/>
        <a:lstStyle/>
        <a:p>
          <a:endParaRPr lang="tr-TR"/>
        </a:p>
      </dgm:t>
    </dgm:pt>
    <dgm:pt modelId="{4D61C0D0-EF37-48BA-A439-472A5352712C}" type="pres">
      <dgm:prSet presAssocID="{43A92C8C-08E7-4D59-801C-2DD20E026880}" presName="titleText2" presStyleLbl="fgAcc1" presStyleIdx="3" presStyleCnt="12" custLinFactNeighborX="11995" custLinFactNeighborY="84686">
        <dgm:presLayoutVars>
          <dgm:chMax val="0"/>
          <dgm:chPref val="0"/>
        </dgm:presLayoutVars>
      </dgm:prSet>
      <dgm:spPr/>
      <dgm:t>
        <a:bodyPr/>
        <a:lstStyle/>
        <a:p>
          <a:endParaRPr lang="tr-TR"/>
        </a:p>
      </dgm:t>
    </dgm:pt>
    <dgm:pt modelId="{2CBCB2D3-BAF0-45AE-AD6D-C6C31DACE0ED}" type="pres">
      <dgm:prSet presAssocID="{43A92C8C-08E7-4D59-801C-2DD20E026880}" presName="rootConnector" presStyleLbl="node3" presStyleIdx="0" presStyleCnt="0"/>
      <dgm:spPr/>
      <dgm:t>
        <a:bodyPr/>
        <a:lstStyle/>
        <a:p>
          <a:endParaRPr lang="tr-TR"/>
        </a:p>
      </dgm:t>
    </dgm:pt>
    <dgm:pt modelId="{4261C8BE-86D9-4CED-8F7C-453F0FD051AB}" type="pres">
      <dgm:prSet presAssocID="{43A92C8C-08E7-4D59-801C-2DD20E026880}" presName="hierChild4" presStyleCnt="0"/>
      <dgm:spPr/>
      <dgm:t>
        <a:bodyPr/>
        <a:lstStyle/>
        <a:p>
          <a:endParaRPr lang="tr-TR"/>
        </a:p>
      </dgm:t>
    </dgm:pt>
    <dgm:pt modelId="{1C8A9064-234B-4B09-9055-61E0C601A6FC}" type="pres">
      <dgm:prSet presAssocID="{43A92C8C-08E7-4D59-801C-2DD20E026880}" presName="hierChild5" presStyleCnt="0"/>
      <dgm:spPr/>
      <dgm:t>
        <a:bodyPr/>
        <a:lstStyle/>
        <a:p>
          <a:endParaRPr lang="tr-TR"/>
        </a:p>
      </dgm:t>
    </dgm:pt>
    <dgm:pt modelId="{CECEECEE-2A54-4158-A7A6-135CAAB0B428}" type="pres">
      <dgm:prSet presAssocID="{ABE4692D-7F8F-4B85-B513-E34258C32DB8}" presName="hierChild5" presStyleCnt="0"/>
      <dgm:spPr/>
      <dgm:t>
        <a:bodyPr/>
        <a:lstStyle/>
        <a:p>
          <a:endParaRPr lang="tr-TR"/>
        </a:p>
      </dgm:t>
    </dgm:pt>
    <dgm:pt modelId="{0965493D-44FC-4CB6-88A1-975D11846BE6}" type="pres">
      <dgm:prSet presAssocID="{62619990-1600-48C1-B7C4-DC59A993ED1E}" presName="Name37" presStyleLbl="parChTrans1D2" presStyleIdx="2" presStyleCnt="6"/>
      <dgm:spPr/>
      <dgm:t>
        <a:bodyPr/>
        <a:lstStyle/>
        <a:p>
          <a:endParaRPr lang="tr-TR"/>
        </a:p>
      </dgm:t>
    </dgm:pt>
    <dgm:pt modelId="{E9E571EE-259B-4BC9-A83B-2EAF6C4470A9}" type="pres">
      <dgm:prSet presAssocID="{6D73B0D4-3FF1-45DA-8286-AA69830ECB31}" presName="hierRoot2" presStyleCnt="0">
        <dgm:presLayoutVars>
          <dgm:hierBranch val="init"/>
        </dgm:presLayoutVars>
      </dgm:prSet>
      <dgm:spPr/>
      <dgm:t>
        <a:bodyPr/>
        <a:lstStyle/>
        <a:p>
          <a:endParaRPr lang="tr-TR"/>
        </a:p>
      </dgm:t>
    </dgm:pt>
    <dgm:pt modelId="{70C7233C-C7EB-4531-A31A-A0CA5CF69D73}" type="pres">
      <dgm:prSet presAssocID="{6D73B0D4-3FF1-45DA-8286-AA69830ECB31}" presName="rootComposite" presStyleCnt="0"/>
      <dgm:spPr/>
      <dgm:t>
        <a:bodyPr/>
        <a:lstStyle/>
        <a:p>
          <a:endParaRPr lang="tr-TR"/>
        </a:p>
      </dgm:t>
    </dgm:pt>
    <dgm:pt modelId="{C5807DC9-7AC4-458A-94A5-F34F37807DE4}" type="pres">
      <dgm:prSet presAssocID="{6D73B0D4-3FF1-45DA-8286-AA69830ECB31}" presName="rootText" presStyleLbl="node1" presStyleIdx="4" presStyleCnt="12">
        <dgm:presLayoutVars>
          <dgm:chMax/>
          <dgm:chPref val="3"/>
        </dgm:presLayoutVars>
      </dgm:prSet>
      <dgm:spPr/>
      <dgm:t>
        <a:bodyPr/>
        <a:lstStyle/>
        <a:p>
          <a:endParaRPr lang="tr-TR"/>
        </a:p>
      </dgm:t>
    </dgm:pt>
    <dgm:pt modelId="{129D0B9F-016F-42E6-B513-9384D45FBFB4}" type="pres">
      <dgm:prSet presAssocID="{6D73B0D4-3FF1-45DA-8286-AA69830ECB31}" presName="titleText2" presStyleLbl="fgAcc1" presStyleIdx="4" presStyleCnt="12">
        <dgm:presLayoutVars>
          <dgm:chMax val="0"/>
          <dgm:chPref val="0"/>
        </dgm:presLayoutVars>
      </dgm:prSet>
      <dgm:spPr/>
      <dgm:t>
        <a:bodyPr/>
        <a:lstStyle/>
        <a:p>
          <a:endParaRPr lang="tr-TR"/>
        </a:p>
      </dgm:t>
    </dgm:pt>
    <dgm:pt modelId="{D8C59806-1853-4A64-95C8-879BEE1C1D6B}" type="pres">
      <dgm:prSet presAssocID="{6D73B0D4-3FF1-45DA-8286-AA69830ECB31}" presName="rootConnector" presStyleLbl="node2" presStyleIdx="0" presStyleCnt="0"/>
      <dgm:spPr/>
      <dgm:t>
        <a:bodyPr/>
        <a:lstStyle/>
        <a:p>
          <a:endParaRPr lang="tr-TR"/>
        </a:p>
      </dgm:t>
    </dgm:pt>
    <dgm:pt modelId="{11C19D59-0C00-4D01-A48D-625579FC7E9A}" type="pres">
      <dgm:prSet presAssocID="{6D73B0D4-3FF1-45DA-8286-AA69830ECB31}" presName="hierChild4" presStyleCnt="0"/>
      <dgm:spPr/>
      <dgm:t>
        <a:bodyPr/>
        <a:lstStyle/>
        <a:p>
          <a:endParaRPr lang="tr-TR"/>
        </a:p>
      </dgm:t>
    </dgm:pt>
    <dgm:pt modelId="{D1CD6109-40F4-4ECA-80A6-A431B2A106AC}" type="pres">
      <dgm:prSet presAssocID="{47980DEB-D95D-45E8-9ECA-70EDB134D95C}" presName="Name37" presStyleLbl="parChTrans1D3" presStyleIdx="2" presStyleCnt="6"/>
      <dgm:spPr/>
      <dgm:t>
        <a:bodyPr/>
        <a:lstStyle/>
        <a:p>
          <a:endParaRPr lang="tr-TR"/>
        </a:p>
      </dgm:t>
    </dgm:pt>
    <dgm:pt modelId="{7C85494C-12D9-49B0-9F8F-F9CCEDDE4D38}" type="pres">
      <dgm:prSet presAssocID="{1A5321B9-A7D4-4F70-9CBB-049E63DCE911}" presName="hierRoot2" presStyleCnt="0">
        <dgm:presLayoutVars>
          <dgm:hierBranch val="init"/>
        </dgm:presLayoutVars>
      </dgm:prSet>
      <dgm:spPr/>
      <dgm:t>
        <a:bodyPr/>
        <a:lstStyle/>
        <a:p>
          <a:endParaRPr lang="tr-TR"/>
        </a:p>
      </dgm:t>
    </dgm:pt>
    <dgm:pt modelId="{23418306-432F-4A35-8814-8D7057EFD319}" type="pres">
      <dgm:prSet presAssocID="{1A5321B9-A7D4-4F70-9CBB-049E63DCE911}" presName="rootComposite" presStyleCnt="0"/>
      <dgm:spPr/>
      <dgm:t>
        <a:bodyPr/>
        <a:lstStyle/>
        <a:p>
          <a:endParaRPr lang="tr-TR"/>
        </a:p>
      </dgm:t>
    </dgm:pt>
    <dgm:pt modelId="{DCA083E9-2AEC-4062-A072-C6DE89EB0024}" type="pres">
      <dgm:prSet presAssocID="{1A5321B9-A7D4-4F70-9CBB-049E63DCE911}" presName="rootText" presStyleLbl="node1" presStyleIdx="5" presStyleCnt="12" custScaleX="133553" custScaleY="148918">
        <dgm:presLayoutVars>
          <dgm:chMax/>
          <dgm:chPref val="3"/>
        </dgm:presLayoutVars>
      </dgm:prSet>
      <dgm:spPr/>
      <dgm:t>
        <a:bodyPr/>
        <a:lstStyle/>
        <a:p>
          <a:endParaRPr lang="tr-TR"/>
        </a:p>
      </dgm:t>
    </dgm:pt>
    <dgm:pt modelId="{FB9B284E-7278-40F1-88DB-40CB5492563B}" type="pres">
      <dgm:prSet presAssocID="{1A5321B9-A7D4-4F70-9CBB-049E63DCE911}" presName="titleText2" presStyleLbl="fgAcc1" presStyleIdx="5" presStyleCnt="12" custLinFactY="25241" custLinFactNeighborX="17548" custLinFactNeighborY="100000">
        <dgm:presLayoutVars>
          <dgm:chMax val="0"/>
          <dgm:chPref val="0"/>
        </dgm:presLayoutVars>
      </dgm:prSet>
      <dgm:spPr/>
      <dgm:t>
        <a:bodyPr/>
        <a:lstStyle/>
        <a:p>
          <a:endParaRPr lang="tr-TR"/>
        </a:p>
      </dgm:t>
    </dgm:pt>
    <dgm:pt modelId="{B92D4A4B-6047-4589-9380-462D99DB880C}" type="pres">
      <dgm:prSet presAssocID="{1A5321B9-A7D4-4F70-9CBB-049E63DCE911}" presName="rootConnector" presStyleLbl="node3" presStyleIdx="0" presStyleCnt="0"/>
      <dgm:spPr/>
      <dgm:t>
        <a:bodyPr/>
        <a:lstStyle/>
        <a:p>
          <a:endParaRPr lang="tr-TR"/>
        </a:p>
      </dgm:t>
    </dgm:pt>
    <dgm:pt modelId="{7F1CD9F5-CDF1-49FA-9945-6D8B5A0ABF8C}" type="pres">
      <dgm:prSet presAssocID="{1A5321B9-A7D4-4F70-9CBB-049E63DCE911}" presName="hierChild4" presStyleCnt="0"/>
      <dgm:spPr/>
      <dgm:t>
        <a:bodyPr/>
        <a:lstStyle/>
        <a:p>
          <a:endParaRPr lang="tr-TR"/>
        </a:p>
      </dgm:t>
    </dgm:pt>
    <dgm:pt modelId="{B9A21919-3F56-41AE-919D-6C2C22A10BCA}" type="pres">
      <dgm:prSet presAssocID="{1A5321B9-A7D4-4F70-9CBB-049E63DCE911}" presName="hierChild5" presStyleCnt="0"/>
      <dgm:spPr/>
      <dgm:t>
        <a:bodyPr/>
        <a:lstStyle/>
        <a:p>
          <a:endParaRPr lang="tr-TR"/>
        </a:p>
      </dgm:t>
    </dgm:pt>
    <dgm:pt modelId="{F8403F31-E75B-45A9-9D6F-B8826674E5FE}" type="pres">
      <dgm:prSet presAssocID="{6D73B0D4-3FF1-45DA-8286-AA69830ECB31}" presName="hierChild5" presStyleCnt="0"/>
      <dgm:spPr/>
      <dgm:t>
        <a:bodyPr/>
        <a:lstStyle/>
        <a:p>
          <a:endParaRPr lang="tr-TR"/>
        </a:p>
      </dgm:t>
    </dgm:pt>
    <dgm:pt modelId="{CE0C806E-9FE7-4B9F-9B06-DA8069DC7548}" type="pres">
      <dgm:prSet presAssocID="{B34D2B2F-35A2-4464-BAE6-B7B8F12D2F8E}" presName="Name37" presStyleLbl="parChTrans1D2" presStyleIdx="3" presStyleCnt="6"/>
      <dgm:spPr/>
      <dgm:t>
        <a:bodyPr/>
        <a:lstStyle/>
        <a:p>
          <a:endParaRPr lang="tr-TR"/>
        </a:p>
      </dgm:t>
    </dgm:pt>
    <dgm:pt modelId="{CAEBCC0B-9D32-4C9C-9BC9-BE5258EA0BA8}" type="pres">
      <dgm:prSet presAssocID="{C56B7FAF-D49B-46B2-B1B3-C428BBCCE25B}" presName="hierRoot2" presStyleCnt="0">
        <dgm:presLayoutVars>
          <dgm:hierBranch val="init"/>
        </dgm:presLayoutVars>
      </dgm:prSet>
      <dgm:spPr/>
      <dgm:t>
        <a:bodyPr/>
        <a:lstStyle/>
        <a:p>
          <a:endParaRPr lang="tr-TR"/>
        </a:p>
      </dgm:t>
    </dgm:pt>
    <dgm:pt modelId="{C04BD3B3-F0F6-43DD-AE6A-D7FC1EA98A37}" type="pres">
      <dgm:prSet presAssocID="{C56B7FAF-D49B-46B2-B1B3-C428BBCCE25B}" presName="rootComposite" presStyleCnt="0"/>
      <dgm:spPr/>
      <dgm:t>
        <a:bodyPr/>
        <a:lstStyle/>
        <a:p>
          <a:endParaRPr lang="tr-TR"/>
        </a:p>
      </dgm:t>
    </dgm:pt>
    <dgm:pt modelId="{D7921188-CDFA-4316-A1CD-959DCFCAA99E}" type="pres">
      <dgm:prSet presAssocID="{C56B7FAF-D49B-46B2-B1B3-C428BBCCE25B}" presName="rootText" presStyleLbl="node1" presStyleIdx="6" presStyleCnt="12">
        <dgm:presLayoutVars>
          <dgm:chMax/>
          <dgm:chPref val="3"/>
        </dgm:presLayoutVars>
      </dgm:prSet>
      <dgm:spPr/>
      <dgm:t>
        <a:bodyPr/>
        <a:lstStyle/>
        <a:p>
          <a:endParaRPr lang="tr-TR"/>
        </a:p>
      </dgm:t>
    </dgm:pt>
    <dgm:pt modelId="{FFAB917D-44AA-452C-A733-F27102DE5BCC}" type="pres">
      <dgm:prSet presAssocID="{C56B7FAF-D49B-46B2-B1B3-C428BBCCE25B}" presName="titleText2" presStyleLbl="fgAcc1" presStyleIdx="6" presStyleCnt="12" custLinFactNeighborX="-952" custLinFactNeighborY="4299">
        <dgm:presLayoutVars>
          <dgm:chMax val="0"/>
          <dgm:chPref val="0"/>
        </dgm:presLayoutVars>
      </dgm:prSet>
      <dgm:spPr/>
      <dgm:t>
        <a:bodyPr/>
        <a:lstStyle/>
        <a:p>
          <a:endParaRPr lang="tr-TR"/>
        </a:p>
      </dgm:t>
    </dgm:pt>
    <dgm:pt modelId="{2BC8705E-8842-4724-AECA-C1EE8B099FD9}" type="pres">
      <dgm:prSet presAssocID="{C56B7FAF-D49B-46B2-B1B3-C428BBCCE25B}" presName="rootConnector" presStyleLbl="node2" presStyleIdx="0" presStyleCnt="0"/>
      <dgm:spPr/>
      <dgm:t>
        <a:bodyPr/>
        <a:lstStyle/>
        <a:p>
          <a:endParaRPr lang="tr-TR"/>
        </a:p>
      </dgm:t>
    </dgm:pt>
    <dgm:pt modelId="{B6715A97-9842-412C-A249-E032F7D2ED56}" type="pres">
      <dgm:prSet presAssocID="{C56B7FAF-D49B-46B2-B1B3-C428BBCCE25B}" presName="hierChild4" presStyleCnt="0"/>
      <dgm:spPr/>
      <dgm:t>
        <a:bodyPr/>
        <a:lstStyle/>
        <a:p>
          <a:endParaRPr lang="tr-TR"/>
        </a:p>
      </dgm:t>
    </dgm:pt>
    <dgm:pt modelId="{90CC47F6-8223-4F7E-8CE1-3D7FA66B581D}" type="pres">
      <dgm:prSet presAssocID="{D957AC97-6F1F-45D0-B384-CD2D9E848B29}" presName="Name37" presStyleLbl="parChTrans1D3" presStyleIdx="3" presStyleCnt="6"/>
      <dgm:spPr/>
      <dgm:t>
        <a:bodyPr/>
        <a:lstStyle/>
        <a:p>
          <a:endParaRPr lang="tr-TR"/>
        </a:p>
      </dgm:t>
    </dgm:pt>
    <dgm:pt modelId="{30FA2148-C073-4A64-8F51-86776EA39AC4}" type="pres">
      <dgm:prSet presAssocID="{2A8AED53-CEDA-470E-B547-F9CB22BDE6F4}" presName="hierRoot2" presStyleCnt="0">
        <dgm:presLayoutVars>
          <dgm:hierBranch val="init"/>
        </dgm:presLayoutVars>
      </dgm:prSet>
      <dgm:spPr/>
      <dgm:t>
        <a:bodyPr/>
        <a:lstStyle/>
        <a:p>
          <a:endParaRPr lang="tr-TR"/>
        </a:p>
      </dgm:t>
    </dgm:pt>
    <dgm:pt modelId="{D7246A9B-4DD1-45BD-8B9D-763E7DD69BB0}" type="pres">
      <dgm:prSet presAssocID="{2A8AED53-CEDA-470E-B547-F9CB22BDE6F4}" presName="rootComposite" presStyleCnt="0"/>
      <dgm:spPr/>
      <dgm:t>
        <a:bodyPr/>
        <a:lstStyle/>
        <a:p>
          <a:endParaRPr lang="tr-TR"/>
        </a:p>
      </dgm:t>
    </dgm:pt>
    <dgm:pt modelId="{91E126D4-4D7D-4F83-9976-DE50A5EF07EC}" type="pres">
      <dgm:prSet presAssocID="{2A8AED53-CEDA-470E-B547-F9CB22BDE6F4}" presName="rootText" presStyleLbl="node1" presStyleIdx="7" presStyleCnt="12" custScaleX="129248" custScaleY="140716">
        <dgm:presLayoutVars>
          <dgm:chMax/>
          <dgm:chPref val="3"/>
        </dgm:presLayoutVars>
      </dgm:prSet>
      <dgm:spPr/>
      <dgm:t>
        <a:bodyPr/>
        <a:lstStyle/>
        <a:p>
          <a:endParaRPr lang="tr-TR"/>
        </a:p>
      </dgm:t>
    </dgm:pt>
    <dgm:pt modelId="{58EBA978-E530-4EE8-B2C3-EEFA51615F2F}" type="pres">
      <dgm:prSet presAssocID="{2A8AED53-CEDA-470E-B547-F9CB22BDE6F4}" presName="titleText2" presStyleLbl="fgAcc1" presStyleIdx="7" presStyleCnt="12" custLinFactNeighborX="9712" custLinFactNeighborY="94518">
        <dgm:presLayoutVars>
          <dgm:chMax val="0"/>
          <dgm:chPref val="0"/>
        </dgm:presLayoutVars>
      </dgm:prSet>
      <dgm:spPr/>
      <dgm:t>
        <a:bodyPr/>
        <a:lstStyle/>
        <a:p>
          <a:endParaRPr lang="tr-TR"/>
        </a:p>
      </dgm:t>
    </dgm:pt>
    <dgm:pt modelId="{6E37E91C-5948-4040-B5A0-1DE007DBB476}" type="pres">
      <dgm:prSet presAssocID="{2A8AED53-CEDA-470E-B547-F9CB22BDE6F4}" presName="rootConnector" presStyleLbl="node3" presStyleIdx="0" presStyleCnt="0"/>
      <dgm:spPr/>
      <dgm:t>
        <a:bodyPr/>
        <a:lstStyle/>
        <a:p>
          <a:endParaRPr lang="tr-TR"/>
        </a:p>
      </dgm:t>
    </dgm:pt>
    <dgm:pt modelId="{425B0D6A-61CE-4CB3-A608-82D26C051134}" type="pres">
      <dgm:prSet presAssocID="{2A8AED53-CEDA-470E-B547-F9CB22BDE6F4}" presName="hierChild4" presStyleCnt="0"/>
      <dgm:spPr/>
      <dgm:t>
        <a:bodyPr/>
        <a:lstStyle/>
        <a:p>
          <a:endParaRPr lang="tr-TR"/>
        </a:p>
      </dgm:t>
    </dgm:pt>
    <dgm:pt modelId="{9E3ED1C7-C846-4926-8EB0-9CF1A82192A9}" type="pres">
      <dgm:prSet presAssocID="{2A8AED53-CEDA-470E-B547-F9CB22BDE6F4}" presName="hierChild5" presStyleCnt="0"/>
      <dgm:spPr/>
      <dgm:t>
        <a:bodyPr/>
        <a:lstStyle/>
        <a:p>
          <a:endParaRPr lang="tr-TR"/>
        </a:p>
      </dgm:t>
    </dgm:pt>
    <dgm:pt modelId="{3CA16A36-3A85-490C-9DCA-F09B41E6CE91}" type="pres">
      <dgm:prSet presAssocID="{C56B7FAF-D49B-46B2-B1B3-C428BBCCE25B}" presName="hierChild5" presStyleCnt="0"/>
      <dgm:spPr/>
      <dgm:t>
        <a:bodyPr/>
        <a:lstStyle/>
        <a:p>
          <a:endParaRPr lang="tr-TR"/>
        </a:p>
      </dgm:t>
    </dgm:pt>
    <dgm:pt modelId="{05E0D74B-A546-4EE9-BCB9-C8097CE3B352}" type="pres">
      <dgm:prSet presAssocID="{A50E8CCC-90B7-443A-ACB2-1CD0B10A3E48}" presName="Name37" presStyleLbl="parChTrans1D2" presStyleIdx="4" presStyleCnt="6"/>
      <dgm:spPr/>
      <dgm:t>
        <a:bodyPr/>
        <a:lstStyle/>
        <a:p>
          <a:endParaRPr lang="tr-TR"/>
        </a:p>
      </dgm:t>
    </dgm:pt>
    <dgm:pt modelId="{5C16C841-AD8C-430A-BCB4-7EFCFC2A24A1}" type="pres">
      <dgm:prSet presAssocID="{3E095A20-14FB-41E4-8955-5CA68DB7098F}" presName="hierRoot2" presStyleCnt="0">
        <dgm:presLayoutVars>
          <dgm:hierBranch val="init"/>
        </dgm:presLayoutVars>
      </dgm:prSet>
      <dgm:spPr/>
      <dgm:t>
        <a:bodyPr/>
        <a:lstStyle/>
        <a:p>
          <a:endParaRPr lang="tr-TR"/>
        </a:p>
      </dgm:t>
    </dgm:pt>
    <dgm:pt modelId="{56104D7C-E5AC-4741-BF6A-16C4F67C6E52}" type="pres">
      <dgm:prSet presAssocID="{3E095A20-14FB-41E4-8955-5CA68DB7098F}" presName="rootComposite" presStyleCnt="0"/>
      <dgm:spPr/>
      <dgm:t>
        <a:bodyPr/>
        <a:lstStyle/>
        <a:p>
          <a:endParaRPr lang="tr-TR"/>
        </a:p>
      </dgm:t>
    </dgm:pt>
    <dgm:pt modelId="{04BB8347-5735-403B-850E-0FD086CA5D23}" type="pres">
      <dgm:prSet presAssocID="{3E095A20-14FB-41E4-8955-5CA68DB7098F}" presName="rootText" presStyleLbl="node1" presStyleIdx="8" presStyleCnt="12">
        <dgm:presLayoutVars>
          <dgm:chMax/>
          <dgm:chPref val="3"/>
        </dgm:presLayoutVars>
      </dgm:prSet>
      <dgm:spPr/>
      <dgm:t>
        <a:bodyPr/>
        <a:lstStyle/>
        <a:p>
          <a:endParaRPr lang="tr-TR"/>
        </a:p>
      </dgm:t>
    </dgm:pt>
    <dgm:pt modelId="{ADC29737-6F43-470C-8378-B784309B6B1E}" type="pres">
      <dgm:prSet presAssocID="{3E095A20-14FB-41E4-8955-5CA68DB7098F}" presName="titleText2" presStyleLbl="fgAcc1" presStyleIdx="8" presStyleCnt="12">
        <dgm:presLayoutVars>
          <dgm:chMax val="0"/>
          <dgm:chPref val="0"/>
        </dgm:presLayoutVars>
      </dgm:prSet>
      <dgm:spPr/>
      <dgm:t>
        <a:bodyPr/>
        <a:lstStyle/>
        <a:p>
          <a:endParaRPr lang="tr-TR"/>
        </a:p>
      </dgm:t>
    </dgm:pt>
    <dgm:pt modelId="{A6C2166A-343D-4061-BABE-C795F7DD75AE}" type="pres">
      <dgm:prSet presAssocID="{3E095A20-14FB-41E4-8955-5CA68DB7098F}" presName="rootConnector" presStyleLbl="node2" presStyleIdx="0" presStyleCnt="0"/>
      <dgm:spPr/>
      <dgm:t>
        <a:bodyPr/>
        <a:lstStyle/>
        <a:p>
          <a:endParaRPr lang="tr-TR"/>
        </a:p>
      </dgm:t>
    </dgm:pt>
    <dgm:pt modelId="{87814876-5E0C-45F1-8DAC-1C3F1A7967CF}" type="pres">
      <dgm:prSet presAssocID="{3E095A20-14FB-41E4-8955-5CA68DB7098F}" presName="hierChild4" presStyleCnt="0"/>
      <dgm:spPr/>
      <dgm:t>
        <a:bodyPr/>
        <a:lstStyle/>
        <a:p>
          <a:endParaRPr lang="tr-TR"/>
        </a:p>
      </dgm:t>
    </dgm:pt>
    <dgm:pt modelId="{8406FDDA-7720-4554-98B6-F10FE398BD8E}" type="pres">
      <dgm:prSet presAssocID="{CCD269A7-2E4B-4CDC-99F2-53E5862BE6A7}" presName="Name37" presStyleLbl="parChTrans1D3" presStyleIdx="4" presStyleCnt="6"/>
      <dgm:spPr/>
      <dgm:t>
        <a:bodyPr/>
        <a:lstStyle/>
        <a:p>
          <a:endParaRPr lang="tr-TR"/>
        </a:p>
      </dgm:t>
    </dgm:pt>
    <dgm:pt modelId="{DBDB1BAE-29C5-4E45-BA7D-904FE66A491D}" type="pres">
      <dgm:prSet presAssocID="{B01BADE1-8E41-4B8C-A8DF-0CBBC1C30FC5}" presName="hierRoot2" presStyleCnt="0">
        <dgm:presLayoutVars>
          <dgm:hierBranch val="init"/>
        </dgm:presLayoutVars>
      </dgm:prSet>
      <dgm:spPr/>
      <dgm:t>
        <a:bodyPr/>
        <a:lstStyle/>
        <a:p>
          <a:endParaRPr lang="tr-TR"/>
        </a:p>
      </dgm:t>
    </dgm:pt>
    <dgm:pt modelId="{2887AFE7-B523-45AF-A791-47AFCC0AD34D}" type="pres">
      <dgm:prSet presAssocID="{B01BADE1-8E41-4B8C-A8DF-0CBBC1C30FC5}" presName="rootComposite" presStyleCnt="0"/>
      <dgm:spPr/>
      <dgm:t>
        <a:bodyPr/>
        <a:lstStyle/>
        <a:p>
          <a:endParaRPr lang="tr-TR"/>
        </a:p>
      </dgm:t>
    </dgm:pt>
    <dgm:pt modelId="{1C2D502B-CB57-4E92-A072-F4115E971FF3}" type="pres">
      <dgm:prSet presAssocID="{B01BADE1-8E41-4B8C-A8DF-0CBBC1C30FC5}" presName="rootText" presStyleLbl="node1" presStyleIdx="9" presStyleCnt="12" custScaleX="115774" custScaleY="136846">
        <dgm:presLayoutVars>
          <dgm:chMax/>
          <dgm:chPref val="3"/>
        </dgm:presLayoutVars>
      </dgm:prSet>
      <dgm:spPr/>
      <dgm:t>
        <a:bodyPr/>
        <a:lstStyle/>
        <a:p>
          <a:endParaRPr lang="tr-TR"/>
        </a:p>
      </dgm:t>
    </dgm:pt>
    <dgm:pt modelId="{AAF41E5F-FFCE-43E6-B1FF-F6246C433EE0}" type="pres">
      <dgm:prSet presAssocID="{B01BADE1-8E41-4B8C-A8DF-0CBBC1C30FC5}" presName="titleText2" presStyleLbl="fgAcc1" presStyleIdx="9" presStyleCnt="12" custLinFactY="324" custLinFactNeighborX="11754" custLinFactNeighborY="100000">
        <dgm:presLayoutVars>
          <dgm:chMax val="0"/>
          <dgm:chPref val="0"/>
        </dgm:presLayoutVars>
      </dgm:prSet>
      <dgm:spPr/>
      <dgm:t>
        <a:bodyPr/>
        <a:lstStyle/>
        <a:p>
          <a:endParaRPr lang="tr-TR"/>
        </a:p>
      </dgm:t>
    </dgm:pt>
    <dgm:pt modelId="{340C4979-B420-40C9-9E91-9B8CDFC614CE}" type="pres">
      <dgm:prSet presAssocID="{B01BADE1-8E41-4B8C-A8DF-0CBBC1C30FC5}" presName="rootConnector" presStyleLbl="node3" presStyleIdx="0" presStyleCnt="0"/>
      <dgm:spPr/>
      <dgm:t>
        <a:bodyPr/>
        <a:lstStyle/>
        <a:p>
          <a:endParaRPr lang="tr-TR"/>
        </a:p>
      </dgm:t>
    </dgm:pt>
    <dgm:pt modelId="{2DEC4DFA-EBE6-456A-9551-A8C0995386A9}" type="pres">
      <dgm:prSet presAssocID="{B01BADE1-8E41-4B8C-A8DF-0CBBC1C30FC5}" presName="hierChild4" presStyleCnt="0"/>
      <dgm:spPr/>
      <dgm:t>
        <a:bodyPr/>
        <a:lstStyle/>
        <a:p>
          <a:endParaRPr lang="tr-TR"/>
        </a:p>
      </dgm:t>
    </dgm:pt>
    <dgm:pt modelId="{F83A8EAC-BFA8-4DDC-B515-1DDFB85EDB4A}" type="pres">
      <dgm:prSet presAssocID="{B01BADE1-8E41-4B8C-A8DF-0CBBC1C30FC5}" presName="hierChild5" presStyleCnt="0"/>
      <dgm:spPr/>
      <dgm:t>
        <a:bodyPr/>
        <a:lstStyle/>
        <a:p>
          <a:endParaRPr lang="tr-TR"/>
        </a:p>
      </dgm:t>
    </dgm:pt>
    <dgm:pt modelId="{662E009C-12F6-4F11-BC5B-A06A7F4C06D9}" type="pres">
      <dgm:prSet presAssocID="{3E095A20-14FB-41E4-8955-5CA68DB7098F}" presName="hierChild5" presStyleCnt="0"/>
      <dgm:spPr/>
      <dgm:t>
        <a:bodyPr/>
        <a:lstStyle/>
        <a:p>
          <a:endParaRPr lang="tr-TR"/>
        </a:p>
      </dgm:t>
    </dgm:pt>
    <dgm:pt modelId="{0A30B28B-314E-4701-ADD1-51FFC9FD8E56}" type="pres">
      <dgm:prSet presAssocID="{B4F38F4C-B0D9-4744-A490-7F67E0A28576}" presName="Name37" presStyleLbl="parChTrans1D2" presStyleIdx="5" presStyleCnt="6"/>
      <dgm:spPr/>
      <dgm:t>
        <a:bodyPr/>
        <a:lstStyle/>
        <a:p>
          <a:endParaRPr lang="tr-TR"/>
        </a:p>
      </dgm:t>
    </dgm:pt>
    <dgm:pt modelId="{9AB48199-9FF0-4190-B91A-688D84DF12F7}" type="pres">
      <dgm:prSet presAssocID="{803C3594-8100-4402-B284-8A45761A4AC1}" presName="hierRoot2" presStyleCnt="0">
        <dgm:presLayoutVars>
          <dgm:hierBranch val="init"/>
        </dgm:presLayoutVars>
      </dgm:prSet>
      <dgm:spPr/>
      <dgm:t>
        <a:bodyPr/>
        <a:lstStyle/>
        <a:p>
          <a:endParaRPr lang="tr-TR"/>
        </a:p>
      </dgm:t>
    </dgm:pt>
    <dgm:pt modelId="{69B17F56-C7F5-47F6-8435-DE9511F520ED}" type="pres">
      <dgm:prSet presAssocID="{803C3594-8100-4402-B284-8A45761A4AC1}" presName="rootComposite" presStyleCnt="0"/>
      <dgm:spPr/>
      <dgm:t>
        <a:bodyPr/>
        <a:lstStyle/>
        <a:p>
          <a:endParaRPr lang="tr-TR"/>
        </a:p>
      </dgm:t>
    </dgm:pt>
    <dgm:pt modelId="{77AFC962-6B15-457C-ABCD-6B926221DFDC}" type="pres">
      <dgm:prSet presAssocID="{803C3594-8100-4402-B284-8A45761A4AC1}" presName="rootText" presStyleLbl="node1" presStyleIdx="10" presStyleCnt="12">
        <dgm:presLayoutVars>
          <dgm:chMax/>
          <dgm:chPref val="3"/>
        </dgm:presLayoutVars>
      </dgm:prSet>
      <dgm:spPr/>
      <dgm:t>
        <a:bodyPr/>
        <a:lstStyle/>
        <a:p>
          <a:endParaRPr lang="tr-TR"/>
        </a:p>
      </dgm:t>
    </dgm:pt>
    <dgm:pt modelId="{6175D7F7-7ED8-4E59-979B-A43D7FFAA567}" type="pres">
      <dgm:prSet presAssocID="{803C3594-8100-4402-B284-8A45761A4AC1}" presName="titleText2" presStyleLbl="fgAcc1" presStyleIdx="10" presStyleCnt="12">
        <dgm:presLayoutVars>
          <dgm:chMax val="0"/>
          <dgm:chPref val="0"/>
        </dgm:presLayoutVars>
      </dgm:prSet>
      <dgm:spPr/>
      <dgm:t>
        <a:bodyPr/>
        <a:lstStyle/>
        <a:p>
          <a:endParaRPr lang="tr-TR"/>
        </a:p>
      </dgm:t>
    </dgm:pt>
    <dgm:pt modelId="{83029366-F74F-47B5-9329-6598CFB3B35B}" type="pres">
      <dgm:prSet presAssocID="{803C3594-8100-4402-B284-8A45761A4AC1}" presName="rootConnector" presStyleLbl="node2" presStyleIdx="0" presStyleCnt="0"/>
      <dgm:spPr/>
      <dgm:t>
        <a:bodyPr/>
        <a:lstStyle/>
        <a:p>
          <a:endParaRPr lang="tr-TR"/>
        </a:p>
      </dgm:t>
    </dgm:pt>
    <dgm:pt modelId="{B99262A3-658B-4A00-A648-98F704B5F768}" type="pres">
      <dgm:prSet presAssocID="{803C3594-8100-4402-B284-8A45761A4AC1}" presName="hierChild4" presStyleCnt="0"/>
      <dgm:spPr/>
      <dgm:t>
        <a:bodyPr/>
        <a:lstStyle/>
        <a:p>
          <a:endParaRPr lang="tr-TR"/>
        </a:p>
      </dgm:t>
    </dgm:pt>
    <dgm:pt modelId="{97094B7D-3433-426B-803E-CDCA94AED095}" type="pres">
      <dgm:prSet presAssocID="{3E83A3BC-EAB3-47E2-872D-A11001564BFB}" presName="Name37" presStyleLbl="parChTrans1D3" presStyleIdx="5" presStyleCnt="6"/>
      <dgm:spPr/>
      <dgm:t>
        <a:bodyPr/>
        <a:lstStyle/>
        <a:p>
          <a:endParaRPr lang="tr-TR"/>
        </a:p>
      </dgm:t>
    </dgm:pt>
    <dgm:pt modelId="{63AC247E-4BD9-45C7-8B09-EF50D07B4107}" type="pres">
      <dgm:prSet presAssocID="{0E67A9AA-CF26-4E14-B91D-A3E5D6D471FC}" presName="hierRoot2" presStyleCnt="0">
        <dgm:presLayoutVars>
          <dgm:hierBranch val="init"/>
        </dgm:presLayoutVars>
      </dgm:prSet>
      <dgm:spPr/>
      <dgm:t>
        <a:bodyPr/>
        <a:lstStyle/>
        <a:p>
          <a:endParaRPr lang="tr-TR"/>
        </a:p>
      </dgm:t>
    </dgm:pt>
    <dgm:pt modelId="{791FE9EE-5316-4DC3-97D2-36A7313B8520}" type="pres">
      <dgm:prSet presAssocID="{0E67A9AA-CF26-4E14-B91D-A3E5D6D471FC}" presName="rootComposite" presStyleCnt="0"/>
      <dgm:spPr/>
      <dgm:t>
        <a:bodyPr/>
        <a:lstStyle/>
        <a:p>
          <a:endParaRPr lang="tr-TR"/>
        </a:p>
      </dgm:t>
    </dgm:pt>
    <dgm:pt modelId="{E1DB248D-36DD-4ABD-BAFB-5B168E343A70}" type="pres">
      <dgm:prSet presAssocID="{0E67A9AA-CF26-4E14-B91D-A3E5D6D471FC}" presName="rootText" presStyleLbl="node1" presStyleIdx="11" presStyleCnt="12" custScaleX="136277" custScaleY="138497">
        <dgm:presLayoutVars>
          <dgm:chMax/>
          <dgm:chPref val="3"/>
        </dgm:presLayoutVars>
      </dgm:prSet>
      <dgm:spPr/>
      <dgm:t>
        <a:bodyPr/>
        <a:lstStyle/>
        <a:p>
          <a:endParaRPr lang="tr-TR"/>
        </a:p>
      </dgm:t>
    </dgm:pt>
    <dgm:pt modelId="{84E29155-3288-4C9E-8255-4C533BB441A4}" type="pres">
      <dgm:prSet presAssocID="{0E67A9AA-CF26-4E14-B91D-A3E5D6D471FC}" presName="titleText2" presStyleLbl="fgAcc1" presStyleIdx="11" presStyleCnt="12" custLinFactNeighborX="18867" custLinFactNeighborY="97847">
        <dgm:presLayoutVars>
          <dgm:chMax val="0"/>
          <dgm:chPref val="0"/>
        </dgm:presLayoutVars>
      </dgm:prSet>
      <dgm:spPr/>
      <dgm:t>
        <a:bodyPr/>
        <a:lstStyle/>
        <a:p>
          <a:endParaRPr lang="tr-TR"/>
        </a:p>
      </dgm:t>
    </dgm:pt>
    <dgm:pt modelId="{D1C28DCE-ABAF-46B4-9B78-AB166426EAFD}" type="pres">
      <dgm:prSet presAssocID="{0E67A9AA-CF26-4E14-B91D-A3E5D6D471FC}" presName="rootConnector" presStyleLbl="node3" presStyleIdx="0" presStyleCnt="0"/>
      <dgm:spPr/>
      <dgm:t>
        <a:bodyPr/>
        <a:lstStyle/>
        <a:p>
          <a:endParaRPr lang="tr-TR"/>
        </a:p>
      </dgm:t>
    </dgm:pt>
    <dgm:pt modelId="{23635B85-E88B-483A-B2A8-75EF5C05919C}" type="pres">
      <dgm:prSet presAssocID="{0E67A9AA-CF26-4E14-B91D-A3E5D6D471FC}" presName="hierChild4" presStyleCnt="0"/>
      <dgm:spPr/>
      <dgm:t>
        <a:bodyPr/>
        <a:lstStyle/>
        <a:p>
          <a:endParaRPr lang="tr-TR"/>
        </a:p>
      </dgm:t>
    </dgm:pt>
    <dgm:pt modelId="{3D342C11-629A-45C6-A025-CAF6AB997CA4}" type="pres">
      <dgm:prSet presAssocID="{0E67A9AA-CF26-4E14-B91D-A3E5D6D471FC}" presName="hierChild5" presStyleCnt="0"/>
      <dgm:spPr/>
      <dgm:t>
        <a:bodyPr/>
        <a:lstStyle/>
        <a:p>
          <a:endParaRPr lang="tr-TR"/>
        </a:p>
      </dgm:t>
    </dgm:pt>
    <dgm:pt modelId="{6E72DF26-7684-40C0-89E4-B164C357025A}" type="pres">
      <dgm:prSet presAssocID="{803C3594-8100-4402-B284-8A45761A4AC1}" presName="hierChild5" presStyleCnt="0"/>
      <dgm:spPr/>
      <dgm:t>
        <a:bodyPr/>
        <a:lstStyle/>
        <a:p>
          <a:endParaRPr lang="tr-TR"/>
        </a:p>
      </dgm:t>
    </dgm:pt>
    <dgm:pt modelId="{1C08449D-BD9E-4304-90A0-5C610CB5EBC4}" type="pres">
      <dgm:prSet presAssocID="{7443F78B-7AD9-46F4-9767-07A2306590F3}" presName="hierChild3" presStyleCnt="0"/>
      <dgm:spPr/>
      <dgm:t>
        <a:bodyPr/>
        <a:lstStyle/>
        <a:p>
          <a:endParaRPr lang="tr-TR"/>
        </a:p>
      </dgm:t>
    </dgm:pt>
  </dgm:ptLst>
  <dgm:cxnLst>
    <dgm:cxn modelId="{5FFC1DD8-C223-4991-A981-32CE832B6F29}" type="presOf" srcId="{803C3594-8100-4402-B284-8A45761A4AC1}" destId="{83029366-F74F-47B5-9329-6598CFB3B35B}" srcOrd="1" destOrd="0" presId="urn:microsoft.com/office/officeart/2008/layout/NameandTitleOrganizationalChart"/>
    <dgm:cxn modelId="{12FA5089-ED11-4C1B-A76C-98046A363A96}" type="presOf" srcId="{6D73B0D4-3FF1-45DA-8286-AA69830ECB31}" destId="{D8C59806-1853-4A64-95C8-879BEE1C1D6B}" srcOrd="1" destOrd="0" presId="urn:microsoft.com/office/officeart/2008/layout/NameandTitleOrganizationalChart"/>
    <dgm:cxn modelId="{DD2C95E5-11B4-477C-892F-47EA70588092}" type="presOf" srcId="{53AF57B2-EEC0-4FA1-9263-9341EB3624FA}" destId="{DA91A258-AC7F-4FA1-B8AD-54EA1702DC65}" srcOrd="0" destOrd="0" presId="urn:microsoft.com/office/officeart/2008/layout/NameandTitleOrganizationalChart"/>
    <dgm:cxn modelId="{FEE40228-81BE-4D76-9410-68876D72B687}" type="presOf" srcId="{60B1BBAC-7AD5-4B86-8E68-278EB252568E}" destId="{58EBA978-E530-4EE8-B2C3-EEFA51615F2F}" srcOrd="0" destOrd="0" presId="urn:microsoft.com/office/officeart/2008/layout/NameandTitleOrganizationalChart"/>
    <dgm:cxn modelId="{43D16347-08E1-456B-9508-7FC35591C98D}" type="presOf" srcId="{47980DEB-D95D-45E8-9ECA-70EDB134D95C}" destId="{D1CD6109-40F4-4ECA-80A6-A431B2A106AC}" srcOrd="0" destOrd="0" presId="urn:microsoft.com/office/officeart/2008/layout/NameandTitleOrganizationalChart"/>
    <dgm:cxn modelId="{F7F2C9CA-3B10-42A0-8844-663DF9EAC781}" srcId="{ABE4692D-7F8F-4B85-B513-E34258C32DB8}" destId="{43A92C8C-08E7-4D59-801C-2DD20E026880}" srcOrd="0" destOrd="0" parTransId="{7217FD22-EB25-4D7C-8705-2C648165C2D4}" sibTransId="{9440046F-DDAF-46B8-A02E-18641D9F00BF}"/>
    <dgm:cxn modelId="{6A9E0842-14F5-4355-9B3D-98EA49E82929}" type="presOf" srcId="{B21DC261-A147-47CF-BF3C-BD7365A27744}" destId="{84E29155-3288-4C9E-8255-4C533BB441A4}" srcOrd="0" destOrd="0" presId="urn:microsoft.com/office/officeart/2008/layout/NameandTitleOrganizationalChart"/>
    <dgm:cxn modelId="{566A3027-D0C1-4063-ABBD-F8C45DF193A2}" type="presOf" srcId="{A50E8CCC-90B7-443A-ACB2-1CD0B10A3E48}" destId="{05E0D74B-A546-4EE9-BCB9-C8097CE3B352}" srcOrd="0" destOrd="0" presId="urn:microsoft.com/office/officeart/2008/layout/NameandTitleOrganizationalChart"/>
    <dgm:cxn modelId="{9204CA8B-93F7-42AC-8D49-E6BFF02FB90F}" type="presOf" srcId="{7443F78B-7AD9-46F4-9767-07A2306590F3}" destId="{605D7BB9-4779-414D-B39A-34BBA8CCA493}" srcOrd="0" destOrd="0" presId="urn:microsoft.com/office/officeart/2008/layout/NameandTitleOrganizationalChart"/>
    <dgm:cxn modelId="{3DE1F886-710B-41E2-A542-8396A9ADEA55}" srcId="{7443F78B-7AD9-46F4-9767-07A2306590F3}" destId="{A86AB9AA-4CC9-4CB4-B2BD-D1CFBBB662F5}" srcOrd="0" destOrd="0" parTransId="{2EAD8075-EE35-46BD-8037-C3B90D6D0773}" sibTransId="{2AE27EC4-09A5-4B6E-8BDC-3394593CA4C4}"/>
    <dgm:cxn modelId="{55F7DCED-9490-4AE0-A5C2-2F6DE2CBBA48}" type="presOf" srcId="{A86AB9AA-4CC9-4CB4-B2BD-D1CFBBB662F5}" destId="{05B5E500-6A91-41DA-BF3D-3C3B80ABDC2C}" srcOrd="0" destOrd="0" presId="urn:microsoft.com/office/officeart/2008/layout/NameandTitleOrganizationalChart"/>
    <dgm:cxn modelId="{1FB83AFD-B286-4A64-A971-04FFA35648F1}" type="presOf" srcId="{B34D2B2F-35A2-4464-BAE6-B7B8F12D2F8E}" destId="{CE0C806E-9FE7-4B9F-9B06-DA8069DC7548}" srcOrd="0" destOrd="0" presId="urn:microsoft.com/office/officeart/2008/layout/NameandTitleOrganizationalChart"/>
    <dgm:cxn modelId="{675998D4-973A-4EBC-A3A1-8ECA46A6DA37}" type="presOf" srcId="{CCD269A7-2E4B-4CDC-99F2-53E5862BE6A7}" destId="{8406FDDA-7720-4554-98B6-F10FE398BD8E}" srcOrd="0" destOrd="0" presId="urn:microsoft.com/office/officeart/2008/layout/NameandTitleOrganizationalChart"/>
    <dgm:cxn modelId="{6008021F-59C6-4C0D-BF15-435EC4955785}" srcId="{7443F78B-7AD9-46F4-9767-07A2306590F3}" destId="{C56B7FAF-D49B-46B2-B1B3-C428BBCCE25B}" srcOrd="3" destOrd="0" parTransId="{B34D2B2F-35A2-4464-BAE6-B7B8F12D2F8E}" sibTransId="{5D32D9A5-702D-4C11-B1FF-A29C210BAB90}"/>
    <dgm:cxn modelId="{465A6446-5122-4AA6-928B-2875454A9487}" type="presOf" srcId="{ABE4692D-7F8F-4B85-B513-E34258C32DB8}" destId="{AFEE75C0-7F74-4D2D-A2E2-390D347E2E6D}" srcOrd="1" destOrd="0" presId="urn:microsoft.com/office/officeart/2008/layout/NameandTitleOrganizationalChart"/>
    <dgm:cxn modelId="{12ED0093-DFFA-45C7-8736-72A9B687E297}" type="presOf" srcId="{2EAD8075-EE35-46BD-8037-C3B90D6D0773}" destId="{BD2F9C70-8985-464D-B5F0-2A16C2F32DBD}" srcOrd="0" destOrd="0" presId="urn:microsoft.com/office/officeart/2008/layout/NameandTitleOrganizationalChart"/>
    <dgm:cxn modelId="{CB743D79-1151-4705-90C0-992951B978EB}" type="presOf" srcId="{B4F38F4C-B0D9-4744-A490-7F67E0A28576}" destId="{0A30B28B-314E-4701-ADD1-51FFC9FD8E56}" srcOrd="0" destOrd="0" presId="urn:microsoft.com/office/officeart/2008/layout/NameandTitleOrganizationalChart"/>
    <dgm:cxn modelId="{A84FDBE7-C725-4D72-AEDA-A6995F5692C9}" type="presOf" srcId="{0E67A9AA-CF26-4E14-B91D-A3E5D6D471FC}" destId="{E1DB248D-36DD-4ABD-BAFB-5B168E343A70}" srcOrd="0" destOrd="0" presId="urn:microsoft.com/office/officeart/2008/layout/NameandTitleOrganizationalChart"/>
    <dgm:cxn modelId="{C453124B-2FE7-4932-A716-14C40CF5277C}" type="presOf" srcId="{0E67A9AA-CF26-4E14-B91D-A3E5D6D471FC}" destId="{D1C28DCE-ABAF-46B4-9B78-AB166426EAFD}" srcOrd="1" destOrd="0" presId="urn:microsoft.com/office/officeart/2008/layout/NameandTitleOrganizationalChart"/>
    <dgm:cxn modelId="{927979C1-11B3-46AE-B33E-82E633CE81B8}" type="presOf" srcId="{DA58D195-0AD8-4037-942A-7AA22AFACF3B}" destId="{AAF41E5F-FFCE-43E6-B1FF-F6246C433EE0}" srcOrd="0" destOrd="0" presId="urn:microsoft.com/office/officeart/2008/layout/NameandTitleOrganizationalChart"/>
    <dgm:cxn modelId="{58F0A260-1A40-430E-AC4B-F76061D5DD9F}" type="presOf" srcId="{F3354A2E-A399-4CB4-BA77-72C7ABB1EE1A}" destId="{5523C260-7194-425C-AAB1-547AD8225D38}" srcOrd="0" destOrd="0" presId="urn:microsoft.com/office/officeart/2008/layout/NameandTitleOrganizationalChart"/>
    <dgm:cxn modelId="{1A03D963-430F-4C96-8D49-693F2D74BC5B}" type="presOf" srcId="{5E4FDC5F-E04B-44BD-904C-93E8003A2DB9}" destId="{BD89CBE7-5F29-48FE-9025-1A37F0353612}" srcOrd="0" destOrd="0" presId="urn:microsoft.com/office/officeart/2008/layout/NameandTitleOrganizationalChart"/>
    <dgm:cxn modelId="{9E01850F-AE52-4CEF-8AA5-6FD6E61B7ACA}" type="presOf" srcId="{B01BADE1-8E41-4B8C-A8DF-0CBBC1C30FC5}" destId="{1C2D502B-CB57-4E92-A072-F4115E971FF3}" srcOrd="0" destOrd="0" presId="urn:microsoft.com/office/officeart/2008/layout/NameandTitleOrganizationalChart"/>
    <dgm:cxn modelId="{AF8E723E-66A1-4A8B-85EA-1699EC23E10D}" type="presOf" srcId="{CAAB0F1A-DCDB-4790-846E-1B6AD0630FF9}" destId="{3211F503-E20C-470D-B63A-391DC620510C}" srcOrd="0" destOrd="0" presId="urn:microsoft.com/office/officeart/2008/layout/NameandTitleOrganizationalChart"/>
    <dgm:cxn modelId="{D40ECA28-FDBE-4C12-A19C-2B565E7A289C}" srcId="{C56B7FAF-D49B-46B2-B1B3-C428BBCCE25B}" destId="{2A8AED53-CEDA-470E-B547-F9CB22BDE6F4}" srcOrd="0" destOrd="0" parTransId="{D957AC97-6F1F-45D0-B384-CD2D9E848B29}" sibTransId="{60B1BBAC-7AD5-4B86-8E68-278EB252568E}"/>
    <dgm:cxn modelId="{28E3D82E-86F3-420E-8367-DF52A379A516}" type="presOf" srcId="{C56B7FAF-D49B-46B2-B1B3-C428BBCCE25B}" destId="{2BC8705E-8842-4724-AECA-C1EE8B099FD9}" srcOrd="1" destOrd="0" presId="urn:microsoft.com/office/officeart/2008/layout/NameandTitleOrganizationalChart"/>
    <dgm:cxn modelId="{8BFCAE4C-10D8-4B65-A72D-16DCF267289E}" srcId="{7443F78B-7AD9-46F4-9767-07A2306590F3}" destId="{ABE4692D-7F8F-4B85-B513-E34258C32DB8}" srcOrd="1" destOrd="0" parTransId="{F3354A2E-A399-4CB4-BA77-72C7ABB1EE1A}" sibTransId="{5B7BA8F7-BFD1-4585-BC6F-AFAA2EDACD71}"/>
    <dgm:cxn modelId="{7A4919D2-1598-4F03-AC6A-63AE084DE57A}" type="presOf" srcId="{5D32D9A5-702D-4C11-B1FF-A29C210BAB90}" destId="{FFAB917D-44AA-452C-A733-F27102DE5BCC}" srcOrd="0" destOrd="0" presId="urn:microsoft.com/office/officeart/2008/layout/NameandTitleOrganizationalChart"/>
    <dgm:cxn modelId="{1373DFDC-37AA-40C7-ADA8-6099FD5881BD}" type="presOf" srcId="{1A5321B9-A7D4-4F70-9CBB-049E63DCE911}" destId="{B92D4A4B-6047-4589-9380-462D99DB880C}" srcOrd="1" destOrd="0" presId="urn:microsoft.com/office/officeart/2008/layout/NameandTitleOrganizationalChart"/>
    <dgm:cxn modelId="{9D7BD712-2A50-41BC-9694-E5D57259A09F}" type="presOf" srcId="{43A92C8C-08E7-4D59-801C-2DD20E026880}" destId="{2CBCB2D3-BAF0-45AE-AD6D-C6C31DACE0ED}" srcOrd="1" destOrd="0" presId="urn:microsoft.com/office/officeart/2008/layout/NameandTitleOrganizationalChart"/>
    <dgm:cxn modelId="{3839779B-1446-4AD3-B547-82D31766C106}" type="presOf" srcId="{3E095A20-14FB-41E4-8955-5CA68DB7098F}" destId="{A6C2166A-343D-4061-BABE-C795F7DD75AE}" srcOrd="1" destOrd="0" presId="urn:microsoft.com/office/officeart/2008/layout/NameandTitleOrganizationalChart"/>
    <dgm:cxn modelId="{8C99E520-A73C-43A2-BFA0-4A29573D018D}" type="presOf" srcId="{92D6B1FF-B3BF-4A45-99DB-2E99C5F76619}" destId="{FB9B284E-7278-40F1-88DB-40CB5492563B}" srcOrd="0" destOrd="0" presId="urn:microsoft.com/office/officeart/2008/layout/NameandTitleOrganizationalChart"/>
    <dgm:cxn modelId="{1F5C6B70-AB67-4FC3-A173-EFDD9AB881F6}" type="presOf" srcId="{B01BADE1-8E41-4B8C-A8DF-0CBBC1C30FC5}" destId="{340C4979-B420-40C9-9E91-9B8CDFC614CE}" srcOrd="1" destOrd="0" presId="urn:microsoft.com/office/officeart/2008/layout/NameandTitleOrganizationalChart"/>
    <dgm:cxn modelId="{630FAC38-8C76-4560-804C-3ED1689775F7}" type="presOf" srcId="{2AE27EC4-09A5-4B6E-8BDC-3394593CA4C4}" destId="{4260C8B6-1615-4BE6-9AE9-F1DEBFFCEE78}" srcOrd="0" destOrd="0" presId="urn:microsoft.com/office/officeart/2008/layout/NameandTitleOrganizationalChart"/>
    <dgm:cxn modelId="{A993CF3E-67E5-4F0B-84B4-80399B7D26FE}" type="presOf" srcId="{2A8AED53-CEDA-470E-B547-F9CB22BDE6F4}" destId="{6E37E91C-5948-4040-B5A0-1DE007DBB476}" srcOrd="1" destOrd="0" presId="urn:microsoft.com/office/officeart/2008/layout/NameandTitleOrganizationalChart"/>
    <dgm:cxn modelId="{0E275EE1-2758-4AAD-9C54-088DE3E2978E}" srcId="{7443F78B-7AD9-46F4-9767-07A2306590F3}" destId="{803C3594-8100-4402-B284-8A45761A4AC1}" srcOrd="5" destOrd="0" parTransId="{B4F38F4C-B0D9-4744-A490-7F67E0A28576}" sibTransId="{0AC72BEB-AFE3-42A7-859D-0C3B013F5F71}"/>
    <dgm:cxn modelId="{EC50CDEF-2538-4705-A342-8C7A37A0EA48}" type="presOf" srcId="{3E83A3BC-EAB3-47E2-872D-A11001564BFB}" destId="{97094B7D-3433-426B-803E-CDCA94AED095}" srcOrd="0" destOrd="0" presId="urn:microsoft.com/office/officeart/2008/layout/NameandTitleOrganizationalChart"/>
    <dgm:cxn modelId="{24B4ADC9-1324-4B40-A962-4232D9B35560}" type="presOf" srcId="{803C3594-8100-4402-B284-8A45761A4AC1}" destId="{77AFC962-6B15-457C-ABCD-6B926221DFDC}" srcOrd="0" destOrd="0" presId="urn:microsoft.com/office/officeart/2008/layout/NameandTitleOrganizationalChart"/>
    <dgm:cxn modelId="{20DCE94E-FBC2-4ACF-8C46-ACF3CCB3819B}" type="presOf" srcId="{3FA4516B-4AAF-40AA-94D3-C16835D270A6}" destId="{F0EE6E0E-463E-49FC-B0B4-407C9C5196DC}" srcOrd="0" destOrd="0" presId="urn:microsoft.com/office/officeart/2008/layout/NameandTitleOrganizationalChart"/>
    <dgm:cxn modelId="{BAB4F67F-B06E-40E4-AB49-6599DEE2733E}" type="presOf" srcId="{ABE4692D-7F8F-4B85-B513-E34258C32DB8}" destId="{EC85E693-DE3B-4382-A823-CC6C9B85D3CD}" srcOrd="0" destOrd="0" presId="urn:microsoft.com/office/officeart/2008/layout/NameandTitleOrganizationalChart"/>
    <dgm:cxn modelId="{EA0D6F5D-5DA8-4EE2-A3EB-53CA6FAC8A13}" type="presOf" srcId="{7443F78B-7AD9-46F4-9767-07A2306590F3}" destId="{BAF41AB2-8538-4FDA-880C-1F2CDA4D9068}" srcOrd="1" destOrd="0" presId="urn:microsoft.com/office/officeart/2008/layout/NameandTitleOrganizationalChart"/>
    <dgm:cxn modelId="{4F7BD5B0-3E81-415C-9F97-7560D512E32A}" type="presOf" srcId="{A86AB9AA-4CC9-4CB4-B2BD-D1CFBBB662F5}" destId="{E027FBE9-2606-441A-9A16-9DED5DE02E59}" srcOrd="1" destOrd="0" presId="urn:microsoft.com/office/officeart/2008/layout/NameandTitleOrganizationalChart"/>
    <dgm:cxn modelId="{FA15D936-A609-4B97-9F53-CC941E562D3A}" srcId="{5E4FDC5F-E04B-44BD-904C-93E8003A2DB9}" destId="{7443F78B-7AD9-46F4-9767-07A2306590F3}" srcOrd="0" destOrd="0" parTransId="{64443758-9E11-4045-9FE2-A8E631C172FB}" sibTransId="{53AF57B2-EEC0-4FA1-9263-9341EB3624FA}"/>
    <dgm:cxn modelId="{FF50EA9A-FFAD-4D75-BD7B-AB1263A98225}" type="presOf" srcId="{C56B7FAF-D49B-46B2-B1B3-C428BBCCE25B}" destId="{D7921188-CDFA-4316-A1CD-959DCFCAA99E}" srcOrd="0" destOrd="0" presId="urn:microsoft.com/office/officeart/2008/layout/NameandTitleOrganizationalChart"/>
    <dgm:cxn modelId="{2AD4AE47-6858-4979-AADA-E1C8B62D39DF}" type="presOf" srcId="{A74C1E3B-0CE0-43E1-8587-69F8EC0E592F}" destId="{A1EBE775-588F-4439-AC38-54F53E15E476}" srcOrd="0" destOrd="0" presId="urn:microsoft.com/office/officeart/2008/layout/NameandTitleOrganizationalChart"/>
    <dgm:cxn modelId="{E8BD4D18-E20A-465C-95E0-C86B0C205AE7}" type="presOf" srcId="{1A5321B9-A7D4-4F70-9CBB-049E63DCE911}" destId="{DCA083E9-2AEC-4062-A072-C6DE89EB0024}" srcOrd="0" destOrd="0" presId="urn:microsoft.com/office/officeart/2008/layout/NameandTitleOrganizationalChart"/>
    <dgm:cxn modelId="{DA2F39C0-F514-45C8-9C9A-2A2AD128BC51}" type="presOf" srcId="{3FA4516B-4AAF-40AA-94D3-C16835D270A6}" destId="{4421A939-5941-4A4A-94CC-9318AE315A5F}" srcOrd="1" destOrd="0" presId="urn:microsoft.com/office/officeart/2008/layout/NameandTitleOrganizationalChart"/>
    <dgm:cxn modelId="{7828D5EB-11A7-4BEC-B1C1-980BAD2AE592}" srcId="{A86AB9AA-4CC9-4CB4-B2BD-D1CFBBB662F5}" destId="{3FA4516B-4AAF-40AA-94D3-C16835D270A6}" srcOrd="0" destOrd="0" parTransId="{CAAB0F1A-DCDB-4790-846E-1B6AD0630FF9}" sibTransId="{A74C1E3B-0CE0-43E1-8587-69F8EC0E592F}"/>
    <dgm:cxn modelId="{F802CFCA-9F42-4264-BC6D-4EF286FC9480}" srcId="{803C3594-8100-4402-B284-8A45761A4AC1}" destId="{0E67A9AA-CF26-4E14-B91D-A3E5D6D471FC}" srcOrd="0" destOrd="0" parTransId="{3E83A3BC-EAB3-47E2-872D-A11001564BFB}" sibTransId="{B21DC261-A147-47CF-BF3C-BD7365A27744}"/>
    <dgm:cxn modelId="{EB430FE0-A2F2-412E-9F90-D29EC7A033CE}" type="presOf" srcId="{D957AC97-6F1F-45D0-B384-CD2D9E848B29}" destId="{90CC47F6-8223-4F7E-8CE1-3D7FA66B581D}" srcOrd="0" destOrd="0" presId="urn:microsoft.com/office/officeart/2008/layout/NameandTitleOrganizationalChart"/>
    <dgm:cxn modelId="{A85B856A-6318-4A77-A3BA-FA19CC88CF8C}" type="presOf" srcId="{7217FD22-EB25-4D7C-8705-2C648165C2D4}" destId="{2AD28777-AC8D-44FA-937D-4D0D3E588CD1}" srcOrd="0" destOrd="0" presId="urn:microsoft.com/office/officeart/2008/layout/NameandTitleOrganizationalChart"/>
    <dgm:cxn modelId="{9701CF64-6AA1-40D9-8E52-B3CE5661DD07}" srcId="{7443F78B-7AD9-46F4-9767-07A2306590F3}" destId="{6D73B0D4-3FF1-45DA-8286-AA69830ECB31}" srcOrd="2" destOrd="0" parTransId="{62619990-1600-48C1-B7C4-DC59A993ED1E}" sibTransId="{F487E0E0-3F3D-480B-9C1F-33C565A469CE}"/>
    <dgm:cxn modelId="{22EB62AC-8C54-430B-9AE5-58D7B9BE6811}" type="presOf" srcId="{62619990-1600-48C1-B7C4-DC59A993ED1E}" destId="{0965493D-44FC-4CB6-88A1-975D11846BE6}" srcOrd="0" destOrd="0" presId="urn:microsoft.com/office/officeart/2008/layout/NameandTitleOrganizationalChart"/>
    <dgm:cxn modelId="{EE25FD88-3F81-48D3-B438-4B10DA92B414}" type="presOf" srcId="{2A8AED53-CEDA-470E-B547-F9CB22BDE6F4}" destId="{91E126D4-4D7D-4F83-9976-DE50A5EF07EC}" srcOrd="0" destOrd="0" presId="urn:microsoft.com/office/officeart/2008/layout/NameandTitleOrganizationalChart"/>
    <dgm:cxn modelId="{4F84B262-9E2B-42AF-AEE9-2E4044F7762D}" type="presOf" srcId="{9440046F-DDAF-46B8-A02E-18641D9F00BF}" destId="{4D61C0D0-EF37-48BA-A439-472A5352712C}" srcOrd="0" destOrd="0" presId="urn:microsoft.com/office/officeart/2008/layout/NameandTitleOrganizationalChart"/>
    <dgm:cxn modelId="{6855B070-8505-4188-9210-898B9FD1D745}" type="presOf" srcId="{3E095A20-14FB-41E4-8955-5CA68DB7098F}" destId="{04BB8347-5735-403B-850E-0FD086CA5D23}" srcOrd="0" destOrd="0" presId="urn:microsoft.com/office/officeart/2008/layout/NameandTitleOrganizationalChart"/>
    <dgm:cxn modelId="{F408AF76-0A47-45A5-A811-A8CE8F6EACB6}" type="presOf" srcId="{6D73B0D4-3FF1-45DA-8286-AA69830ECB31}" destId="{C5807DC9-7AC4-458A-94A5-F34F37807DE4}" srcOrd="0" destOrd="0" presId="urn:microsoft.com/office/officeart/2008/layout/NameandTitleOrganizationalChart"/>
    <dgm:cxn modelId="{097FF7D4-95CC-4D52-95C0-86F5B63D6DAD}" type="presOf" srcId="{43A92C8C-08E7-4D59-801C-2DD20E026880}" destId="{02AB1DC9-464E-4A6C-A19C-6E7EF7966D77}" srcOrd="0" destOrd="0" presId="urn:microsoft.com/office/officeart/2008/layout/NameandTitleOrganizationalChart"/>
    <dgm:cxn modelId="{368D28D4-C403-4E42-ABDA-6C9A024E3B4A}" type="presOf" srcId="{F487E0E0-3F3D-480B-9C1F-33C565A469CE}" destId="{129D0B9F-016F-42E6-B513-9384D45FBFB4}" srcOrd="0" destOrd="0" presId="urn:microsoft.com/office/officeart/2008/layout/NameandTitleOrganizationalChart"/>
    <dgm:cxn modelId="{34CD4127-2BC9-447A-B942-6BC0EB11EA1E}" type="presOf" srcId="{0AC72BEB-AFE3-42A7-859D-0C3B013F5F71}" destId="{6175D7F7-7ED8-4E59-979B-A43D7FFAA567}" srcOrd="0" destOrd="0" presId="urn:microsoft.com/office/officeart/2008/layout/NameandTitleOrganizationalChart"/>
    <dgm:cxn modelId="{F993320B-65AD-4705-BC8E-1D61EB889A23}" srcId="{7443F78B-7AD9-46F4-9767-07A2306590F3}" destId="{3E095A20-14FB-41E4-8955-5CA68DB7098F}" srcOrd="4" destOrd="0" parTransId="{A50E8CCC-90B7-443A-ACB2-1CD0B10A3E48}" sibTransId="{A7AF32B6-CF0D-42A7-9773-E1F6F2EBE2DB}"/>
    <dgm:cxn modelId="{8F1C4918-D9A6-46D6-950F-AE040F3B6BC2}" type="presOf" srcId="{5B7BA8F7-BFD1-4585-BC6F-AFAA2EDACD71}" destId="{627CE56E-960A-421C-8D92-2551F65B3B30}" srcOrd="0" destOrd="0" presId="urn:microsoft.com/office/officeart/2008/layout/NameandTitleOrganizationalChart"/>
    <dgm:cxn modelId="{AED4B26B-1FAF-458D-BC7A-BF0C595270DC}" srcId="{3E095A20-14FB-41E4-8955-5CA68DB7098F}" destId="{B01BADE1-8E41-4B8C-A8DF-0CBBC1C30FC5}" srcOrd="0" destOrd="0" parTransId="{CCD269A7-2E4B-4CDC-99F2-53E5862BE6A7}" sibTransId="{DA58D195-0AD8-4037-942A-7AA22AFACF3B}"/>
    <dgm:cxn modelId="{2783B2C2-2E8A-4039-A1C2-E41134D8AEEC}" type="presOf" srcId="{A7AF32B6-CF0D-42A7-9773-E1F6F2EBE2DB}" destId="{ADC29737-6F43-470C-8378-B784309B6B1E}" srcOrd="0" destOrd="0" presId="urn:microsoft.com/office/officeart/2008/layout/NameandTitleOrganizationalChart"/>
    <dgm:cxn modelId="{B4D6F0FA-2A31-4D7A-B63A-1425ED875679}" srcId="{6D73B0D4-3FF1-45DA-8286-AA69830ECB31}" destId="{1A5321B9-A7D4-4F70-9CBB-049E63DCE911}" srcOrd="0" destOrd="0" parTransId="{47980DEB-D95D-45E8-9ECA-70EDB134D95C}" sibTransId="{92D6B1FF-B3BF-4A45-99DB-2E99C5F76619}"/>
    <dgm:cxn modelId="{1FAD752B-F778-468B-ACD2-6DF183C0B581}" type="presParOf" srcId="{BD89CBE7-5F29-48FE-9025-1A37F0353612}" destId="{CA9A9047-5D26-430D-ACE4-48F440209FF2}" srcOrd="0" destOrd="0" presId="urn:microsoft.com/office/officeart/2008/layout/NameandTitleOrganizationalChart"/>
    <dgm:cxn modelId="{BC38FA9D-BA15-4D44-850E-5D671C31A57D}" type="presParOf" srcId="{CA9A9047-5D26-430D-ACE4-48F440209FF2}" destId="{9D1D96B6-7457-4D8E-9616-2B1CF020336D}" srcOrd="0" destOrd="0" presId="urn:microsoft.com/office/officeart/2008/layout/NameandTitleOrganizationalChart"/>
    <dgm:cxn modelId="{DB50AC85-C9D4-4FB0-839C-AF46A1CB7840}" type="presParOf" srcId="{9D1D96B6-7457-4D8E-9616-2B1CF020336D}" destId="{605D7BB9-4779-414D-B39A-34BBA8CCA493}" srcOrd="0" destOrd="0" presId="urn:microsoft.com/office/officeart/2008/layout/NameandTitleOrganizationalChart"/>
    <dgm:cxn modelId="{404540D5-52B5-42B1-B289-668B22D9C1BA}" type="presParOf" srcId="{9D1D96B6-7457-4D8E-9616-2B1CF020336D}" destId="{DA91A258-AC7F-4FA1-B8AD-54EA1702DC65}" srcOrd="1" destOrd="0" presId="urn:microsoft.com/office/officeart/2008/layout/NameandTitleOrganizationalChart"/>
    <dgm:cxn modelId="{C9DAD190-C927-497D-ABA4-4581D38EBFB5}" type="presParOf" srcId="{9D1D96B6-7457-4D8E-9616-2B1CF020336D}" destId="{BAF41AB2-8538-4FDA-880C-1F2CDA4D9068}" srcOrd="2" destOrd="0" presId="urn:microsoft.com/office/officeart/2008/layout/NameandTitleOrganizationalChart"/>
    <dgm:cxn modelId="{3C450040-49B0-4E81-BE4F-689181D9B5A8}" type="presParOf" srcId="{CA9A9047-5D26-430D-ACE4-48F440209FF2}" destId="{D3B28642-83AE-4A26-AE7F-BB9639E41B2B}" srcOrd="1" destOrd="0" presId="urn:microsoft.com/office/officeart/2008/layout/NameandTitleOrganizationalChart"/>
    <dgm:cxn modelId="{5FBFCB1C-39DA-4930-8516-1F060F7A23F9}" type="presParOf" srcId="{D3B28642-83AE-4A26-AE7F-BB9639E41B2B}" destId="{BD2F9C70-8985-464D-B5F0-2A16C2F32DBD}" srcOrd="0" destOrd="0" presId="urn:microsoft.com/office/officeart/2008/layout/NameandTitleOrganizationalChart"/>
    <dgm:cxn modelId="{29B0F95C-8272-4E66-BB9B-5A9478826471}" type="presParOf" srcId="{D3B28642-83AE-4A26-AE7F-BB9639E41B2B}" destId="{21C2BEB4-F5A7-435A-A8D5-F499DE0897C0}" srcOrd="1" destOrd="0" presId="urn:microsoft.com/office/officeart/2008/layout/NameandTitleOrganizationalChart"/>
    <dgm:cxn modelId="{F668D9BC-6D59-4805-A14C-9C6427E6ADB3}" type="presParOf" srcId="{21C2BEB4-F5A7-435A-A8D5-F499DE0897C0}" destId="{7DAAFECD-8C95-4249-A04F-C79D4F85ED95}" srcOrd="0" destOrd="0" presId="urn:microsoft.com/office/officeart/2008/layout/NameandTitleOrganizationalChart"/>
    <dgm:cxn modelId="{15061A3E-6BAD-4E3A-AF3E-ED79F3491633}" type="presParOf" srcId="{7DAAFECD-8C95-4249-A04F-C79D4F85ED95}" destId="{05B5E500-6A91-41DA-BF3D-3C3B80ABDC2C}" srcOrd="0" destOrd="0" presId="urn:microsoft.com/office/officeart/2008/layout/NameandTitleOrganizationalChart"/>
    <dgm:cxn modelId="{282D88C3-5A50-4EA9-B7C9-D368CF599B2C}" type="presParOf" srcId="{7DAAFECD-8C95-4249-A04F-C79D4F85ED95}" destId="{4260C8B6-1615-4BE6-9AE9-F1DEBFFCEE78}" srcOrd="1" destOrd="0" presId="urn:microsoft.com/office/officeart/2008/layout/NameandTitleOrganizationalChart"/>
    <dgm:cxn modelId="{5C308CEA-0307-49FE-BD02-6659F769FFE6}" type="presParOf" srcId="{7DAAFECD-8C95-4249-A04F-C79D4F85ED95}" destId="{E027FBE9-2606-441A-9A16-9DED5DE02E59}" srcOrd="2" destOrd="0" presId="urn:microsoft.com/office/officeart/2008/layout/NameandTitleOrganizationalChart"/>
    <dgm:cxn modelId="{62699E28-E85D-4FFA-8117-096D33E13736}" type="presParOf" srcId="{21C2BEB4-F5A7-435A-A8D5-F499DE0897C0}" destId="{B2C337DD-C7DC-4514-995D-29B02F7FA268}" srcOrd="1" destOrd="0" presId="urn:microsoft.com/office/officeart/2008/layout/NameandTitleOrganizationalChart"/>
    <dgm:cxn modelId="{9917933B-B04B-423E-82E7-301937250198}" type="presParOf" srcId="{B2C337DD-C7DC-4514-995D-29B02F7FA268}" destId="{3211F503-E20C-470D-B63A-391DC620510C}" srcOrd="0" destOrd="0" presId="urn:microsoft.com/office/officeart/2008/layout/NameandTitleOrganizationalChart"/>
    <dgm:cxn modelId="{8C2D6F19-FC3A-4036-AFD6-259A59CB437B}" type="presParOf" srcId="{B2C337DD-C7DC-4514-995D-29B02F7FA268}" destId="{3F4BB29B-69C7-4277-839F-B2E5A43CB457}" srcOrd="1" destOrd="0" presId="urn:microsoft.com/office/officeart/2008/layout/NameandTitleOrganizationalChart"/>
    <dgm:cxn modelId="{24BEF23D-A9ED-4DCF-9DA8-A3D6141245D4}" type="presParOf" srcId="{3F4BB29B-69C7-4277-839F-B2E5A43CB457}" destId="{C480D2E3-0E7A-4A41-A6A9-6E676DF02580}" srcOrd="0" destOrd="0" presId="urn:microsoft.com/office/officeart/2008/layout/NameandTitleOrganizationalChart"/>
    <dgm:cxn modelId="{B6C219F7-59CB-46F1-8688-8B66DE6BA953}" type="presParOf" srcId="{C480D2E3-0E7A-4A41-A6A9-6E676DF02580}" destId="{F0EE6E0E-463E-49FC-B0B4-407C9C5196DC}" srcOrd="0" destOrd="0" presId="urn:microsoft.com/office/officeart/2008/layout/NameandTitleOrganizationalChart"/>
    <dgm:cxn modelId="{A1251218-0058-4ABA-9EAC-1820F5D1C4FC}" type="presParOf" srcId="{C480D2E3-0E7A-4A41-A6A9-6E676DF02580}" destId="{A1EBE775-588F-4439-AC38-54F53E15E476}" srcOrd="1" destOrd="0" presId="urn:microsoft.com/office/officeart/2008/layout/NameandTitleOrganizationalChart"/>
    <dgm:cxn modelId="{6D960575-265B-4C22-BE0D-4E57292400E9}" type="presParOf" srcId="{C480D2E3-0E7A-4A41-A6A9-6E676DF02580}" destId="{4421A939-5941-4A4A-94CC-9318AE315A5F}" srcOrd="2" destOrd="0" presId="urn:microsoft.com/office/officeart/2008/layout/NameandTitleOrganizationalChart"/>
    <dgm:cxn modelId="{E778890E-5E56-40E0-BA42-8C8AA644D10F}" type="presParOf" srcId="{3F4BB29B-69C7-4277-839F-B2E5A43CB457}" destId="{06C407A3-983E-4F77-A73E-D125FD61732C}" srcOrd="1" destOrd="0" presId="urn:microsoft.com/office/officeart/2008/layout/NameandTitleOrganizationalChart"/>
    <dgm:cxn modelId="{EB8B5187-443E-454F-8F1C-360460F2EBBC}" type="presParOf" srcId="{3F4BB29B-69C7-4277-839F-B2E5A43CB457}" destId="{9024BE4B-617A-43FB-AE3F-A6F5862DE013}" srcOrd="2" destOrd="0" presId="urn:microsoft.com/office/officeart/2008/layout/NameandTitleOrganizationalChart"/>
    <dgm:cxn modelId="{06F1DF3E-E098-405F-BB83-BEE56B30F595}" type="presParOf" srcId="{21C2BEB4-F5A7-435A-A8D5-F499DE0897C0}" destId="{1188DDB9-547D-4432-8313-88CDF7206D20}" srcOrd="2" destOrd="0" presId="urn:microsoft.com/office/officeart/2008/layout/NameandTitleOrganizationalChart"/>
    <dgm:cxn modelId="{F3AA205A-E91A-49ED-B5D9-2696A27611D3}" type="presParOf" srcId="{D3B28642-83AE-4A26-AE7F-BB9639E41B2B}" destId="{5523C260-7194-425C-AAB1-547AD8225D38}" srcOrd="2" destOrd="0" presId="urn:microsoft.com/office/officeart/2008/layout/NameandTitleOrganizationalChart"/>
    <dgm:cxn modelId="{4D726A44-A52C-4DAF-B398-54CD4B4F416F}" type="presParOf" srcId="{D3B28642-83AE-4A26-AE7F-BB9639E41B2B}" destId="{D60CA74D-5789-43A5-83D1-4496384703B4}" srcOrd="3" destOrd="0" presId="urn:microsoft.com/office/officeart/2008/layout/NameandTitleOrganizationalChart"/>
    <dgm:cxn modelId="{8FC6EA36-F2FB-47C1-A773-C4C026C8DAC4}" type="presParOf" srcId="{D60CA74D-5789-43A5-83D1-4496384703B4}" destId="{0CBB05D2-CA84-4845-A0A1-7399F30C8FA1}" srcOrd="0" destOrd="0" presId="urn:microsoft.com/office/officeart/2008/layout/NameandTitleOrganizationalChart"/>
    <dgm:cxn modelId="{940768FD-4F28-47CB-ACB5-183735658B1D}" type="presParOf" srcId="{0CBB05D2-CA84-4845-A0A1-7399F30C8FA1}" destId="{EC85E693-DE3B-4382-A823-CC6C9B85D3CD}" srcOrd="0" destOrd="0" presId="urn:microsoft.com/office/officeart/2008/layout/NameandTitleOrganizationalChart"/>
    <dgm:cxn modelId="{29FB76D9-536C-4B56-97FB-A4D33701AFAB}" type="presParOf" srcId="{0CBB05D2-CA84-4845-A0A1-7399F30C8FA1}" destId="{627CE56E-960A-421C-8D92-2551F65B3B30}" srcOrd="1" destOrd="0" presId="urn:microsoft.com/office/officeart/2008/layout/NameandTitleOrganizationalChart"/>
    <dgm:cxn modelId="{FE6EC580-5B76-4F45-8B82-F07C62FE679F}" type="presParOf" srcId="{0CBB05D2-CA84-4845-A0A1-7399F30C8FA1}" destId="{AFEE75C0-7F74-4D2D-A2E2-390D347E2E6D}" srcOrd="2" destOrd="0" presId="urn:microsoft.com/office/officeart/2008/layout/NameandTitleOrganizationalChart"/>
    <dgm:cxn modelId="{8A888463-93EC-429B-AE47-045ABA861253}" type="presParOf" srcId="{D60CA74D-5789-43A5-83D1-4496384703B4}" destId="{93DF384B-9436-49F5-8FC8-F89908356B81}" srcOrd="1" destOrd="0" presId="urn:microsoft.com/office/officeart/2008/layout/NameandTitleOrganizationalChart"/>
    <dgm:cxn modelId="{DFBE7B5B-EA37-4BF4-93F8-FB3A63010623}" type="presParOf" srcId="{93DF384B-9436-49F5-8FC8-F89908356B81}" destId="{2AD28777-AC8D-44FA-937D-4D0D3E588CD1}" srcOrd="0" destOrd="0" presId="urn:microsoft.com/office/officeart/2008/layout/NameandTitleOrganizationalChart"/>
    <dgm:cxn modelId="{DB9DE642-C8F2-463F-BAD1-06B92400DECD}" type="presParOf" srcId="{93DF384B-9436-49F5-8FC8-F89908356B81}" destId="{EEAC41BB-F48D-470F-BBEA-641C7909CCDE}" srcOrd="1" destOrd="0" presId="urn:microsoft.com/office/officeart/2008/layout/NameandTitleOrganizationalChart"/>
    <dgm:cxn modelId="{2C92930C-76E6-48DB-95C3-38FCE0BE6A68}" type="presParOf" srcId="{EEAC41BB-F48D-470F-BBEA-641C7909CCDE}" destId="{25DBFE2B-5704-465D-80D4-70A8B87B7343}" srcOrd="0" destOrd="0" presId="urn:microsoft.com/office/officeart/2008/layout/NameandTitleOrganizationalChart"/>
    <dgm:cxn modelId="{9033AD2B-8BB9-4ACF-8A93-815293C395DC}" type="presParOf" srcId="{25DBFE2B-5704-465D-80D4-70A8B87B7343}" destId="{02AB1DC9-464E-4A6C-A19C-6E7EF7966D77}" srcOrd="0" destOrd="0" presId="urn:microsoft.com/office/officeart/2008/layout/NameandTitleOrganizationalChart"/>
    <dgm:cxn modelId="{8192037A-494A-4163-8DDC-F416752FEBC9}" type="presParOf" srcId="{25DBFE2B-5704-465D-80D4-70A8B87B7343}" destId="{4D61C0D0-EF37-48BA-A439-472A5352712C}" srcOrd="1" destOrd="0" presId="urn:microsoft.com/office/officeart/2008/layout/NameandTitleOrganizationalChart"/>
    <dgm:cxn modelId="{A978CA43-458A-4006-805C-19E9C2A5283A}" type="presParOf" srcId="{25DBFE2B-5704-465D-80D4-70A8B87B7343}" destId="{2CBCB2D3-BAF0-45AE-AD6D-C6C31DACE0ED}" srcOrd="2" destOrd="0" presId="urn:microsoft.com/office/officeart/2008/layout/NameandTitleOrganizationalChart"/>
    <dgm:cxn modelId="{04C20304-8B0A-43A1-A244-3B3491775C88}" type="presParOf" srcId="{EEAC41BB-F48D-470F-BBEA-641C7909CCDE}" destId="{4261C8BE-86D9-4CED-8F7C-453F0FD051AB}" srcOrd="1" destOrd="0" presId="urn:microsoft.com/office/officeart/2008/layout/NameandTitleOrganizationalChart"/>
    <dgm:cxn modelId="{019BABC4-5329-45C7-BBC2-FD6B44B6FDD1}" type="presParOf" srcId="{EEAC41BB-F48D-470F-BBEA-641C7909CCDE}" destId="{1C8A9064-234B-4B09-9055-61E0C601A6FC}" srcOrd="2" destOrd="0" presId="urn:microsoft.com/office/officeart/2008/layout/NameandTitleOrganizationalChart"/>
    <dgm:cxn modelId="{C99728EE-2108-4F6C-B3AF-83BF5E9AF47E}" type="presParOf" srcId="{D60CA74D-5789-43A5-83D1-4496384703B4}" destId="{CECEECEE-2A54-4158-A7A6-135CAAB0B428}" srcOrd="2" destOrd="0" presId="urn:microsoft.com/office/officeart/2008/layout/NameandTitleOrganizationalChart"/>
    <dgm:cxn modelId="{9DF9D82B-1F27-459C-97BC-288396FFF6EE}" type="presParOf" srcId="{D3B28642-83AE-4A26-AE7F-BB9639E41B2B}" destId="{0965493D-44FC-4CB6-88A1-975D11846BE6}" srcOrd="4" destOrd="0" presId="urn:microsoft.com/office/officeart/2008/layout/NameandTitleOrganizationalChart"/>
    <dgm:cxn modelId="{D5CD01A0-1324-45E7-B6F2-FEC6B872DDC2}" type="presParOf" srcId="{D3B28642-83AE-4A26-AE7F-BB9639E41B2B}" destId="{E9E571EE-259B-4BC9-A83B-2EAF6C4470A9}" srcOrd="5" destOrd="0" presId="urn:microsoft.com/office/officeart/2008/layout/NameandTitleOrganizationalChart"/>
    <dgm:cxn modelId="{BD1B80BE-991F-411E-BE95-20A3BCD6E061}" type="presParOf" srcId="{E9E571EE-259B-4BC9-A83B-2EAF6C4470A9}" destId="{70C7233C-C7EB-4531-A31A-A0CA5CF69D73}" srcOrd="0" destOrd="0" presId="urn:microsoft.com/office/officeart/2008/layout/NameandTitleOrganizationalChart"/>
    <dgm:cxn modelId="{799CFEF3-0953-429B-8ADB-4A49F2200467}" type="presParOf" srcId="{70C7233C-C7EB-4531-A31A-A0CA5CF69D73}" destId="{C5807DC9-7AC4-458A-94A5-F34F37807DE4}" srcOrd="0" destOrd="0" presId="urn:microsoft.com/office/officeart/2008/layout/NameandTitleOrganizationalChart"/>
    <dgm:cxn modelId="{6813C3B9-4B5A-4816-9084-B67FB270DE14}" type="presParOf" srcId="{70C7233C-C7EB-4531-A31A-A0CA5CF69D73}" destId="{129D0B9F-016F-42E6-B513-9384D45FBFB4}" srcOrd="1" destOrd="0" presId="urn:microsoft.com/office/officeart/2008/layout/NameandTitleOrganizationalChart"/>
    <dgm:cxn modelId="{D0D5139D-04E2-4ACC-AA1B-9B3D360386C0}" type="presParOf" srcId="{70C7233C-C7EB-4531-A31A-A0CA5CF69D73}" destId="{D8C59806-1853-4A64-95C8-879BEE1C1D6B}" srcOrd="2" destOrd="0" presId="urn:microsoft.com/office/officeart/2008/layout/NameandTitleOrganizationalChart"/>
    <dgm:cxn modelId="{5DDFF435-720A-4ED9-84AD-F2D6CBF808BB}" type="presParOf" srcId="{E9E571EE-259B-4BC9-A83B-2EAF6C4470A9}" destId="{11C19D59-0C00-4D01-A48D-625579FC7E9A}" srcOrd="1" destOrd="0" presId="urn:microsoft.com/office/officeart/2008/layout/NameandTitleOrganizationalChart"/>
    <dgm:cxn modelId="{E335D59F-1B21-49C6-BBE6-15DF1C0B1AFB}" type="presParOf" srcId="{11C19D59-0C00-4D01-A48D-625579FC7E9A}" destId="{D1CD6109-40F4-4ECA-80A6-A431B2A106AC}" srcOrd="0" destOrd="0" presId="urn:microsoft.com/office/officeart/2008/layout/NameandTitleOrganizationalChart"/>
    <dgm:cxn modelId="{EF100267-9753-4ED2-A045-5AF6DF4699E0}" type="presParOf" srcId="{11C19D59-0C00-4D01-A48D-625579FC7E9A}" destId="{7C85494C-12D9-49B0-9F8F-F9CCEDDE4D38}" srcOrd="1" destOrd="0" presId="urn:microsoft.com/office/officeart/2008/layout/NameandTitleOrganizationalChart"/>
    <dgm:cxn modelId="{0E6F3450-C18C-468D-986F-89699A24A658}" type="presParOf" srcId="{7C85494C-12D9-49B0-9F8F-F9CCEDDE4D38}" destId="{23418306-432F-4A35-8814-8D7057EFD319}" srcOrd="0" destOrd="0" presId="urn:microsoft.com/office/officeart/2008/layout/NameandTitleOrganizationalChart"/>
    <dgm:cxn modelId="{ADF1ADFE-4557-4559-9B47-B085A3DC0D76}" type="presParOf" srcId="{23418306-432F-4A35-8814-8D7057EFD319}" destId="{DCA083E9-2AEC-4062-A072-C6DE89EB0024}" srcOrd="0" destOrd="0" presId="urn:microsoft.com/office/officeart/2008/layout/NameandTitleOrganizationalChart"/>
    <dgm:cxn modelId="{BCF1000E-A5F8-4739-8B8C-EB9534886278}" type="presParOf" srcId="{23418306-432F-4A35-8814-8D7057EFD319}" destId="{FB9B284E-7278-40F1-88DB-40CB5492563B}" srcOrd="1" destOrd="0" presId="urn:microsoft.com/office/officeart/2008/layout/NameandTitleOrganizationalChart"/>
    <dgm:cxn modelId="{01A4B951-9D28-45B5-9062-FFC029E6D12F}" type="presParOf" srcId="{23418306-432F-4A35-8814-8D7057EFD319}" destId="{B92D4A4B-6047-4589-9380-462D99DB880C}" srcOrd="2" destOrd="0" presId="urn:microsoft.com/office/officeart/2008/layout/NameandTitleOrganizationalChart"/>
    <dgm:cxn modelId="{0B77D8AD-3D1F-4DEE-A22E-5B7986359FCA}" type="presParOf" srcId="{7C85494C-12D9-49B0-9F8F-F9CCEDDE4D38}" destId="{7F1CD9F5-CDF1-49FA-9945-6D8B5A0ABF8C}" srcOrd="1" destOrd="0" presId="urn:microsoft.com/office/officeart/2008/layout/NameandTitleOrganizationalChart"/>
    <dgm:cxn modelId="{277E9751-48DE-458B-A002-59C87E1DE515}" type="presParOf" srcId="{7C85494C-12D9-49B0-9F8F-F9CCEDDE4D38}" destId="{B9A21919-3F56-41AE-919D-6C2C22A10BCA}" srcOrd="2" destOrd="0" presId="urn:microsoft.com/office/officeart/2008/layout/NameandTitleOrganizationalChart"/>
    <dgm:cxn modelId="{A8071306-1031-4E32-B8FA-98F8D2E3FE27}" type="presParOf" srcId="{E9E571EE-259B-4BC9-A83B-2EAF6C4470A9}" destId="{F8403F31-E75B-45A9-9D6F-B8826674E5FE}" srcOrd="2" destOrd="0" presId="urn:microsoft.com/office/officeart/2008/layout/NameandTitleOrganizationalChart"/>
    <dgm:cxn modelId="{31745AEC-0126-4DC7-90AE-42500B5B471D}" type="presParOf" srcId="{D3B28642-83AE-4A26-AE7F-BB9639E41B2B}" destId="{CE0C806E-9FE7-4B9F-9B06-DA8069DC7548}" srcOrd="6" destOrd="0" presId="urn:microsoft.com/office/officeart/2008/layout/NameandTitleOrganizationalChart"/>
    <dgm:cxn modelId="{34212A54-24BA-442C-B35D-CEB607DD0E5A}" type="presParOf" srcId="{D3B28642-83AE-4A26-AE7F-BB9639E41B2B}" destId="{CAEBCC0B-9D32-4C9C-9BC9-BE5258EA0BA8}" srcOrd="7" destOrd="0" presId="urn:microsoft.com/office/officeart/2008/layout/NameandTitleOrganizationalChart"/>
    <dgm:cxn modelId="{11473D51-3F81-4FF8-98DC-AA92CF22BED6}" type="presParOf" srcId="{CAEBCC0B-9D32-4C9C-9BC9-BE5258EA0BA8}" destId="{C04BD3B3-F0F6-43DD-AE6A-D7FC1EA98A37}" srcOrd="0" destOrd="0" presId="urn:microsoft.com/office/officeart/2008/layout/NameandTitleOrganizationalChart"/>
    <dgm:cxn modelId="{C477AE36-1218-4333-B147-242F8DAF09F2}" type="presParOf" srcId="{C04BD3B3-F0F6-43DD-AE6A-D7FC1EA98A37}" destId="{D7921188-CDFA-4316-A1CD-959DCFCAA99E}" srcOrd="0" destOrd="0" presId="urn:microsoft.com/office/officeart/2008/layout/NameandTitleOrganizationalChart"/>
    <dgm:cxn modelId="{9CB1C48A-CBF9-40A1-A2FD-DCA633A30DFB}" type="presParOf" srcId="{C04BD3B3-F0F6-43DD-AE6A-D7FC1EA98A37}" destId="{FFAB917D-44AA-452C-A733-F27102DE5BCC}" srcOrd="1" destOrd="0" presId="urn:microsoft.com/office/officeart/2008/layout/NameandTitleOrganizationalChart"/>
    <dgm:cxn modelId="{D233C340-241B-4DD3-AB46-653C736120A7}" type="presParOf" srcId="{C04BD3B3-F0F6-43DD-AE6A-D7FC1EA98A37}" destId="{2BC8705E-8842-4724-AECA-C1EE8B099FD9}" srcOrd="2" destOrd="0" presId="urn:microsoft.com/office/officeart/2008/layout/NameandTitleOrganizationalChart"/>
    <dgm:cxn modelId="{95C95EE6-4479-4325-9345-5755F57753A6}" type="presParOf" srcId="{CAEBCC0B-9D32-4C9C-9BC9-BE5258EA0BA8}" destId="{B6715A97-9842-412C-A249-E032F7D2ED56}" srcOrd="1" destOrd="0" presId="urn:microsoft.com/office/officeart/2008/layout/NameandTitleOrganizationalChart"/>
    <dgm:cxn modelId="{74C9B83B-D7BA-495C-BB2D-C4D5B53C3034}" type="presParOf" srcId="{B6715A97-9842-412C-A249-E032F7D2ED56}" destId="{90CC47F6-8223-4F7E-8CE1-3D7FA66B581D}" srcOrd="0" destOrd="0" presId="urn:microsoft.com/office/officeart/2008/layout/NameandTitleOrganizationalChart"/>
    <dgm:cxn modelId="{64F76D43-B8FA-4B59-B12C-40D100B797EE}" type="presParOf" srcId="{B6715A97-9842-412C-A249-E032F7D2ED56}" destId="{30FA2148-C073-4A64-8F51-86776EA39AC4}" srcOrd="1" destOrd="0" presId="urn:microsoft.com/office/officeart/2008/layout/NameandTitleOrganizationalChart"/>
    <dgm:cxn modelId="{D51D92FD-1373-4FEC-AA17-D6F7106F5011}" type="presParOf" srcId="{30FA2148-C073-4A64-8F51-86776EA39AC4}" destId="{D7246A9B-4DD1-45BD-8B9D-763E7DD69BB0}" srcOrd="0" destOrd="0" presId="urn:microsoft.com/office/officeart/2008/layout/NameandTitleOrganizationalChart"/>
    <dgm:cxn modelId="{B983606D-FEB5-4AA5-A21D-FE1EA6C32AD3}" type="presParOf" srcId="{D7246A9B-4DD1-45BD-8B9D-763E7DD69BB0}" destId="{91E126D4-4D7D-4F83-9976-DE50A5EF07EC}" srcOrd="0" destOrd="0" presId="urn:microsoft.com/office/officeart/2008/layout/NameandTitleOrganizationalChart"/>
    <dgm:cxn modelId="{5D8B78B5-E8E1-400E-A114-1F8D9A8FF4A4}" type="presParOf" srcId="{D7246A9B-4DD1-45BD-8B9D-763E7DD69BB0}" destId="{58EBA978-E530-4EE8-B2C3-EEFA51615F2F}" srcOrd="1" destOrd="0" presId="urn:microsoft.com/office/officeart/2008/layout/NameandTitleOrganizationalChart"/>
    <dgm:cxn modelId="{0ED38E82-EF28-4497-9B1A-D965CBB723C8}" type="presParOf" srcId="{D7246A9B-4DD1-45BD-8B9D-763E7DD69BB0}" destId="{6E37E91C-5948-4040-B5A0-1DE007DBB476}" srcOrd="2" destOrd="0" presId="urn:microsoft.com/office/officeart/2008/layout/NameandTitleOrganizationalChart"/>
    <dgm:cxn modelId="{8CFC54A9-AA81-49CB-8F53-B684DAE7D7B9}" type="presParOf" srcId="{30FA2148-C073-4A64-8F51-86776EA39AC4}" destId="{425B0D6A-61CE-4CB3-A608-82D26C051134}" srcOrd="1" destOrd="0" presId="urn:microsoft.com/office/officeart/2008/layout/NameandTitleOrganizationalChart"/>
    <dgm:cxn modelId="{181E833E-24F9-4377-B02D-C46F25B1EF40}" type="presParOf" srcId="{30FA2148-C073-4A64-8F51-86776EA39AC4}" destId="{9E3ED1C7-C846-4926-8EB0-9CF1A82192A9}" srcOrd="2" destOrd="0" presId="urn:microsoft.com/office/officeart/2008/layout/NameandTitleOrganizationalChart"/>
    <dgm:cxn modelId="{28C8BA15-D07D-4E53-A9A0-6E824E64D9FA}" type="presParOf" srcId="{CAEBCC0B-9D32-4C9C-9BC9-BE5258EA0BA8}" destId="{3CA16A36-3A85-490C-9DCA-F09B41E6CE91}" srcOrd="2" destOrd="0" presId="urn:microsoft.com/office/officeart/2008/layout/NameandTitleOrganizationalChart"/>
    <dgm:cxn modelId="{D4E01E72-D63E-4B5D-8D11-3BE25F4FB69C}" type="presParOf" srcId="{D3B28642-83AE-4A26-AE7F-BB9639E41B2B}" destId="{05E0D74B-A546-4EE9-BCB9-C8097CE3B352}" srcOrd="8" destOrd="0" presId="urn:microsoft.com/office/officeart/2008/layout/NameandTitleOrganizationalChart"/>
    <dgm:cxn modelId="{F91105C8-A502-49C1-97AA-A5FE689BA6B1}" type="presParOf" srcId="{D3B28642-83AE-4A26-AE7F-BB9639E41B2B}" destId="{5C16C841-AD8C-430A-BCB4-7EFCFC2A24A1}" srcOrd="9" destOrd="0" presId="urn:microsoft.com/office/officeart/2008/layout/NameandTitleOrganizationalChart"/>
    <dgm:cxn modelId="{8F5BBDE2-A916-4D26-AEF9-87CCDF24ED01}" type="presParOf" srcId="{5C16C841-AD8C-430A-BCB4-7EFCFC2A24A1}" destId="{56104D7C-E5AC-4741-BF6A-16C4F67C6E52}" srcOrd="0" destOrd="0" presId="urn:microsoft.com/office/officeart/2008/layout/NameandTitleOrganizationalChart"/>
    <dgm:cxn modelId="{37B1CD0F-0DD7-4FBF-A0A1-9B115B74D009}" type="presParOf" srcId="{56104D7C-E5AC-4741-BF6A-16C4F67C6E52}" destId="{04BB8347-5735-403B-850E-0FD086CA5D23}" srcOrd="0" destOrd="0" presId="urn:microsoft.com/office/officeart/2008/layout/NameandTitleOrganizationalChart"/>
    <dgm:cxn modelId="{205315A4-DE64-4BB6-AF98-70BDC83C21E7}" type="presParOf" srcId="{56104D7C-E5AC-4741-BF6A-16C4F67C6E52}" destId="{ADC29737-6F43-470C-8378-B784309B6B1E}" srcOrd="1" destOrd="0" presId="urn:microsoft.com/office/officeart/2008/layout/NameandTitleOrganizationalChart"/>
    <dgm:cxn modelId="{46A55CCF-6F83-424E-8978-26EF99435F95}" type="presParOf" srcId="{56104D7C-E5AC-4741-BF6A-16C4F67C6E52}" destId="{A6C2166A-343D-4061-BABE-C795F7DD75AE}" srcOrd="2" destOrd="0" presId="urn:microsoft.com/office/officeart/2008/layout/NameandTitleOrganizationalChart"/>
    <dgm:cxn modelId="{37B95B6D-3B54-4A10-B648-A4F2A1BE973E}" type="presParOf" srcId="{5C16C841-AD8C-430A-BCB4-7EFCFC2A24A1}" destId="{87814876-5E0C-45F1-8DAC-1C3F1A7967CF}" srcOrd="1" destOrd="0" presId="urn:microsoft.com/office/officeart/2008/layout/NameandTitleOrganizationalChart"/>
    <dgm:cxn modelId="{7AFF9EF6-3EB3-4D1C-AE91-FDD135DE9116}" type="presParOf" srcId="{87814876-5E0C-45F1-8DAC-1C3F1A7967CF}" destId="{8406FDDA-7720-4554-98B6-F10FE398BD8E}" srcOrd="0" destOrd="0" presId="urn:microsoft.com/office/officeart/2008/layout/NameandTitleOrganizationalChart"/>
    <dgm:cxn modelId="{684A80CC-9615-4921-8B0D-164BBE66A89E}" type="presParOf" srcId="{87814876-5E0C-45F1-8DAC-1C3F1A7967CF}" destId="{DBDB1BAE-29C5-4E45-BA7D-904FE66A491D}" srcOrd="1" destOrd="0" presId="urn:microsoft.com/office/officeart/2008/layout/NameandTitleOrganizationalChart"/>
    <dgm:cxn modelId="{5A46F405-7D89-4546-9EFF-455E4CACF991}" type="presParOf" srcId="{DBDB1BAE-29C5-4E45-BA7D-904FE66A491D}" destId="{2887AFE7-B523-45AF-A791-47AFCC0AD34D}" srcOrd="0" destOrd="0" presId="urn:microsoft.com/office/officeart/2008/layout/NameandTitleOrganizationalChart"/>
    <dgm:cxn modelId="{69A13BCE-E5E6-4569-A010-0FBDD2D9DB7B}" type="presParOf" srcId="{2887AFE7-B523-45AF-A791-47AFCC0AD34D}" destId="{1C2D502B-CB57-4E92-A072-F4115E971FF3}" srcOrd="0" destOrd="0" presId="urn:microsoft.com/office/officeart/2008/layout/NameandTitleOrganizationalChart"/>
    <dgm:cxn modelId="{045DE2A6-5E59-494C-A938-41E0D176E20E}" type="presParOf" srcId="{2887AFE7-B523-45AF-A791-47AFCC0AD34D}" destId="{AAF41E5F-FFCE-43E6-B1FF-F6246C433EE0}" srcOrd="1" destOrd="0" presId="urn:microsoft.com/office/officeart/2008/layout/NameandTitleOrganizationalChart"/>
    <dgm:cxn modelId="{90B9A9EB-3FD0-4A2F-8A27-55BE14920682}" type="presParOf" srcId="{2887AFE7-B523-45AF-A791-47AFCC0AD34D}" destId="{340C4979-B420-40C9-9E91-9B8CDFC614CE}" srcOrd="2" destOrd="0" presId="urn:microsoft.com/office/officeart/2008/layout/NameandTitleOrganizationalChart"/>
    <dgm:cxn modelId="{29080308-B4D7-4E76-AD9D-F57A7EB4B625}" type="presParOf" srcId="{DBDB1BAE-29C5-4E45-BA7D-904FE66A491D}" destId="{2DEC4DFA-EBE6-456A-9551-A8C0995386A9}" srcOrd="1" destOrd="0" presId="urn:microsoft.com/office/officeart/2008/layout/NameandTitleOrganizationalChart"/>
    <dgm:cxn modelId="{E1388688-88E4-41B6-A87B-D1C123203985}" type="presParOf" srcId="{DBDB1BAE-29C5-4E45-BA7D-904FE66A491D}" destId="{F83A8EAC-BFA8-4DDC-B515-1DDFB85EDB4A}" srcOrd="2" destOrd="0" presId="urn:microsoft.com/office/officeart/2008/layout/NameandTitleOrganizationalChart"/>
    <dgm:cxn modelId="{41E56BEC-D64C-415A-ADDE-8E568ADD9655}" type="presParOf" srcId="{5C16C841-AD8C-430A-BCB4-7EFCFC2A24A1}" destId="{662E009C-12F6-4F11-BC5B-A06A7F4C06D9}" srcOrd="2" destOrd="0" presId="urn:microsoft.com/office/officeart/2008/layout/NameandTitleOrganizationalChart"/>
    <dgm:cxn modelId="{675CF23C-3C97-4C3B-BE13-B1F1EE227AFA}" type="presParOf" srcId="{D3B28642-83AE-4A26-AE7F-BB9639E41B2B}" destId="{0A30B28B-314E-4701-ADD1-51FFC9FD8E56}" srcOrd="10" destOrd="0" presId="urn:microsoft.com/office/officeart/2008/layout/NameandTitleOrganizationalChart"/>
    <dgm:cxn modelId="{B2B9D2E1-6443-496F-9D03-B92B36CB33EB}" type="presParOf" srcId="{D3B28642-83AE-4A26-AE7F-BB9639E41B2B}" destId="{9AB48199-9FF0-4190-B91A-688D84DF12F7}" srcOrd="11" destOrd="0" presId="urn:microsoft.com/office/officeart/2008/layout/NameandTitleOrganizationalChart"/>
    <dgm:cxn modelId="{C46FDC67-EBF8-4774-8A60-B4C0D2670D8E}" type="presParOf" srcId="{9AB48199-9FF0-4190-B91A-688D84DF12F7}" destId="{69B17F56-C7F5-47F6-8435-DE9511F520ED}" srcOrd="0" destOrd="0" presId="urn:microsoft.com/office/officeart/2008/layout/NameandTitleOrganizationalChart"/>
    <dgm:cxn modelId="{63B6E922-B633-43BA-A7FB-517B1515E2E4}" type="presParOf" srcId="{69B17F56-C7F5-47F6-8435-DE9511F520ED}" destId="{77AFC962-6B15-457C-ABCD-6B926221DFDC}" srcOrd="0" destOrd="0" presId="urn:microsoft.com/office/officeart/2008/layout/NameandTitleOrganizationalChart"/>
    <dgm:cxn modelId="{99CC0DD2-D27F-4267-91C1-9BE3C2874E78}" type="presParOf" srcId="{69B17F56-C7F5-47F6-8435-DE9511F520ED}" destId="{6175D7F7-7ED8-4E59-979B-A43D7FFAA567}" srcOrd="1" destOrd="0" presId="urn:microsoft.com/office/officeart/2008/layout/NameandTitleOrganizationalChart"/>
    <dgm:cxn modelId="{03AAD349-D7CC-4780-BF35-C39C020D559D}" type="presParOf" srcId="{69B17F56-C7F5-47F6-8435-DE9511F520ED}" destId="{83029366-F74F-47B5-9329-6598CFB3B35B}" srcOrd="2" destOrd="0" presId="urn:microsoft.com/office/officeart/2008/layout/NameandTitleOrganizationalChart"/>
    <dgm:cxn modelId="{EC8AB6BF-D678-4849-BE85-9E4E17762393}" type="presParOf" srcId="{9AB48199-9FF0-4190-B91A-688D84DF12F7}" destId="{B99262A3-658B-4A00-A648-98F704B5F768}" srcOrd="1" destOrd="0" presId="urn:microsoft.com/office/officeart/2008/layout/NameandTitleOrganizationalChart"/>
    <dgm:cxn modelId="{34307BEB-512E-4367-86E0-F288FC1183A7}" type="presParOf" srcId="{B99262A3-658B-4A00-A648-98F704B5F768}" destId="{97094B7D-3433-426B-803E-CDCA94AED095}" srcOrd="0" destOrd="0" presId="urn:microsoft.com/office/officeart/2008/layout/NameandTitleOrganizationalChart"/>
    <dgm:cxn modelId="{EF879CB3-CEF3-4C42-89BB-A8D2AB313B46}" type="presParOf" srcId="{B99262A3-658B-4A00-A648-98F704B5F768}" destId="{63AC247E-4BD9-45C7-8B09-EF50D07B4107}" srcOrd="1" destOrd="0" presId="urn:microsoft.com/office/officeart/2008/layout/NameandTitleOrganizationalChart"/>
    <dgm:cxn modelId="{5F9C6B3D-7EB1-42F6-A264-1BAAAB4E0A30}" type="presParOf" srcId="{63AC247E-4BD9-45C7-8B09-EF50D07B4107}" destId="{791FE9EE-5316-4DC3-97D2-36A7313B8520}" srcOrd="0" destOrd="0" presId="urn:microsoft.com/office/officeart/2008/layout/NameandTitleOrganizationalChart"/>
    <dgm:cxn modelId="{184A46A6-C702-49A4-93E1-3855B5214F35}" type="presParOf" srcId="{791FE9EE-5316-4DC3-97D2-36A7313B8520}" destId="{E1DB248D-36DD-4ABD-BAFB-5B168E343A70}" srcOrd="0" destOrd="0" presId="urn:microsoft.com/office/officeart/2008/layout/NameandTitleOrganizationalChart"/>
    <dgm:cxn modelId="{39D1E858-2F99-4A96-A8D4-EE8B3A50523E}" type="presParOf" srcId="{791FE9EE-5316-4DC3-97D2-36A7313B8520}" destId="{84E29155-3288-4C9E-8255-4C533BB441A4}" srcOrd="1" destOrd="0" presId="urn:microsoft.com/office/officeart/2008/layout/NameandTitleOrganizationalChart"/>
    <dgm:cxn modelId="{C6C78BEA-7558-4881-90E4-F44C05425247}" type="presParOf" srcId="{791FE9EE-5316-4DC3-97D2-36A7313B8520}" destId="{D1C28DCE-ABAF-46B4-9B78-AB166426EAFD}" srcOrd="2" destOrd="0" presId="urn:microsoft.com/office/officeart/2008/layout/NameandTitleOrganizationalChart"/>
    <dgm:cxn modelId="{72A174DC-AB23-41A5-B484-6966AE235741}" type="presParOf" srcId="{63AC247E-4BD9-45C7-8B09-EF50D07B4107}" destId="{23635B85-E88B-483A-B2A8-75EF5C05919C}" srcOrd="1" destOrd="0" presId="urn:microsoft.com/office/officeart/2008/layout/NameandTitleOrganizationalChart"/>
    <dgm:cxn modelId="{D7D893D1-9E49-4322-B3DD-D4A883244395}" type="presParOf" srcId="{63AC247E-4BD9-45C7-8B09-EF50D07B4107}" destId="{3D342C11-629A-45C6-A025-CAF6AB997CA4}" srcOrd="2" destOrd="0" presId="urn:microsoft.com/office/officeart/2008/layout/NameandTitleOrganizationalChart"/>
    <dgm:cxn modelId="{C20B4F49-03DD-4218-AD3E-1AFD849890E4}" type="presParOf" srcId="{9AB48199-9FF0-4190-B91A-688D84DF12F7}" destId="{6E72DF26-7684-40C0-89E4-B164C357025A}" srcOrd="2" destOrd="0" presId="urn:microsoft.com/office/officeart/2008/layout/NameandTitleOrganizationalChart"/>
    <dgm:cxn modelId="{7A29C86F-98F4-41E8-8681-49ECAE7B6948}" type="presParOf" srcId="{CA9A9047-5D26-430D-ACE4-48F440209FF2}" destId="{1C08449D-BD9E-4304-90A0-5C610CB5EBC4}"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DC101-DD97-45B1-B658-8D3FA1E125DD}" type="doc">
      <dgm:prSet loTypeId="urn:microsoft.com/office/officeart/2005/8/layout/vList4" loCatId="list" qsTypeId="urn:microsoft.com/office/officeart/2005/8/quickstyle/simple2" qsCatId="simple" csTypeId="urn:microsoft.com/office/officeart/2005/8/colors/colorful3" csCatId="colorful" phldr="1"/>
      <dgm:spPr/>
      <dgm:t>
        <a:bodyPr/>
        <a:lstStyle/>
        <a:p>
          <a:endParaRPr lang="en-US"/>
        </a:p>
      </dgm:t>
    </dgm:pt>
    <dgm:pt modelId="{41139E68-26B2-43E6-94BA-353E2B954621}">
      <dgm:prSet phldrT="[Text]"/>
      <dgm:spPr>
        <a:solidFill>
          <a:srgbClr val="92D050"/>
        </a:solidFill>
      </dgm:spPr>
      <dgm:t>
        <a:bodyPr/>
        <a:lstStyle/>
        <a:p>
          <a:r>
            <a:rPr lang="en-US" dirty="0" smtClean="0">
              <a:solidFill>
                <a:srgbClr val="002060"/>
              </a:solidFill>
              <a:latin typeface="Candara" pitchFamily="34" charset="0"/>
            </a:rPr>
            <a:t>A framework of cooperation among OIC member countries, relevant OIC institutions and international organizations in the domain of health;</a:t>
          </a:r>
          <a:endParaRPr lang="en-US" dirty="0">
            <a:solidFill>
              <a:srgbClr val="002060"/>
            </a:solidFill>
          </a:endParaRPr>
        </a:p>
      </dgm:t>
    </dgm:pt>
    <dgm:pt modelId="{4848BE53-7ABB-4D4F-9CA2-339732BCB31E}" type="parTrans" cxnId="{DF327D7A-41B8-48A3-B12E-4369FCB20EC9}">
      <dgm:prSet/>
      <dgm:spPr/>
      <dgm:t>
        <a:bodyPr/>
        <a:lstStyle/>
        <a:p>
          <a:endParaRPr lang="en-US"/>
        </a:p>
      </dgm:t>
    </dgm:pt>
    <dgm:pt modelId="{E4F03511-42CB-4955-8192-1BDB97B9BAB2}" type="sibTrans" cxnId="{DF327D7A-41B8-48A3-B12E-4369FCB20EC9}">
      <dgm:prSet/>
      <dgm:spPr/>
      <dgm:t>
        <a:bodyPr/>
        <a:lstStyle/>
        <a:p>
          <a:endParaRPr lang="en-US"/>
        </a:p>
      </dgm:t>
    </dgm:pt>
    <dgm:pt modelId="{DFEDBF00-ABBB-4688-9207-9916730AF5DD}">
      <dgm:prSet phldrT="[Text]"/>
      <dgm:spPr>
        <a:solidFill>
          <a:srgbClr val="E674CE"/>
        </a:solidFill>
      </dgm:spPr>
      <dgm:t>
        <a:bodyPr/>
        <a:lstStyle/>
        <a:p>
          <a:r>
            <a:rPr lang="en-US" dirty="0" smtClean="0">
              <a:solidFill>
                <a:srgbClr val="002060"/>
              </a:solidFill>
              <a:latin typeface="Candara" pitchFamily="34" charset="0"/>
            </a:rPr>
            <a:t>Aims to strengthen health care delivery system and improve health situation in OIC member countries especially by facilitating and promoting intra-OIC transfer of knowledge and expertise;</a:t>
          </a:r>
          <a:endParaRPr lang="en-US" dirty="0">
            <a:solidFill>
              <a:srgbClr val="002060"/>
            </a:solidFill>
          </a:endParaRPr>
        </a:p>
      </dgm:t>
    </dgm:pt>
    <dgm:pt modelId="{CD4BE2BD-6108-4D37-8F42-095C33A82883}" type="parTrans" cxnId="{488A5E0E-0387-4032-92E7-FBFE66DD6F79}">
      <dgm:prSet/>
      <dgm:spPr/>
      <dgm:t>
        <a:bodyPr/>
        <a:lstStyle/>
        <a:p>
          <a:endParaRPr lang="en-US"/>
        </a:p>
      </dgm:t>
    </dgm:pt>
    <dgm:pt modelId="{C57671BB-712D-4695-A53C-F9580984C0D2}" type="sibTrans" cxnId="{488A5E0E-0387-4032-92E7-FBFE66DD6F79}">
      <dgm:prSet/>
      <dgm:spPr/>
      <dgm:t>
        <a:bodyPr/>
        <a:lstStyle/>
        <a:p>
          <a:endParaRPr lang="en-US"/>
        </a:p>
      </dgm:t>
    </dgm:pt>
    <dgm:pt modelId="{45481C71-3D5B-4294-ADE1-779F4DAFF29C}">
      <dgm:prSet phldrT="[Text]"/>
      <dgm:spPr>
        <a:solidFill>
          <a:srgbClr val="FFFF00"/>
        </a:solidFill>
      </dgm:spPr>
      <dgm:t>
        <a:bodyPr/>
        <a:lstStyle/>
        <a:p>
          <a:r>
            <a:rPr lang="en-US" dirty="0" smtClean="0">
              <a:solidFill>
                <a:srgbClr val="002060"/>
              </a:solidFill>
              <a:latin typeface="Candara" pitchFamily="34" charset="0"/>
            </a:rPr>
            <a:t>Adopted by the 4th Session of the Islamic Conference of Ministers of Health held in Jakarta on 22-24 October 2013</a:t>
          </a:r>
          <a:endParaRPr lang="en-US" dirty="0">
            <a:solidFill>
              <a:srgbClr val="002060"/>
            </a:solidFill>
          </a:endParaRPr>
        </a:p>
      </dgm:t>
    </dgm:pt>
    <dgm:pt modelId="{DFC17781-4F91-4677-8933-52D91293D83C}" type="parTrans" cxnId="{64A5EE37-4EA0-4FEA-A5F3-3FCF27DB4C6E}">
      <dgm:prSet/>
      <dgm:spPr/>
      <dgm:t>
        <a:bodyPr/>
        <a:lstStyle/>
        <a:p>
          <a:endParaRPr lang="en-US"/>
        </a:p>
      </dgm:t>
    </dgm:pt>
    <dgm:pt modelId="{44E72C9A-F586-449F-B018-CC6D246DD9A5}" type="sibTrans" cxnId="{64A5EE37-4EA0-4FEA-A5F3-3FCF27DB4C6E}">
      <dgm:prSet/>
      <dgm:spPr/>
      <dgm:t>
        <a:bodyPr/>
        <a:lstStyle/>
        <a:p>
          <a:endParaRPr lang="en-US"/>
        </a:p>
      </dgm:t>
    </dgm:pt>
    <dgm:pt modelId="{DE524A75-9083-4063-86A7-63A35FB2C4D5}" type="pres">
      <dgm:prSet presAssocID="{A2EDC101-DD97-45B1-B658-8D3FA1E125DD}" presName="linear" presStyleCnt="0">
        <dgm:presLayoutVars>
          <dgm:dir/>
          <dgm:resizeHandles val="exact"/>
        </dgm:presLayoutVars>
      </dgm:prSet>
      <dgm:spPr/>
      <dgm:t>
        <a:bodyPr/>
        <a:lstStyle/>
        <a:p>
          <a:endParaRPr lang="en-GB"/>
        </a:p>
      </dgm:t>
    </dgm:pt>
    <dgm:pt modelId="{77D3CC86-51C1-4C0F-AA39-0C9DFCE81F7F}" type="pres">
      <dgm:prSet presAssocID="{41139E68-26B2-43E6-94BA-353E2B954621}" presName="comp" presStyleCnt="0"/>
      <dgm:spPr/>
    </dgm:pt>
    <dgm:pt modelId="{F63F58C0-5E7B-4AD3-BD4D-01F33ABC18A6}" type="pres">
      <dgm:prSet presAssocID="{41139E68-26B2-43E6-94BA-353E2B954621}" presName="box" presStyleLbl="node1" presStyleIdx="0" presStyleCnt="3"/>
      <dgm:spPr/>
      <dgm:t>
        <a:bodyPr/>
        <a:lstStyle/>
        <a:p>
          <a:endParaRPr lang="en-US"/>
        </a:p>
      </dgm:t>
    </dgm:pt>
    <dgm:pt modelId="{4C4F81E6-9A90-43EF-B22E-7E8EBA571B1A}" type="pres">
      <dgm:prSet presAssocID="{41139E68-26B2-43E6-94BA-353E2B954621}"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dgm:spPr>
      <dgm:t>
        <a:bodyPr/>
        <a:lstStyle/>
        <a:p>
          <a:endParaRPr lang="en-GB"/>
        </a:p>
      </dgm:t>
    </dgm:pt>
    <dgm:pt modelId="{1A4FBD29-E5B9-4F2B-96A9-DD836E4AEE99}" type="pres">
      <dgm:prSet presAssocID="{41139E68-26B2-43E6-94BA-353E2B954621}" presName="text" presStyleLbl="node1" presStyleIdx="0" presStyleCnt="3">
        <dgm:presLayoutVars>
          <dgm:bulletEnabled val="1"/>
        </dgm:presLayoutVars>
      </dgm:prSet>
      <dgm:spPr/>
      <dgm:t>
        <a:bodyPr/>
        <a:lstStyle/>
        <a:p>
          <a:endParaRPr lang="en-US"/>
        </a:p>
      </dgm:t>
    </dgm:pt>
    <dgm:pt modelId="{E2484E13-A8BA-40A4-BCFB-180106D0543A}" type="pres">
      <dgm:prSet presAssocID="{E4F03511-42CB-4955-8192-1BDB97B9BAB2}" presName="spacer" presStyleCnt="0"/>
      <dgm:spPr/>
    </dgm:pt>
    <dgm:pt modelId="{5F93E550-738D-4C8B-BF93-CE3957CB979D}" type="pres">
      <dgm:prSet presAssocID="{DFEDBF00-ABBB-4688-9207-9916730AF5DD}" presName="comp" presStyleCnt="0"/>
      <dgm:spPr/>
    </dgm:pt>
    <dgm:pt modelId="{43562528-5042-47B0-818A-E00933BEC459}" type="pres">
      <dgm:prSet presAssocID="{DFEDBF00-ABBB-4688-9207-9916730AF5DD}" presName="box" presStyleLbl="node1" presStyleIdx="1" presStyleCnt="3"/>
      <dgm:spPr/>
      <dgm:t>
        <a:bodyPr/>
        <a:lstStyle/>
        <a:p>
          <a:endParaRPr lang="en-US"/>
        </a:p>
      </dgm:t>
    </dgm:pt>
    <dgm:pt modelId="{E32C5A1F-4BC5-46D1-9C8A-00689180CD6B}" type="pres">
      <dgm:prSet presAssocID="{DFEDBF00-ABBB-4688-9207-9916730AF5DD}"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t>
        <a:bodyPr/>
        <a:lstStyle/>
        <a:p>
          <a:endParaRPr lang="tr-TR"/>
        </a:p>
      </dgm:t>
    </dgm:pt>
    <dgm:pt modelId="{416DEFE4-1302-4AA0-A694-E6BC3E2C0CD4}" type="pres">
      <dgm:prSet presAssocID="{DFEDBF00-ABBB-4688-9207-9916730AF5DD}" presName="text" presStyleLbl="node1" presStyleIdx="1" presStyleCnt="3">
        <dgm:presLayoutVars>
          <dgm:bulletEnabled val="1"/>
        </dgm:presLayoutVars>
      </dgm:prSet>
      <dgm:spPr/>
      <dgm:t>
        <a:bodyPr/>
        <a:lstStyle/>
        <a:p>
          <a:endParaRPr lang="en-US"/>
        </a:p>
      </dgm:t>
    </dgm:pt>
    <dgm:pt modelId="{A3B9A100-837B-4675-87E4-8A1E7E582A1C}" type="pres">
      <dgm:prSet presAssocID="{C57671BB-712D-4695-A53C-F9580984C0D2}" presName="spacer" presStyleCnt="0"/>
      <dgm:spPr/>
    </dgm:pt>
    <dgm:pt modelId="{C27813D0-E233-4BA2-ADA8-59EACDEBA7B4}" type="pres">
      <dgm:prSet presAssocID="{45481C71-3D5B-4294-ADE1-779F4DAFF29C}" presName="comp" presStyleCnt="0"/>
      <dgm:spPr/>
    </dgm:pt>
    <dgm:pt modelId="{0765A847-63BE-4F90-A3E6-1078E9427ED7}" type="pres">
      <dgm:prSet presAssocID="{45481C71-3D5B-4294-ADE1-779F4DAFF29C}" presName="box" presStyleLbl="node1" presStyleIdx="2" presStyleCnt="3"/>
      <dgm:spPr/>
      <dgm:t>
        <a:bodyPr/>
        <a:lstStyle/>
        <a:p>
          <a:endParaRPr lang="en-US"/>
        </a:p>
      </dgm:t>
    </dgm:pt>
    <dgm:pt modelId="{77F010D0-CCC4-4643-A3E0-3BC95FB29FFE}" type="pres">
      <dgm:prSet presAssocID="{45481C71-3D5B-4294-ADE1-779F4DAFF29C}"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t>
        <a:bodyPr/>
        <a:lstStyle/>
        <a:p>
          <a:endParaRPr lang="tr-TR"/>
        </a:p>
      </dgm:t>
    </dgm:pt>
    <dgm:pt modelId="{78057914-B60A-4E60-B834-9B36A79F2498}" type="pres">
      <dgm:prSet presAssocID="{45481C71-3D5B-4294-ADE1-779F4DAFF29C}" presName="text" presStyleLbl="node1" presStyleIdx="2" presStyleCnt="3">
        <dgm:presLayoutVars>
          <dgm:bulletEnabled val="1"/>
        </dgm:presLayoutVars>
      </dgm:prSet>
      <dgm:spPr/>
      <dgm:t>
        <a:bodyPr/>
        <a:lstStyle/>
        <a:p>
          <a:endParaRPr lang="en-US"/>
        </a:p>
      </dgm:t>
    </dgm:pt>
  </dgm:ptLst>
  <dgm:cxnLst>
    <dgm:cxn modelId="{DF327D7A-41B8-48A3-B12E-4369FCB20EC9}" srcId="{A2EDC101-DD97-45B1-B658-8D3FA1E125DD}" destId="{41139E68-26B2-43E6-94BA-353E2B954621}" srcOrd="0" destOrd="0" parTransId="{4848BE53-7ABB-4D4F-9CA2-339732BCB31E}" sibTransId="{E4F03511-42CB-4955-8192-1BDB97B9BAB2}"/>
    <dgm:cxn modelId="{99E7E6FE-78AF-4C64-98EA-CA306AED81A8}" type="presOf" srcId="{A2EDC101-DD97-45B1-B658-8D3FA1E125DD}" destId="{DE524A75-9083-4063-86A7-63A35FB2C4D5}" srcOrd="0" destOrd="0" presId="urn:microsoft.com/office/officeart/2005/8/layout/vList4"/>
    <dgm:cxn modelId="{0B8B09D3-CABF-4534-AC52-E3700FD1853F}" type="presOf" srcId="{41139E68-26B2-43E6-94BA-353E2B954621}" destId="{1A4FBD29-E5B9-4F2B-96A9-DD836E4AEE99}" srcOrd="1" destOrd="0" presId="urn:microsoft.com/office/officeart/2005/8/layout/vList4"/>
    <dgm:cxn modelId="{D7CF3647-AFAD-41DC-81F8-E67B3E410DAF}" type="presOf" srcId="{45481C71-3D5B-4294-ADE1-779F4DAFF29C}" destId="{0765A847-63BE-4F90-A3E6-1078E9427ED7}" srcOrd="0" destOrd="0" presId="urn:microsoft.com/office/officeart/2005/8/layout/vList4"/>
    <dgm:cxn modelId="{488A5E0E-0387-4032-92E7-FBFE66DD6F79}" srcId="{A2EDC101-DD97-45B1-B658-8D3FA1E125DD}" destId="{DFEDBF00-ABBB-4688-9207-9916730AF5DD}" srcOrd="1" destOrd="0" parTransId="{CD4BE2BD-6108-4D37-8F42-095C33A82883}" sibTransId="{C57671BB-712D-4695-A53C-F9580984C0D2}"/>
    <dgm:cxn modelId="{F0142DC6-4EBF-41CF-B5B2-00E9F07D545B}" type="presOf" srcId="{45481C71-3D5B-4294-ADE1-779F4DAFF29C}" destId="{78057914-B60A-4E60-B834-9B36A79F2498}" srcOrd="1" destOrd="0" presId="urn:microsoft.com/office/officeart/2005/8/layout/vList4"/>
    <dgm:cxn modelId="{C7A7BB28-4202-4CD3-A1EF-1D661C6F64B6}" type="presOf" srcId="{DFEDBF00-ABBB-4688-9207-9916730AF5DD}" destId="{43562528-5042-47B0-818A-E00933BEC459}" srcOrd="0" destOrd="0" presId="urn:microsoft.com/office/officeart/2005/8/layout/vList4"/>
    <dgm:cxn modelId="{D6A3792F-7FDA-4697-833B-E2DC367D78ED}" type="presOf" srcId="{DFEDBF00-ABBB-4688-9207-9916730AF5DD}" destId="{416DEFE4-1302-4AA0-A694-E6BC3E2C0CD4}" srcOrd="1" destOrd="0" presId="urn:microsoft.com/office/officeart/2005/8/layout/vList4"/>
    <dgm:cxn modelId="{2BC17613-5307-4988-B073-CF5B1416E025}" type="presOf" srcId="{41139E68-26B2-43E6-94BA-353E2B954621}" destId="{F63F58C0-5E7B-4AD3-BD4D-01F33ABC18A6}" srcOrd="0" destOrd="0" presId="urn:microsoft.com/office/officeart/2005/8/layout/vList4"/>
    <dgm:cxn modelId="{64A5EE37-4EA0-4FEA-A5F3-3FCF27DB4C6E}" srcId="{A2EDC101-DD97-45B1-B658-8D3FA1E125DD}" destId="{45481C71-3D5B-4294-ADE1-779F4DAFF29C}" srcOrd="2" destOrd="0" parTransId="{DFC17781-4F91-4677-8933-52D91293D83C}" sibTransId="{44E72C9A-F586-449F-B018-CC6D246DD9A5}"/>
    <dgm:cxn modelId="{C8A30BE4-6AA5-4A45-B8BE-CBA97D6BC582}" type="presParOf" srcId="{DE524A75-9083-4063-86A7-63A35FB2C4D5}" destId="{77D3CC86-51C1-4C0F-AA39-0C9DFCE81F7F}" srcOrd="0" destOrd="0" presId="urn:microsoft.com/office/officeart/2005/8/layout/vList4"/>
    <dgm:cxn modelId="{9AD810EA-47D1-45F5-9E6D-35A7563A51BE}" type="presParOf" srcId="{77D3CC86-51C1-4C0F-AA39-0C9DFCE81F7F}" destId="{F63F58C0-5E7B-4AD3-BD4D-01F33ABC18A6}" srcOrd="0" destOrd="0" presId="urn:microsoft.com/office/officeart/2005/8/layout/vList4"/>
    <dgm:cxn modelId="{25E8B68D-FB36-4A55-A526-E1F9C82838C8}" type="presParOf" srcId="{77D3CC86-51C1-4C0F-AA39-0C9DFCE81F7F}" destId="{4C4F81E6-9A90-43EF-B22E-7E8EBA571B1A}" srcOrd="1" destOrd="0" presId="urn:microsoft.com/office/officeart/2005/8/layout/vList4"/>
    <dgm:cxn modelId="{3EC0063B-DD74-4666-A49C-AD91FB0122D7}" type="presParOf" srcId="{77D3CC86-51C1-4C0F-AA39-0C9DFCE81F7F}" destId="{1A4FBD29-E5B9-4F2B-96A9-DD836E4AEE99}" srcOrd="2" destOrd="0" presId="urn:microsoft.com/office/officeart/2005/8/layout/vList4"/>
    <dgm:cxn modelId="{44618496-B6D9-44BE-BE36-C7BD211EBDE3}" type="presParOf" srcId="{DE524A75-9083-4063-86A7-63A35FB2C4D5}" destId="{E2484E13-A8BA-40A4-BCFB-180106D0543A}" srcOrd="1" destOrd="0" presId="urn:microsoft.com/office/officeart/2005/8/layout/vList4"/>
    <dgm:cxn modelId="{1F0A3DB8-2448-4217-B466-A72F33695652}" type="presParOf" srcId="{DE524A75-9083-4063-86A7-63A35FB2C4D5}" destId="{5F93E550-738D-4C8B-BF93-CE3957CB979D}" srcOrd="2" destOrd="0" presId="urn:microsoft.com/office/officeart/2005/8/layout/vList4"/>
    <dgm:cxn modelId="{BD1A974A-5D07-4A2B-A2B1-BA618C674C98}" type="presParOf" srcId="{5F93E550-738D-4C8B-BF93-CE3957CB979D}" destId="{43562528-5042-47B0-818A-E00933BEC459}" srcOrd="0" destOrd="0" presId="urn:microsoft.com/office/officeart/2005/8/layout/vList4"/>
    <dgm:cxn modelId="{42A19A1F-173C-40A5-8B38-3DA4FA96EBAA}" type="presParOf" srcId="{5F93E550-738D-4C8B-BF93-CE3957CB979D}" destId="{E32C5A1F-4BC5-46D1-9C8A-00689180CD6B}" srcOrd="1" destOrd="0" presId="urn:microsoft.com/office/officeart/2005/8/layout/vList4"/>
    <dgm:cxn modelId="{D1F407A5-C2C0-4607-B1A3-03AF2EFF3F7B}" type="presParOf" srcId="{5F93E550-738D-4C8B-BF93-CE3957CB979D}" destId="{416DEFE4-1302-4AA0-A694-E6BC3E2C0CD4}" srcOrd="2" destOrd="0" presId="urn:microsoft.com/office/officeart/2005/8/layout/vList4"/>
    <dgm:cxn modelId="{331C65C0-BCE4-47A6-B3E0-FADE366E8A6C}" type="presParOf" srcId="{DE524A75-9083-4063-86A7-63A35FB2C4D5}" destId="{A3B9A100-837B-4675-87E4-8A1E7E582A1C}" srcOrd="3" destOrd="0" presId="urn:microsoft.com/office/officeart/2005/8/layout/vList4"/>
    <dgm:cxn modelId="{9369A386-8B13-4F0B-BF10-BC4321C4AD7F}" type="presParOf" srcId="{DE524A75-9083-4063-86A7-63A35FB2C4D5}" destId="{C27813D0-E233-4BA2-ADA8-59EACDEBA7B4}" srcOrd="4" destOrd="0" presId="urn:microsoft.com/office/officeart/2005/8/layout/vList4"/>
    <dgm:cxn modelId="{2C57767B-A674-4178-883D-D933D5BA3383}" type="presParOf" srcId="{C27813D0-E233-4BA2-ADA8-59EACDEBA7B4}" destId="{0765A847-63BE-4F90-A3E6-1078E9427ED7}" srcOrd="0" destOrd="0" presId="urn:microsoft.com/office/officeart/2005/8/layout/vList4"/>
    <dgm:cxn modelId="{FD3F2921-20AF-4389-B481-695D2050EF6F}" type="presParOf" srcId="{C27813D0-E233-4BA2-ADA8-59EACDEBA7B4}" destId="{77F010D0-CCC4-4643-A3E0-3BC95FB29FFE}" srcOrd="1" destOrd="0" presId="urn:microsoft.com/office/officeart/2005/8/layout/vList4"/>
    <dgm:cxn modelId="{BD6B9559-7185-42B3-8F04-B818B6C3009D}" type="presParOf" srcId="{C27813D0-E233-4BA2-ADA8-59EACDEBA7B4}" destId="{78057914-B60A-4E60-B834-9B36A79F249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A496FC-636A-47D6-B07A-F68804C1F8E1}" type="doc">
      <dgm:prSet loTypeId="urn:microsoft.com/office/officeart/2005/8/layout/vList3" loCatId="list" qsTypeId="urn:microsoft.com/office/officeart/2005/8/quickstyle/simple1" qsCatId="simple" csTypeId="urn:microsoft.com/office/officeart/2005/8/colors/colorful2" csCatId="colorful" phldr="1"/>
      <dgm:spPr/>
    </dgm:pt>
    <dgm:pt modelId="{5336BD89-BFC3-4EBF-98E9-2406028F9708}">
      <dgm:prSet phldrT="[Text]"/>
      <dgm:spPr/>
      <dgm:t>
        <a:bodyPr/>
        <a:lstStyle/>
        <a:p>
          <a:r>
            <a:rPr lang="en-US" dirty="0" smtClean="0">
              <a:latin typeface="Candara" pitchFamily="34" charset="0"/>
            </a:rPr>
            <a:t>Defines </a:t>
          </a:r>
          <a:r>
            <a:rPr lang="en-US" b="1" dirty="0" smtClean="0">
              <a:latin typeface="Candara" pitchFamily="34" charset="0"/>
            </a:rPr>
            <a:t>TIMELINE</a:t>
          </a:r>
          <a:r>
            <a:rPr lang="en-US" dirty="0" smtClean="0">
              <a:latin typeface="Candara" pitchFamily="34" charset="0"/>
            </a:rPr>
            <a:t> for implementation (short, medium and long term)</a:t>
          </a:r>
          <a:endParaRPr lang="en-US" dirty="0"/>
        </a:p>
      </dgm:t>
    </dgm:pt>
    <dgm:pt modelId="{560F23C1-04E3-4140-B0A3-6872B2406C50}" type="parTrans" cxnId="{82E527BC-27A1-44B9-96E0-E1EC50C4653F}">
      <dgm:prSet/>
      <dgm:spPr/>
      <dgm:t>
        <a:bodyPr/>
        <a:lstStyle/>
        <a:p>
          <a:endParaRPr lang="en-US"/>
        </a:p>
      </dgm:t>
    </dgm:pt>
    <dgm:pt modelId="{D2F72B8D-6C8E-4FEE-9C04-951CB04E941A}" type="sibTrans" cxnId="{82E527BC-27A1-44B9-96E0-E1EC50C4653F}">
      <dgm:prSet/>
      <dgm:spPr/>
      <dgm:t>
        <a:bodyPr/>
        <a:lstStyle/>
        <a:p>
          <a:endParaRPr lang="en-US"/>
        </a:p>
      </dgm:t>
    </dgm:pt>
    <dgm:pt modelId="{F3EC8A43-F4FC-4DAF-B518-A2634D46D2B0}">
      <dgm:prSet phldrT="[Text]"/>
      <dgm:spPr/>
      <dgm:t>
        <a:bodyPr/>
        <a:lstStyle/>
        <a:p>
          <a:r>
            <a:rPr lang="en-US" dirty="0" smtClean="0">
              <a:latin typeface="Candara" pitchFamily="34" charset="0"/>
            </a:rPr>
            <a:t>Identifies </a:t>
          </a:r>
          <a:r>
            <a:rPr lang="en-US" b="1" dirty="0" smtClean="0">
              <a:latin typeface="Candara" pitchFamily="34" charset="0"/>
            </a:rPr>
            <a:t>Key Performance Indicators (KPIs)</a:t>
          </a:r>
          <a:r>
            <a:rPr lang="en-US" dirty="0" smtClean="0">
              <a:latin typeface="Candara" pitchFamily="34" charset="0"/>
            </a:rPr>
            <a:t> to monitor the implementation</a:t>
          </a:r>
          <a:endParaRPr lang="en-US" dirty="0"/>
        </a:p>
      </dgm:t>
    </dgm:pt>
    <dgm:pt modelId="{619C148F-50FC-4DC0-9D55-10E77620CF9B}" type="parTrans" cxnId="{EA8226AC-51FC-4F0D-B5F7-A3C733C5F4A2}">
      <dgm:prSet/>
      <dgm:spPr/>
      <dgm:t>
        <a:bodyPr/>
        <a:lstStyle/>
        <a:p>
          <a:endParaRPr lang="en-US"/>
        </a:p>
      </dgm:t>
    </dgm:pt>
    <dgm:pt modelId="{EE393F21-189A-4D07-B0EC-DC85143C69EB}" type="sibTrans" cxnId="{EA8226AC-51FC-4F0D-B5F7-A3C733C5F4A2}">
      <dgm:prSet/>
      <dgm:spPr/>
      <dgm:t>
        <a:bodyPr/>
        <a:lstStyle/>
        <a:p>
          <a:endParaRPr lang="en-US"/>
        </a:p>
      </dgm:t>
    </dgm:pt>
    <dgm:pt modelId="{50118C48-FB1D-4CD4-8554-1C77C4FC93B1}">
      <dgm:prSet phldrT="[Text]"/>
      <dgm:spPr/>
      <dgm:t>
        <a:bodyPr/>
        <a:lstStyle/>
        <a:p>
          <a:r>
            <a:rPr lang="en-US" dirty="0" smtClean="0">
              <a:latin typeface="Candara" pitchFamily="34" charset="0"/>
            </a:rPr>
            <a:t>Proposes </a:t>
          </a:r>
          <a:r>
            <a:rPr lang="en-US" b="1" dirty="0" smtClean="0">
              <a:latin typeface="Candara" pitchFamily="34" charset="0"/>
            </a:rPr>
            <a:t>Implementing Partners </a:t>
          </a:r>
          <a:r>
            <a:rPr lang="en-US" dirty="0" smtClean="0">
              <a:latin typeface="Candara" pitchFamily="34" charset="0"/>
            </a:rPr>
            <a:t>(both national and international institutions)</a:t>
          </a:r>
          <a:endParaRPr lang="en-US" dirty="0"/>
        </a:p>
      </dgm:t>
    </dgm:pt>
    <dgm:pt modelId="{BA35B66D-75E4-49FB-9CFF-36BE1DB3398C}" type="parTrans" cxnId="{44581D27-5267-410A-8BAB-E4810688D416}">
      <dgm:prSet/>
      <dgm:spPr/>
      <dgm:t>
        <a:bodyPr/>
        <a:lstStyle/>
        <a:p>
          <a:endParaRPr lang="en-US"/>
        </a:p>
      </dgm:t>
    </dgm:pt>
    <dgm:pt modelId="{E23D613B-4214-4DA4-8713-491FA6803841}" type="sibTrans" cxnId="{44581D27-5267-410A-8BAB-E4810688D416}">
      <dgm:prSet/>
      <dgm:spPr/>
      <dgm:t>
        <a:bodyPr/>
        <a:lstStyle/>
        <a:p>
          <a:endParaRPr lang="en-US"/>
        </a:p>
      </dgm:t>
    </dgm:pt>
    <dgm:pt modelId="{24E3C8DC-EC67-4370-8F96-8DD01B063C4C}">
      <dgm:prSet/>
      <dgm:spPr/>
      <dgm:t>
        <a:bodyPr/>
        <a:lstStyle/>
        <a:p>
          <a:r>
            <a:rPr lang="en-US" dirty="0" smtClean="0">
              <a:latin typeface="Candara" pitchFamily="34" charset="0"/>
            </a:rPr>
            <a:t>Describes proposed actions/activities under each </a:t>
          </a:r>
          <a:r>
            <a:rPr lang="tr-TR" dirty="0" smtClean="0">
              <a:latin typeface="Candara" pitchFamily="34" charset="0"/>
            </a:rPr>
            <a:t>of the 6 </a:t>
          </a:r>
          <a:r>
            <a:rPr lang="en-US" dirty="0" smtClean="0">
              <a:latin typeface="Candara" pitchFamily="34" charset="0"/>
            </a:rPr>
            <a:t>TA</a:t>
          </a:r>
          <a:endParaRPr lang="en-US" dirty="0">
            <a:latin typeface="Candara" pitchFamily="34" charset="0"/>
          </a:endParaRPr>
        </a:p>
      </dgm:t>
    </dgm:pt>
    <dgm:pt modelId="{6AE042E0-7E4F-4C41-A848-2765B82305A5}" type="parTrans" cxnId="{3B9020E3-FD57-42A0-A39E-DFBAF9DA96CF}">
      <dgm:prSet/>
      <dgm:spPr/>
      <dgm:t>
        <a:bodyPr/>
        <a:lstStyle/>
        <a:p>
          <a:endParaRPr lang="en-US"/>
        </a:p>
      </dgm:t>
    </dgm:pt>
    <dgm:pt modelId="{166D4887-60CA-411A-BF67-A9B54D49061B}" type="sibTrans" cxnId="{3B9020E3-FD57-42A0-A39E-DFBAF9DA96CF}">
      <dgm:prSet/>
      <dgm:spPr/>
      <dgm:t>
        <a:bodyPr/>
        <a:lstStyle/>
        <a:p>
          <a:endParaRPr lang="en-US"/>
        </a:p>
      </dgm:t>
    </dgm:pt>
    <dgm:pt modelId="{E903F280-D6E8-458D-A27B-7A03B13F9FBF}" type="pres">
      <dgm:prSet presAssocID="{14A496FC-636A-47D6-B07A-F68804C1F8E1}" presName="linearFlow" presStyleCnt="0">
        <dgm:presLayoutVars>
          <dgm:dir/>
          <dgm:resizeHandles val="exact"/>
        </dgm:presLayoutVars>
      </dgm:prSet>
      <dgm:spPr/>
    </dgm:pt>
    <dgm:pt modelId="{D81840E4-D3CB-4DCE-865F-860CB41C2264}" type="pres">
      <dgm:prSet presAssocID="{24E3C8DC-EC67-4370-8F96-8DD01B063C4C}" presName="composite" presStyleCnt="0"/>
      <dgm:spPr/>
    </dgm:pt>
    <dgm:pt modelId="{E170F74C-780C-475B-864F-7A1D1CC08796}" type="pres">
      <dgm:prSet presAssocID="{24E3C8DC-EC67-4370-8F96-8DD01B063C4C}"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9359DCD-2CCE-4F7C-87C2-2457E5FEA6FE}" type="pres">
      <dgm:prSet presAssocID="{24E3C8DC-EC67-4370-8F96-8DD01B063C4C}" presName="txShp" presStyleLbl="node1" presStyleIdx="0" presStyleCnt="4" custLinFactNeighborX="-229" custLinFactNeighborY="995">
        <dgm:presLayoutVars>
          <dgm:bulletEnabled val="1"/>
        </dgm:presLayoutVars>
      </dgm:prSet>
      <dgm:spPr/>
      <dgm:t>
        <a:bodyPr/>
        <a:lstStyle/>
        <a:p>
          <a:endParaRPr lang="en-US"/>
        </a:p>
      </dgm:t>
    </dgm:pt>
    <dgm:pt modelId="{BB39A3D3-F5AE-4903-A5F2-494619E14D55}" type="pres">
      <dgm:prSet presAssocID="{166D4887-60CA-411A-BF67-A9B54D49061B}" presName="spacing" presStyleCnt="0"/>
      <dgm:spPr/>
    </dgm:pt>
    <dgm:pt modelId="{BC16FD63-5CC9-4A3C-8129-A5FD3CB68C33}" type="pres">
      <dgm:prSet presAssocID="{5336BD89-BFC3-4EBF-98E9-2406028F9708}" presName="composite" presStyleCnt="0"/>
      <dgm:spPr/>
    </dgm:pt>
    <dgm:pt modelId="{5B617FFF-01B4-40AB-8F7D-B99EE5F26E34}" type="pres">
      <dgm:prSet presAssocID="{5336BD89-BFC3-4EBF-98E9-2406028F9708}"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78000" r="-78000"/>
          </a:stretch>
        </a:blipFill>
      </dgm:spPr>
    </dgm:pt>
    <dgm:pt modelId="{325B11D1-C46B-4728-8A49-9DAFB1448050}" type="pres">
      <dgm:prSet presAssocID="{5336BD89-BFC3-4EBF-98E9-2406028F9708}" presName="txShp" presStyleLbl="node1" presStyleIdx="1" presStyleCnt="4">
        <dgm:presLayoutVars>
          <dgm:bulletEnabled val="1"/>
        </dgm:presLayoutVars>
      </dgm:prSet>
      <dgm:spPr/>
      <dgm:t>
        <a:bodyPr/>
        <a:lstStyle/>
        <a:p>
          <a:endParaRPr lang="en-US"/>
        </a:p>
      </dgm:t>
    </dgm:pt>
    <dgm:pt modelId="{439B0F10-4843-4F99-AA97-3CDFDC43AA04}" type="pres">
      <dgm:prSet presAssocID="{D2F72B8D-6C8E-4FEE-9C04-951CB04E941A}" presName="spacing" presStyleCnt="0"/>
      <dgm:spPr/>
    </dgm:pt>
    <dgm:pt modelId="{489D21C8-3EE3-4C5B-9ABA-8A05B358F2A0}" type="pres">
      <dgm:prSet presAssocID="{F3EC8A43-F4FC-4DAF-B518-A2634D46D2B0}" presName="composite" presStyleCnt="0"/>
      <dgm:spPr/>
    </dgm:pt>
    <dgm:pt modelId="{6F073B4F-BA4B-4670-BC31-CF26CF84373C}" type="pres">
      <dgm:prSet presAssocID="{F3EC8A43-F4FC-4DAF-B518-A2634D46D2B0}"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dgm:spPr>
    </dgm:pt>
    <dgm:pt modelId="{203F7A7B-68CD-48FB-8D5D-5F4E1AD5A2A3}" type="pres">
      <dgm:prSet presAssocID="{F3EC8A43-F4FC-4DAF-B518-A2634D46D2B0}" presName="txShp" presStyleLbl="node1" presStyleIdx="2" presStyleCnt="4">
        <dgm:presLayoutVars>
          <dgm:bulletEnabled val="1"/>
        </dgm:presLayoutVars>
      </dgm:prSet>
      <dgm:spPr/>
      <dgm:t>
        <a:bodyPr/>
        <a:lstStyle/>
        <a:p>
          <a:endParaRPr lang="en-US"/>
        </a:p>
      </dgm:t>
    </dgm:pt>
    <dgm:pt modelId="{CEDEDD3E-109D-4C8E-95BA-C18A34E9F871}" type="pres">
      <dgm:prSet presAssocID="{EE393F21-189A-4D07-B0EC-DC85143C69EB}" presName="spacing" presStyleCnt="0"/>
      <dgm:spPr/>
    </dgm:pt>
    <dgm:pt modelId="{9B920A63-455A-4DD9-8AB5-CF285E622425}" type="pres">
      <dgm:prSet presAssocID="{50118C48-FB1D-4CD4-8554-1C77C4FC93B1}" presName="composite" presStyleCnt="0"/>
      <dgm:spPr/>
    </dgm:pt>
    <dgm:pt modelId="{017802B1-5C3F-4F2C-98D8-52E8A31B4179}" type="pres">
      <dgm:prSet presAssocID="{50118C48-FB1D-4CD4-8554-1C77C4FC93B1}"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A91BDDBE-FA4F-4E4D-AD34-EC626F9C332C}" type="pres">
      <dgm:prSet presAssocID="{50118C48-FB1D-4CD4-8554-1C77C4FC93B1}" presName="txShp" presStyleLbl="node1" presStyleIdx="3" presStyleCnt="4">
        <dgm:presLayoutVars>
          <dgm:bulletEnabled val="1"/>
        </dgm:presLayoutVars>
      </dgm:prSet>
      <dgm:spPr/>
      <dgm:t>
        <a:bodyPr/>
        <a:lstStyle/>
        <a:p>
          <a:endParaRPr lang="en-US"/>
        </a:p>
      </dgm:t>
    </dgm:pt>
  </dgm:ptLst>
  <dgm:cxnLst>
    <dgm:cxn modelId="{38F4A54C-F3AB-445C-B2C0-35D0A8B6D96E}" type="presOf" srcId="{50118C48-FB1D-4CD4-8554-1C77C4FC93B1}" destId="{A91BDDBE-FA4F-4E4D-AD34-EC626F9C332C}" srcOrd="0" destOrd="0" presId="urn:microsoft.com/office/officeart/2005/8/layout/vList3"/>
    <dgm:cxn modelId="{3B9020E3-FD57-42A0-A39E-DFBAF9DA96CF}" srcId="{14A496FC-636A-47D6-B07A-F68804C1F8E1}" destId="{24E3C8DC-EC67-4370-8F96-8DD01B063C4C}" srcOrd="0" destOrd="0" parTransId="{6AE042E0-7E4F-4C41-A848-2765B82305A5}" sibTransId="{166D4887-60CA-411A-BF67-A9B54D49061B}"/>
    <dgm:cxn modelId="{5A4C5EA7-FF6F-4E74-8F7B-731B6FDB68AE}" type="presOf" srcId="{F3EC8A43-F4FC-4DAF-B518-A2634D46D2B0}" destId="{203F7A7B-68CD-48FB-8D5D-5F4E1AD5A2A3}" srcOrd="0" destOrd="0" presId="urn:microsoft.com/office/officeart/2005/8/layout/vList3"/>
    <dgm:cxn modelId="{89572A10-78C6-441E-AB16-14CF15227498}" type="presOf" srcId="{14A496FC-636A-47D6-B07A-F68804C1F8E1}" destId="{E903F280-D6E8-458D-A27B-7A03B13F9FBF}" srcOrd="0" destOrd="0" presId="urn:microsoft.com/office/officeart/2005/8/layout/vList3"/>
    <dgm:cxn modelId="{82E527BC-27A1-44B9-96E0-E1EC50C4653F}" srcId="{14A496FC-636A-47D6-B07A-F68804C1F8E1}" destId="{5336BD89-BFC3-4EBF-98E9-2406028F9708}" srcOrd="1" destOrd="0" parTransId="{560F23C1-04E3-4140-B0A3-6872B2406C50}" sibTransId="{D2F72B8D-6C8E-4FEE-9C04-951CB04E941A}"/>
    <dgm:cxn modelId="{EA8226AC-51FC-4F0D-B5F7-A3C733C5F4A2}" srcId="{14A496FC-636A-47D6-B07A-F68804C1F8E1}" destId="{F3EC8A43-F4FC-4DAF-B518-A2634D46D2B0}" srcOrd="2" destOrd="0" parTransId="{619C148F-50FC-4DC0-9D55-10E77620CF9B}" sibTransId="{EE393F21-189A-4D07-B0EC-DC85143C69EB}"/>
    <dgm:cxn modelId="{086EA31C-1700-4434-BC17-BA8E83CEA703}" type="presOf" srcId="{5336BD89-BFC3-4EBF-98E9-2406028F9708}" destId="{325B11D1-C46B-4728-8A49-9DAFB1448050}" srcOrd="0" destOrd="0" presId="urn:microsoft.com/office/officeart/2005/8/layout/vList3"/>
    <dgm:cxn modelId="{44581D27-5267-410A-8BAB-E4810688D416}" srcId="{14A496FC-636A-47D6-B07A-F68804C1F8E1}" destId="{50118C48-FB1D-4CD4-8554-1C77C4FC93B1}" srcOrd="3" destOrd="0" parTransId="{BA35B66D-75E4-49FB-9CFF-36BE1DB3398C}" sibTransId="{E23D613B-4214-4DA4-8713-491FA6803841}"/>
    <dgm:cxn modelId="{D5455590-1B24-4DB7-955B-1989BC63E8A0}" type="presOf" srcId="{24E3C8DC-EC67-4370-8F96-8DD01B063C4C}" destId="{E9359DCD-2CCE-4F7C-87C2-2457E5FEA6FE}" srcOrd="0" destOrd="0" presId="urn:microsoft.com/office/officeart/2005/8/layout/vList3"/>
    <dgm:cxn modelId="{9B7EF215-737D-48F7-B291-701E098762E0}" type="presParOf" srcId="{E903F280-D6E8-458D-A27B-7A03B13F9FBF}" destId="{D81840E4-D3CB-4DCE-865F-860CB41C2264}" srcOrd="0" destOrd="0" presId="urn:microsoft.com/office/officeart/2005/8/layout/vList3"/>
    <dgm:cxn modelId="{B143FE3E-865A-4502-B15A-FC94C218EF8D}" type="presParOf" srcId="{D81840E4-D3CB-4DCE-865F-860CB41C2264}" destId="{E170F74C-780C-475B-864F-7A1D1CC08796}" srcOrd="0" destOrd="0" presId="urn:microsoft.com/office/officeart/2005/8/layout/vList3"/>
    <dgm:cxn modelId="{503E1DBC-2928-4D2D-A823-4C9766BD6B41}" type="presParOf" srcId="{D81840E4-D3CB-4DCE-865F-860CB41C2264}" destId="{E9359DCD-2CCE-4F7C-87C2-2457E5FEA6FE}" srcOrd="1" destOrd="0" presId="urn:microsoft.com/office/officeart/2005/8/layout/vList3"/>
    <dgm:cxn modelId="{908D1654-D364-4D03-A34A-7190ABF8DAC5}" type="presParOf" srcId="{E903F280-D6E8-458D-A27B-7A03B13F9FBF}" destId="{BB39A3D3-F5AE-4903-A5F2-494619E14D55}" srcOrd="1" destOrd="0" presId="urn:microsoft.com/office/officeart/2005/8/layout/vList3"/>
    <dgm:cxn modelId="{4E12164A-C8CE-4EEA-8195-8FCEF30A6B73}" type="presParOf" srcId="{E903F280-D6E8-458D-A27B-7A03B13F9FBF}" destId="{BC16FD63-5CC9-4A3C-8129-A5FD3CB68C33}" srcOrd="2" destOrd="0" presId="urn:microsoft.com/office/officeart/2005/8/layout/vList3"/>
    <dgm:cxn modelId="{BE325144-5139-46BD-97CC-032580B84A53}" type="presParOf" srcId="{BC16FD63-5CC9-4A3C-8129-A5FD3CB68C33}" destId="{5B617FFF-01B4-40AB-8F7D-B99EE5F26E34}" srcOrd="0" destOrd="0" presId="urn:microsoft.com/office/officeart/2005/8/layout/vList3"/>
    <dgm:cxn modelId="{68A84392-5D60-43FA-810B-67F75F216BBE}" type="presParOf" srcId="{BC16FD63-5CC9-4A3C-8129-A5FD3CB68C33}" destId="{325B11D1-C46B-4728-8A49-9DAFB1448050}" srcOrd="1" destOrd="0" presId="urn:microsoft.com/office/officeart/2005/8/layout/vList3"/>
    <dgm:cxn modelId="{8618D8FB-0977-4835-87B5-20482C05FEB2}" type="presParOf" srcId="{E903F280-D6E8-458D-A27B-7A03B13F9FBF}" destId="{439B0F10-4843-4F99-AA97-3CDFDC43AA04}" srcOrd="3" destOrd="0" presId="urn:microsoft.com/office/officeart/2005/8/layout/vList3"/>
    <dgm:cxn modelId="{93F398B7-B3EE-4E61-BB4D-DB39A8367C6C}" type="presParOf" srcId="{E903F280-D6E8-458D-A27B-7A03B13F9FBF}" destId="{489D21C8-3EE3-4C5B-9ABA-8A05B358F2A0}" srcOrd="4" destOrd="0" presId="urn:microsoft.com/office/officeart/2005/8/layout/vList3"/>
    <dgm:cxn modelId="{BFF533A8-929F-4F8D-B568-DD3D0088DF0D}" type="presParOf" srcId="{489D21C8-3EE3-4C5B-9ABA-8A05B358F2A0}" destId="{6F073B4F-BA4B-4670-BC31-CF26CF84373C}" srcOrd="0" destOrd="0" presId="urn:microsoft.com/office/officeart/2005/8/layout/vList3"/>
    <dgm:cxn modelId="{5D30744B-DE0D-49DC-BF5F-C5FCE072CC9B}" type="presParOf" srcId="{489D21C8-3EE3-4C5B-9ABA-8A05B358F2A0}" destId="{203F7A7B-68CD-48FB-8D5D-5F4E1AD5A2A3}" srcOrd="1" destOrd="0" presId="urn:microsoft.com/office/officeart/2005/8/layout/vList3"/>
    <dgm:cxn modelId="{4A1AEB23-4FC6-4C11-8F67-8E2621E6C4BA}" type="presParOf" srcId="{E903F280-D6E8-458D-A27B-7A03B13F9FBF}" destId="{CEDEDD3E-109D-4C8E-95BA-C18A34E9F871}" srcOrd="5" destOrd="0" presId="urn:microsoft.com/office/officeart/2005/8/layout/vList3"/>
    <dgm:cxn modelId="{563E8BA8-EABF-4095-AFEA-470452937B15}" type="presParOf" srcId="{E903F280-D6E8-458D-A27B-7A03B13F9FBF}" destId="{9B920A63-455A-4DD9-8AB5-CF285E622425}" srcOrd="6" destOrd="0" presId="urn:microsoft.com/office/officeart/2005/8/layout/vList3"/>
    <dgm:cxn modelId="{3B04B3CE-A176-4DA2-AEFA-A8CF3C97D958}" type="presParOf" srcId="{9B920A63-455A-4DD9-8AB5-CF285E622425}" destId="{017802B1-5C3F-4F2C-98D8-52E8A31B4179}" srcOrd="0" destOrd="0" presId="urn:microsoft.com/office/officeart/2005/8/layout/vList3"/>
    <dgm:cxn modelId="{7A9AFA79-A19E-4DDA-8BA3-CE346C4A4EF0}" type="presParOf" srcId="{9B920A63-455A-4DD9-8AB5-CF285E622425}" destId="{A91BDDBE-FA4F-4E4D-AD34-EC626F9C332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94B7D-3433-426B-803E-CDCA94AED095}">
      <dsp:nvSpPr>
        <dsp:cNvPr id="0" name=""/>
        <dsp:cNvSpPr/>
      </dsp:nvSpPr>
      <dsp:spPr>
        <a:xfrm>
          <a:off x="8274128" y="2772505"/>
          <a:ext cx="91440" cy="300735"/>
        </a:xfrm>
        <a:custGeom>
          <a:avLst/>
          <a:gdLst/>
          <a:ahLst/>
          <a:cxnLst/>
          <a:rect l="0" t="0" r="0" b="0"/>
          <a:pathLst>
            <a:path>
              <a:moveTo>
                <a:pt x="45720" y="0"/>
              </a:moveTo>
              <a:lnTo>
                <a:pt x="45720" y="179284"/>
              </a:lnTo>
              <a:lnTo>
                <a:pt x="95985" y="179284"/>
              </a:lnTo>
              <a:lnTo>
                <a:pt x="95985" y="300735"/>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30B28B-314E-4701-ADD1-51FFC9FD8E56}">
      <dsp:nvSpPr>
        <dsp:cNvPr id="0" name=""/>
        <dsp:cNvSpPr/>
      </dsp:nvSpPr>
      <dsp:spPr>
        <a:xfrm>
          <a:off x="4325792" y="1667332"/>
          <a:ext cx="3994055" cy="584669"/>
        </a:xfrm>
        <a:custGeom>
          <a:avLst/>
          <a:gdLst/>
          <a:ahLst/>
          <a:cxnLst/>
          <a:rect l="0" t="0" r="0" b="0"/>
          <a:pathLst>
            <a:path>
              <a:moveTo>
                <a:pt x="0" y="0"/>
              </a:moveTo>
              <a:lnTo>
                <a:pt x="0" y="463218"/>
              </a:lnTo>
              <a:lnTo>
                <a:pt x="3994055" y="463218"/>
              </a:lnTo>
              <a:lnTo>
                <a:pt x="3994055" y="58466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406FDDA-7720-4554-98B6-F10FE398BD8E}">
      <dsp:nvSpPr>
        <dsp:cNvPr id="0" name=""/>
        <dsp:cNvSpPr/>
      </dsp:nvSpPr>
      <dsp:spPr>
        <a:xfrm>
          <a:off x="6753663" y="2772505"/>
          <a:ext cx="91440" cy="300735"/>
        </a:xfrm>
        <a:custGeom>
          <a:avLst/>
          <a:gdLst/>
          <a:ahLst/>
          <a:cxnLst/>
          <a:rect l="0" t="0" r="0" b="0"/>
          <a:pathLst>
            <a:path>
              <a:moveTo>
                <a:pt x="45720" y="0"/>
              </a:moveTo>
              <a:lnTo>
                <a:pt x="45720" y="179284"/>
              </a:lnTo>
              <a:lnTo>
                <a:pt x="85364" y="179284"/>
              </a:lnTo>
              <a:lnTo>
                <a:pt x="85364" y="300735"/>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E0D74B-A546-4EE9-BCB9-C8097CE3B352}">
      <dsp:nvSpPr>
        <dsp:cNvPr id="0" name=""/>
        <dsp:cNvSpPr/>
      </dsp:nvSpPr>
      <dsp:spPr>
        <a:xfrm>
          <a:off x="4325792" y="1667332"/>
          <a:ext cx="2473590" cy="584669"/>
        </a:xfrm>
        <a:custGeom>
          <a:avLst/>
          <a:gdLst/>
          <a:ahLst/>
          <a:cxnLst/>
          <a:rect l="0" t="0" r="0" b="0"/>
          <a:pathLst>
            <a:path>
              <a:moveTo>
                <a:pt x="0" y="0"/>
              </a:moveTo>
              <a:lnTo>
                <a:pt x="0" y="463218"/>
              </a:lnTo>
              <a:lnTo>
                <a:pt x="2473590" y="463218"/>
              </a:lnTo>
              <a:lnTo>
                <a:pt x="2473590" y="58466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0CC47F6-8223-4F7E-8CE1-3D7FA66B581D}">
      <dsp:nvSpPr>
        <dsp:cNvPr id="0" name=""/>
        <dsp:cNvSpPr/>
      </dsp:nvSpPr>
      <dsp:spPr>
        <a:xfrm>
          <a:off x="5268530" y="2772505"/>
          <a:ext cx="91440" cy="300735"/>
        </a:xfrm>
        <a:custGeom>
          <a:avLst/>
          <a:gdLst/>
          <a:ahLst/>
          <a:cxnLst/>
          <a:rect l="0" t="0" r="0" b="0"/>
          <a:pathLst>
            <a:path>
              <a:moveTo>
                <a:pt x="45720" y="0"/>
              </a:moveTo>
              <a:lnTo>
                <a:pt x="45720" y="179284"/>
              </a:lnTo>
              <a:lnTo>
                <a:pt x="95985" y="179284"/>
              </a:lnTo>
              <a:lnTo>
                <a:pt x="95985" y="300735"/>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E0C806E-9FE7-4B9F-9B06-DA8069DC7548}">
      <dsp:nvSpPr>
        <dsp:cNvPr id="0" name=""/>
        <dsp:cNvSpPr/>
      </dsp:nvSpPr>
      <dsp:spPr>
        <a:xfrm>
          <a:off x="4325792" y="1667332"/>
          <a:ext cx="988457" cy="584669"/>
        </a:xfrm>
        <a:custGeom>
          <a:avLst/>
          <a:gdLst/>
          <a:ahLst/>
          <a:cxnLst/>
          <a:rect l="0" t="0" r="0" b="0"/>
          <a:pathLst>
            <a:path>
              <a:moveTo>
                <a:pt x="0" y="0"/>
              </a:moveTo>
              <a:lnTo>
                <a:pt x="0" y="463218"/>
              </a:lnTo>
              <a:lnTo>
                <a:pt x="988457" y="463218"/>
              </a:lnTo>
              <a:lnTo>
                <a:pt x="988457" y="58466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1CD6109-40F4-4ECA-80A6-A431B2A106AC}">
      <dsp:nvSpPr>
        <dsp:cNvPr id="0" name=""/>
        <dsp:cNvSpPr/>
      </dsp:nvSpPr>
      <dsp:spPr>
        <a:xfrm>
          <a:off x="3704650" y="2772505"/>
          <a:ext cx="91440" cy="300735"/>
        </a:xfrm>
        <a:custGeom>
          <a:avLst/>
          <a:gdLst/>
          <a:ahLst/>
          <a:cxnLst/>
          <a:rect l="0" t="0" r="0" b="0"/>
          <a:pathLst>
            <a:path>
              <a:moveTo>
                <a:pt x="45720" y="0"/>
              </a:moveTo>
              <a:lnTo>
                <a:pt x="45720" y="179284"/>
              </a:lnTo>
              <a:lnTo>
                <a:pt x="95985" y="179284"/>
              </a:lnTo>
              <a:lnTo>
                <a:pt x="95985" y="300735"/>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65493D-44FC-4CB6-88A1-975D11846BE6}">
      <dsp:nvSpPr>
        <dsp:cNvPr id="0" name=""/>
        <dsp:cNvSpPr/>
      </dsp:nvSpPr>
      <dsp:spPr>
        <a:xfrm>
          <a:off x="3750370" y="1667332"/>
          <a:ext cx="575421" cy="584669"/>
        </a:xfrm>
        <a:custGeom>
          <a:avLst/>
          <a:gdLst/>
          <a:ahLst/>
          <a:cxnLst/>
          <a:rect l="0" t="0" r="0" b="0"/>
          <a:pathLst>
            <a:path>
              <a:moveTo>
                <a:pt x="575421" y="0"/>
              </a:moveTo>
              <a:lnTo>
                <a:pt x="575421" y="463218"/>
              </a:lnTo>
              <a:lnTo>
                <a:pt x="0" y="463218"/>
              </a:lnTo>
              <a:lnTo>
                <a:pt x="0" y="58466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D28777-AC8D-44FA-937D-4D0D3E588CD1}">
      <dsp:nvSpPr>
        <dsp:cNvPr id="0" name=""/>
        <dsp:cNvSpPr/>
      </dsp:nvSpPr>
      <dsp:spPr>
        <a:xfrm>
          <a:off x="2190386" y="2772505"/>
          <a:ext cx="91440" cy="300735"/>
        </a:xfrm>
        <a:custGeom>
          <a:avLst/>
          <a:gdLst/>
          <a:ahLst/>
          <a:cxnLst/>
          <a:rect l="0" t="0" r="0" b="0"/>
          <a:pathLst>
            <a:path>
              <a:moveTo>
                <a:pt x="45720" y="0"/>
              </a:moveTo>
              <a:lnTo>
                <a:pt x="45720" y="179284"/>
              </a:lnTo>
              <a:lnTo>
                <a:pt x="92856" y="179284"/>
              </a:lnTo>
              <a:lnTo>
                <a:pt x="92856" y="300735"/>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23C260-7194-425C-AAB1-547AD8225D38}">
      <dsp:nvSpPr>
        <dsp:cNvPr id="0" name=""/>
        <dsp:cNvSpPr/>
      </dsp:nvSpPr>
      <dsp:spPr>
        <a:xfrm>
          <a:off x="2236106" y="1667332"/>
          <a:ext cx="2089686" cy="584669"/>
        </a:xfrm>
        <a:custGeom>
          <a:avLst/>
          <a:gdLst/>
          <a:ahLst/>
          <a:cxnLst/>
          <a:rect l="0" t="0" r="0" b="0"/>
          <a:pathLst>
            <a:path>
              <a:moveTo>
                <a:pt x="2089686" y="0"/>
              </a:moveTo>
              <a:lnTo>
                <a:pt x="2089686" y="463218"/>
              </a:lnTo>
              <a:lnTo>
                <a:pt x="0" y="463218"/>
              </a:lnTo>
              <a:lnTo>
                <a:pt x="0" y="58466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211F503-E20C-470D-B63A-391DC620510C}">
      <dsp:nvSpPr>
        <dsp:cNvPr id="0" name=""/>
        <dsp:cNvSpPr/>
      </dsp:nvSpPr>
      <dsp:spPr>
        <a:xfrm>
          <a:off x="670165" y="2772505"/>
          <a:ext cx="91440" cy="300735"/>
        </a:xfrm>
        <a:custGeom>
          <a:avLst/>
          <a:gdLst/>
          <a:ahLst/>
          <a:cxnLst/>
          <a:rect l="0" t="0" r="0" b="0"/>
          <a:pathLst>
            <a:path>
              <a:moveTo>
                <a:pt x="45720" y="0"/>
              </a:moveTo>
              <a:lnTo>
                <a:pt x="45720" y="179284"/>
              </a:lnTo>
              <a:lnTo>
                <a:pt x="95985" y="179284"/>
              </a:lnTo>
              <a:lnTo>
                <a:pt x="95985" y="300735"/>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D2F9C70-8985-464D-B5F0-2A16C2F32DBD}">
      <dsp:nvSpPr>
        <dsp:cNvPr id="0" name=""/>
        <dsp:cNvSpPr/>
      </dsp:nvSpPr>
      <dsp:spPr>
        <a:xfrm>
          <a:off x="715885" y="1667332"/>
          <a:ext cx="3609907" cy="584669"/>
        </a:xfrm>
        <a:custGeom>
          <a:avLst/>
          <a:gdLst/>
          <a:ahLst/>
          <a:cxnLst/>
          <a:rect l="0" t="0" r="0" b="0"/>
          <a:pathLst>
            <a:path>
              <a:moveTo>
                <a:pt x="3609907" y="0"/>
              </a:moveTo>
              <a:lnTo>
                <a:pt x="3609907" y="463218"/>
              </a:lnTo>
              <a:lnTo>
                <a:pt x="0" y="463218"/>
              </a:lnTo>
              <a:lnTo>
                <a:pt x="0" y="58466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5D7BB9-4779-414D-B39A-34BBA8CCA493}">
      <dsp:nvSpPr>
        <dsp:cNvPr id="0" name=""/>
        <dsp:cNvSpPr/>
      </dsp:nvSpPr>
      <dsp:spPr>
        <a:xfrm>
          <a:off x="3359502" y="1146829"/>
          <a:ext cx="1932580" cy="52050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73449" numCol="1" spcCol="1270" anchor="ctr" anchorCtr="0">
          <a:noAutofit/>
        </a:bodyPr>
        <a:lstStyle/>
        <a:p>
          <a:pPr lvl="0" algn="ctr" defTabSz="711200">
            <a:lnSpc>
              <a:spcPct val="90000"/>
            </a:lnSpc>
            <a:spcBef>
              <a:spcPct val="0"/>
            </a:spcBef>
            <a:spcAft>
              <a:spcPct val="35000"/>
            </a:spcAft>
          </a:pPr>
          <a:r>
            <a:rPr lang="en-US" sz="1600" b="1" kern="1200" noProof="0" dirty="0" smtClean="0"/>
            <a:t>Lead Country Coordinators Group</a:t>
          </a:r>
          <a:endParaRPr lang="en-US" sz="1600" b="1" kern="1200" noProof="0" dirty="0"/>
        </a:p>
      </dsp:txBody>
      <dsp:txXfrm>
        <a:off x="3359502" y="1146829"/>
        <a:ext cx="1932580" cy="520503"/>
      </dsp:txXfrm>
    </dsp:sp>
    <dsp:sp modelId="{DA91A258-AC7F-4FA1-B8AD-54EA1702DC65}">
      <dsp:nvSpPr>
        <dsp:cNvPr id="0" name=""/>
        <dsp:cNvSpPr/>
      </dsp:nvSpPr>
      <dsp:spPr>
        <a:xfrm>
          <a:off x="4932038" y="1584175"/>
          <a:ext cx="1186342" cy="21858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r>
            <a:rPr lang="tr-TR" sz="1300" kern="1200" noProof="0" dirty="0" smtClean="0"/>
            <a:t>LCCG</a:t>
          </a:r>
          <a:endParaRPr lang="en-US" sz="1300" kern="1200" noProof="0" dirty="0"/>
        </a:p>
      </dsp:txBody>
      <dsp:txXfrm>
        <a:off x="4932038" y="1584175"/>
        <a:ext cx="1186342" cy="218587"/>
      </dsp:txXfrm>
    </dsp:sp>
    <dsp:sp modelId="{05B5E500-6A91-41DA-BF3D-3C3B80ABDC2C}">
      <dsp:nvSpPr>
        <dsp:cNvPr id="0" name=""/>
        <dsp:cNvSpPr/>
      </dsp:nvSpPr>
      <dsp:spPr>
        <a:xfrm>
          <a:off x="213231" y="2252002"/>
          <a:ext cx="1005306" cy="52050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73449" numCol="1" spcCol="1270" anchor="ctr" anchorCtr="0">
          <a:noAutofit/>
        </a:bodyPr>
        <a:lstStyle/>
        <a:p>
          <a:pPr lvl="0" algn="ctr" defTabSz="666750">
            <a:lnSpc>
              <a:spcPct val="90000"/>
            </a:lnSpc>
            <a:spcBef>
              <a:spcPct val="0"/>
            </a:spcBef>
            <a:spcAft>
              <a:spcPct val="35000"/>
            </a:spcAft>
          </a:pPr>
          <a:r>
            <a:rPr lang="tr-TR" sz="1500" b="1" kern="1200" noProof="0" dirty="0" smtClean="0"/>
            <a:t>Turkey</a:t>
          </a:r>
          <a:endParaRPr lang="en-US" sz="1500" b="1" kern="1200" noProof="0" dirty="0"/>
        </a:p>
      </dsp:txBody>
      <dsp:txXfrm>
        <a:off x="213231" y="2252002"/>
        <a:ext cx="1005306" cy="520503"/>
      </dsp:txXfrm>
    </dsp:sp>
    <dsp:sp modelId="{4260C8B6-1615-4BE6-9AE9-F1DEBFFCEE78}">
      <dsp:nvSpPr>
        <dsp:cNvPr id="0" name=""/>
        <dsp:cNvSpPr/>
      </dsp:nvSpPr>
      <dsp:spPr>
        <a:xfrm>
          <a:off x="414293" y="2656837"/>
          <a:ext cx="904775" cy="173501"/>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lang="tr-TR" sz="1100" kern="1200" noProof="0" dirty="0" smtClean="0"/>
            <a:t>LCC 1</a:t>
          </a:r>
          <a:endParaRPr lang="en-US" sz="1100" kern="1200" noProof="0" dirty="0"/>
        </a:p>
      </dsp:txBody>
      <dsp:txXfrm>
        <a:off x="414293" y="2656837"/>
        <a:ext cx="904775" cy="173501"/>
      </dsp:txXfrm>
    </dsp:sp>
    <dsp:sp modelId="{F0EE6E0E-463E-49FC-B0B4-407C9C5196DC}">
      <dsp:nvSpPr>
        <dsp:cNvPr id="0" name=""/>
        <dsp:cNvSpPr/>
      </dsp:nvSpPr>
      <dsp:spPr>
        <a:xfrm>
          <a:off x="88885" y="3073240"/>
          <a:ext cx="1354529" cy="74191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3449" numCol="1" spcCol="1270" anchor="ctr" anchorCtr="0">
          <a:noAutofit/>
        </a:bodyPr>
        <a:lstStyle/>
        <a:p>
          <a:pPr lvl="0" algn="ctr" defTabSz="533400">
            <a:lnSpc>
              <a:spcPct val="90000"/>
            </a:lnSpc>
            <a:spcBef>
              <a:spcPct val="0"/>
            </a:spcBef>
            <a:spcAft>
              <a:spcPct val="35000"/>
            </a:spcAft>
          </a:pPr>
          <a:r>
            <a:rPr lang="en-US" sz="1200" b="1" kern="1200" noProof="0" dirty="0" smtClean="0"/>
            <a:t>Health System Strengthening </a:t>
          </a:r>
          <a:endParaRPr lang="en-US" sz="1200" b="1" kern="1200" noProof="0" dirty="0"/>
        </a:p>
      </dsp:txBody>
      <dsp:txXfrm>
        <a:off x="88885" y="3073240"/>
        <a:ext cx="1354529" cy="741919"/>
      </dsp:txXfrm>
    </dsp:sp>
    <dsp:sp modelId="{A1EBE775-588F-4439-AC38-54F53E15E476}">
      <dsp:nvSpPr>
        <dsp:cNvPr id="0" name=""/>
        <dsp:cNvSpPr/>
      </dsp:nvSpPr>
      <dsp:spPr>
        <a:xfrm>
          <a:off x="597198" y="3748030"/>
          <a:ext cx="904775" cy="173501"/>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r" defTabSz="400050">
            <a:lnSpc>
              <a:spcPct val="90000"/>
            </a:lnSpc>
            <a:spcBef>
              <a:spcPct val="0"/>
            </a:spcBef>
            <a:spcAft>
              <a:spcPct val="35000"/>
            </a:spcAft>
          </a:pPr>
          <a:r>
            <a:rPr lang="tr-TR" sz="900" b="1" kern="1200" dirty="0" err="1" smtClean="0"/>
            <a:t>Thematic</a:t>
          </a:r>
          <a:r>
            <a:rPr lang="tr-TR" sz="900" b="1" kern="1200" dirty="0" smtClean="0"/>
            <a:t> </a:t>
          </a:r>
          <a:r>
            <a:rPr lang="tr-TR" sz="900" b="1" kern="1200" dirty="0" err="1" smtClean="0"/>
            <a:t>Area</a:t>
          </a:r>
          <a:r>
            <a:rPr lang="tr-TR" sz="900" b="1" kern="1200" dirty="0" smtClean="0"/>
            <a:t> 1</a:t>
          </a:r>
          <a:endParaRPr lang="tr-TR" sz="900" b="1" kern="1200" dirty="0"/>
        </a:p>
      </dsp:txBody>
      <dsp:txXfrm>
        <a:off x="597198" y="3748030"/>
        <a:ext cx="904775" cy="173501"/>
      </dsp:txXfrm>
    </dsp:sp>
    <dsp:sp modelId="{EC85E693-DE3B-4382-A823-CC6C9B85D3CD}">
      <dsp:nvSpPr>
        <dsp:cNvPr id="0" name=""/>
        <dsp:cNvSpPr/>
      </dsp:nvSpPr>
      <dsp:spPr>
        <a:xfrm>
          <a:off x="1733452" y="2252002"/>
          <a:ext cx="1005306" cy="52050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73449" numCol="1" spcCol="1270" anchor="ctr" anchorCtr="0">
          <a:noAutofit/>
        </a:bodyPr>
        <a:lstStyle/>
        <a:p>
          <a:pPr lvl="0" algn="ctr" defTabSz="666750">
            <a:lnSpc>
              <a:spcPct val="90000"/>
            </a:lnSpc>
            <a:spcBef>
              <a:spcPct val="0"/>
            </a:spcBef>
            <a:spcAft>
              <a:spcPct val="35000"/>
            </a:spcAft>
          </a:pPr>
          <a:r>
            <a:rPr lang="tr-TR" sz="1500" b="1" kern="1200" noProof="0" dirty="0" smtClean="0"/>
            <a:t>Bahrain</a:t>
          </a:r>
          <a:endParaRPr lang="en-US" sz="1500" b="1" kern="1200" noProof="0" dirty="0"/>
        </a:p>
      </dsp:txBody>
      <dsp:txXfrm>
        <a:off x="1733452" y="2252002"/>
        <a:ext cx="1005306" cy="520503"/>
      </dsp:txXfrm>
    </dsp:sp>
    <dsp:sp modelId="{627CE56E-960A-421C-8D92-2551F65B3B30}">
      <dsp:nvSpPr>
        <dsp:cNvPr id="0" name=""/>
        <dsp:cNvSpPr/>
      </dsp:nvSpPr>
      <dsp:spPr>
        <a:xfrm>
          <a:off x="1934514" y="2656837"/>
          <a:ext cx="904775" cy="173501"/>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lang="tr-TR" sz="1100" kern="1200" dirty="0" smtClean="0"/>
            <a:t>LCC 2</a:t>
          </a:r>
          <a:endParaRPr lang="tr-TR" sz="1100" kern="1200" dirty="0"/>
        </a:p>
      </dsp:txBody>
      <dsp:txXfrm>
        <a:off x="1934514" y="2656837"/>
        <a:ext cx="904775" cy="173501"/>
      </dsp:txXfrm>
    </dsp:sp>
    <dsp:sp modelId="{02AB1DC9-464E-4A6C-A19C-6E7EF7966D77}">
      <dsp:nvSpPr>
        <dsp:cNvPr id="0" name=""/>
        <dsp:cNvSpPr/>
      </dsp:nvSpPr>
      <dsp:spPr>
        <a:xfrm>
          <a:off x="1686316" y="3073240"/>
          <a:ext cx="1193851" cy="76655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3449" numCol="1" spcCol="1270" anchor="ctr" anchorCtr="0">
          <a:noAutofit/>
        </a:bodyPr>
        <a:lstStyle/>
        <a:p>
          <a:pPr lvl="0" algn="ctr" defTabSz="533400">
            <a:lnSpc>
              <a:spcPct val="90000"/>
            </a:lnSpc>
            <a:spcBef>
              <a:spcPct val="0"/>
            </a:spcBef>
            <a:spcAft>
              <a:spcPct val="35000"/>
            </a:spcAft>
          </a:pPr>
          <a:r>
            <a:rPr lang="en-US" sz="1200" b="1" kern="1200" noProof="0" dirty="0" smtClean="0"/>
            <a:t>Disease Prevention and Control</a:t>
          </a:r>
          <a:endParaRPr lang="en-US" sz="1200" b="1" kern="1200" noProof="0" dirty="0"/>
        </a:p>
      </dsp:txBody>
      <dsp:txXfrm>
        <a:off x="1686316" y="3073240"/>
        <a:ext cx="1193851" cy="766550"/>
      </dsp:txXfrm>
    </dsp:sp>
    <dsp:sp modelId="{4D61C0D0-EF37-48BA-A439-472A5352712C}">
      <dsp:nvSpPr>
        <dsp:cNvPr id="0" name=""/>
        <dsp:cNvSpPr/>
      </dsp:nvSpPr>
      <dsp:spPr>
        <a:xfrm>
          <a:off x="2090178" y="3748030"/>
          <a:ext cx="904775" cy="173501"/>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r" defTabSz="400050">
            <a:lnSpc>
              <a:spcPct val="90000"/>
            </a:lnSpc>
            <a:spcBef>
              <a:spcPct val="0"/>
            </a:spcBef>
            <a:spcAft>
              <a:spcPct val="35000"/>
            </a:spcAft>
          </a:pPr>
          <a:r>
            <a:rPr lang="tr-TR" sz="900" b="1" kern="1200" dirty="0" err="1" smtClean="0"/>
            <a:t>Thematic</a:t>
          </a:r>
          <a:r>
            <a:rPr lang="tr-TR" sz="900" b="1" kern="1200" dirty="0" smtClean="0"/>
            <a:t> </a:t>
          </a:r>
          <a:r>
            <a:rPr lang="tr-TR" sz="900" b="1" kern="1200" dirty="0" err="1" smtClean="0"/>
            <a:t>Area</a:t>
          </a:r>
          <a:r>
            <a:rPr lang="tr-TR" sz="900" b="1" kern="1200" dirty="0" smtClean="0"/>
            <a:t> 2</a:t>
          </a:r>
          <a:endParaRPr lang="tr-TR" sz="900" b="1" kern="1200" dirty="0"/>
        </a:p>
      </dsp:txBody>
      <dsp:txXfrm>
        <a:off x="2090178" y="3748030"/>
        <a:ext cx="904775" cy="173501"/>
      </dsp:txXfrm>
    </dsp:sp>
    <dsp:sp modelId="{C5807DC9-7AC4-458A-94A5-F34F37807DE4}">
      <dsp:nvSpPr>
        <dsp:cNvPr id="0" name=""/>
        <dsp:cNvSpPr/>
      </dsp:nvSpPr>
      <dsp:spPr>
        <a:xfrm>
          <a:off x="3247717" y="2252002"/>
          <a:ext cx="1005306" cy="52050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73449" numCol="1" spcCol="1270" anchor="ctr" anchorCtr="0">
          <a:noAutofit/>
        </a:bodyPr>
        <a:lstStyle/>
        <a:p>
          <a:pPr lvl="0" algn="ctr" defTabSz="666750">
            <a:lnSpc>
              <a:spcPct val="90000"/>
            </a:lnSpc>
            <a:spcBef>
              <a:spcPct val="0"/>
            </a:spcBef>
            <a:spcAft>
              <a:spcPct val="35000"/>
            </a:spcAft>
          </a:pPr>
          <a:r>
            <a:rPr lang="tr-TR" sz="1500" b="1" kern="1200" noProof="0" dirty="0" smtClean="0"/>
            <a:t>Saudi Arabia</a:t>
          </a:r>
          <a:endParaRPr lang="en-US" sz="1500" b="1" kern="1200" noProof="0" dirty="0"/>
        </a:p>
      </dsp:txBody>
      <dsp:txXfrm>
        <a:off x="3247717" y="2252002"/>
        <a:ext cx="1005306" cy="520503"/>
      </dsp:txXfrm>
    </dsp:sp>
    <dsp:sp modelId="{129D0B9F-016F-42E6-B513-9384D45FBFB4}">
      <dsp:nvSpPr>
        <dsp:cNvPr id="0" name=""/>
        <dsp:cNvSpPr/>
      </dsp:nvSpPr>
      <dsp:spPr>
        <a:xfrm>
          <a:off x="3448779" y="2656837"/>
          <a:ext cx="904775" cy="173501"/>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lang="tr-TR" sz="1100" kern="1200" noProof="0" dirty="0" smtClean="0"/>
            <a:t>LCC 3</a:t>
          </a:r>
          <a:endParaRPr lang="en-US" sz="1100" kern="1200" noProof="0" dirty="0"/>
        </a:p>
      </dsp:txBody>
      <dsp:txXfrm>
        <a:off x="3448779" y="2656837"/>
        <a:ext cx="904775" cy="173501"/>
      </dsp:txXfrm>
    </dsp:sp>
    <dsp:sp modelId="{DCA083E9-2AEC-4062-A072-C6DE89EB0024}">
      <dsp:nvSpPr>
        <dsp:cNvPr id="0" name=""/>
        <dsp:cNvSpPr/>
      </dsp:nvSpPr>
      <dsp:spPr>
        <a:xfrm>
          <a:off x="3129327" y="3073240"/>
          <a:ext cx="1342616" cy="77512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73449" numCol="1" spcCol="1270" anchor="ctr" anchorCtr="0">
          <a:noAutofit/>
        </a:bodyPr>
        <a:lstStyle/>
        <a:p>
          <a:pPr lvl="0" algn="ctr" defTabSz="622300">
            <a:lnSpc>
              <a:spcPct val="90000"/>
            </a:lnSpc>
            <a:spcBef>
              <a:spcPct val="0"/>
            </a:spcBef>
            <a:spcAft>
              <a:spcPct val="35000"/>
            </a:spcAft>
          </a:pPr>
          <a:r>
            <a:rPr lang="en-US" sz="1400" b="1" kern="1200" noProof="0" dirty="0" smtClean="0"/>
            <a:t>Maternal</a:t>
          </a:r>
          <a:r>
            <a:rPr lang="en-US" sz="1200" b="1" kern="1200" noProof="0" dirty="0" smtClean="0"/>
            <a:t>, New-born and Child Health, and Nutrition</a:t>
          </a:r>
          <a:endParaRPr lang="en-US" sz="1200" b="1" kern="1200" noProof="0" dirty="0"/>
        </a:p>
      </dsp:txBody>
      <dsp:txXfrm>
        <a:off x="3129327" y="3073240"/>
        <a:ext cx="1342616" cy="775122"/>
      </dsp:txXfrm>
    </dsp:sp>
    <dsp:sp modelId="{FB9B284E-7278-40F1-88DB-40CB5492563B}">
      <dsp:nvSpPr>
        <dsp:cNvPr id="0" name=""/>
        <dsp:cNvSpPr/>
      </dsp:nvSpPr>
      <dsp:spPr>
        <a:xfrm>
          <a:off x="3657814" y="3822680"/>
          <a:ext cx="904775" cy="173501"/>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r" defTabSz="400050">
            <a:lnSpc>
              <a:spcPct val="90000"/>
            </a:lnSpc>
            <a:spcBef>
              <a:spcPct val="0"/>
            </a:spcBef>
            <a:spcAft>
              <a:spcPct val="35000"/>
            </a:spcAft>
          </a:pPr>
          <a:r>
            <a:rPr lang="tr-TR" sz="900" b="1" kern="1200" dirty="0" err="1" smtClean="0"/>
            <a:t>Thematic</a:t>
          </a:r>
          <a:r>
            <a:rPr lang="tr-TR" sz="900" b="1" kern="1200" dirty="0" smtClean="0"/>
            <a:t> </a:t>
          </a:r>
          <a:r>
            <a:rPr lang="tr-TR" sz="900" b="1" kern="1200" dirty="0" err="1" smtClean="0"/>
            <a:t>Area</a:t>
          </a:r>
          <a:r>
            <a:rPr lang="tr-TR" sz="900" b="1" kern="1200" dirty="0" smtClean="0"/>
            <a:t> 3</a:t>
          </a:r>
          <a:endParaRPr lang="tr-TR" sz="900" b="1" kern="1200" dirty="0"/>
        </a:p>
      </dsp:txBody>
      <dsp:txXfrm>
        <a:off x="3657814" y="3822680"/>
        <a:ext cx="904775" cy="173501"/>
      </dsp:txXfrm>
    </dsp:sp>
    <dsp:sp modelId="{D7921188-CDFA-4316-A1CD-959DCFCAA99E}">
      <dsp:nvSpPr>
        <dsp:cNvPr id="0" name=""/>
        <dsp:cNvSpPr/>
      </dsp:nvSpPr>
      <dsp:spPr>
        <a:xfrm>
          <a:off x="4811596" y="2252002"/>
          <a:ext cx="1005306" cy="52050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73449" numCol="1" spcCol="1270" anchor="ctr" anchorCtr="0">
          <a:noAutofit/>
        </a:bodyPr>
        <a:lstStyle/>
        <a:p>
          <a:pPr lvl="0" algn="ctr" defTabSz="622300">
            <a:lnSpc>
              <a:spcPct val="90000"/>
            </a:lnSpc>
            <a:spcBef>
              <a:spcPct val="0"/>
            </a:spcBef>
            <a:spcAft>
              <a:spcPct val="35000"/>
            </a:spcAft>
          </a:pPr>
          <a:r>
            <a:rPr lang="tr-TR" sz="1400" b="1" kern="1200" noProof="0" dirty="0" smtClean="0"/>
            <a:t>Indonesia</a:t>
          </a:r>
        </a:p>
        <a:p>
          <a:pPr lvl="0" algn="ctr" defTabSz="622300">
            <a:lnSpc>
              <a:spcPct val="90000"/>
            </a:lnSpc>
            <a:spcBef>
              <a:spcPct val="0"/>
            </a:spcBef>
            <a:spcAft>
              <a:spcPct val="35000"/>
            </a:spcAft>
          </a:pPr>
          <a:r>
            <a:rPr lang="en-US" sz="1400" b="1" kern="1200" dirty="0" smtClean="0"/>
            <a:t>Malaysia</a:t>
          </a:r>
          <a:endParaRPr lang="en-US" sz="1400" b="1" kern="1200" noProof="0" dirty="0"/>
        </a:p>
      </dsp:txBody>
      <dsp:txXfrm>
        <a:off x="4811596" y="2252002"/>
        <a:ext cx="1005306" cy="520503"/>
      </dsp:txXfrm>
    </dsp:sp>
    <dsp:sp modelId="{FFAB917D-44AA-452C-A733-F27102DE5BCC}">
      <dsp:nvSpPr>
        <dsp:cNvPr id="0" name=""/>
        <dsp:cNvSpPr/>
      </dsp:nvSpPr>
      <dsp:spPr>
        <a:xfrm>
          <a:off x="5004044" y="2664296"/>
          <a:ext cx="904775" cy="173501"/>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lang="tr-TR" sz="1100" kern="1200" noProof="0" dirty="0" smtClean="0"/>
            <a:t>LCC 4</a:t>
          </a:r>
          <a:endParaRPr lang="en-US" sz="1100" kern="1200" noProof="0" dirty="0"/>
        </a:p>
      </dsp:txBody>
      <dsp:txXfrm>
        <a:off x="5004044" y="2664296"/>
        <a:ext cx="904775" cy="173501"/>
      </dsp:txXfrm>
    </dsp:sp>
    <dsp:sp modelId="{91E126D4-4D7D-4F83-9976-DE50A5EF07EC}">
      <dsp:nvSpPr>
        <dsp:cNvPr id="0" name=""/>
        <dsp:cNvSpPr/>
      </dsp:nvSpPr>
      <dsp:spPr>
        <a:xfrm>
          <a:off x="4714846" y="3073240"/>
          <a:ext cx="1299338" cy="73243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3449" numCol="1" spcCol="1270" anchor="ctr" anchorCtr="0">
          <a:noAutofit/>
        </a:bodyPr>
        <a:lstStyle/>
        <a:p>
          <a:pPr lvl="0" algn="ctr" defTabSz="533400">
            <a:lnSpc>
              <a:spcPct val="90000"/>
            </a:lnSpc>
            <a:spcBef>
              <a:spcPct val="0"/>
            </a:spcBef>
            <a:spcAft>
              <a:spcPct val="35000"/>
            </a:spcAft>
          </a:pPr>
          <a:r>
            <a:rPr lang="en-US" sz="1200" b="1" kern="1200" noProof="0" dirty="0" smtClean="0"/>
            <a:t>Medicines,  Vaccines and Medical Technologies</a:t>
          </a:r>
          <a:endParaRPr lang="en-US" sz="1200" b="1" kern="1200" noProof="0" dirty="0"/>
        </a:p>
      </dsp:txBody>
      <dsp:txXfrm>
        <a:off x="4714846" y="3073240"/>
        <a:ext cx="1299338" cy="732431"/>
      </dsp:txXfrm>
    </dsp:sp>
    <dsp:sp modelId="{58EBA978-E530-4EE8-B2C3-EEFA51615F2F}">
      <dsp:nvSpPr>
        <dsp:cNvPr id="0" name=""/>
        <dsp:cNvSpPr/>
      </dsp:nvSpPr>
      <dsp:spPr>
        <a:xfrm>
          <a:off x="5150795" y="3748029"/>
          <a:ext cx="904775" cy="173501"/>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r" defTabSz="400050">
            <a:lnSpc>
              <a:spcPct val="90000"/>
            </a:lnSpc>
            <a:spcBef>
              <a:spcPct val="0"/>
            </a:spcBef>
            <a:spcAft>
              <a:spcPct val="35000"/>
            </a:spcAft>
          </a:pPr>
          <a:r>
            <a:rPr lang="tr-TR" sz="900" b="1" kern="1200" noProof="0" dirty="0" err="1" smtClean="0"/>
            <a:t>Thematic</a:t>
          </a:r>
          <a:r>
            <a:rPr lang="tr-TR" sz="900" b="1" kern="1200" noProof="0" dirty="0" smtClean="0"/>
            <a:t> </a:t>
          </a:r>
          <a:r>
            <a:rPr lang="tr-TR" sz="900" b="1" kern="1200" noProof="0" dirty="0" err="1" smtClean="0"/>
            <a:t>Area</a:t>
          </a:r>
          <a:r>
            <a:rPr lang="tr-TR" sz="900" b="1" kern="1200" noProof="0" dirty="0" smtClean="0"/>
            <a:t> 4</a:t>
          </a:r>
          <a:endParaRPr lang="en-US" sz="900" b="1" kern="1200" noProof="0" dirty="0"/>
        </a:p>
      </dsp:txBody>
      <dsp:txXfrm>
        <a:off x="5150795" y="3748029"/>
        <a:ext cx="904775" cy="173501"/>
      </dsp:txXfrm>
    </dsp:sp>
    <dsp:sp modelId="{04BB8347-5735-403B-850E-0FD086CA5D23}">
      <dsp:nvSpPr>
        <dsp:cNvPr id="0" name=""/>
        <dsp:cNvSpPr/>
      </dsp:nvSpPr>
      <dsp:spPr>
        <a:xfrm>
          <a:off x="6296730" y="2252002"/>
          <a:ext cx="1005306" cy="52050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73449" numCol="1" spcCol="1270" anchor="ctr" anchorCtr="0">
          <a:noAutofit/>
        </a:bodyPr>
        <a:lstStyle/>
        <a:p>
          <a:pPr lvl="0" algn="ctr" defTabSz="666750">
            <a:lnSpc>
              <a:spcPct val="90000"/>
            </a:lnSpc>
            <a:spcBef>
              <a:spcPct val="0"/>
            </a:spcBef>
            <a:spcAft>
              <a:spcPct val="35000"/>
            </a:spcAft>
          </a:pPr>
          <a:r>
            <a:rPr lang="tr-TR" sz="1500" b="1" kern="1200" noProof="0" dirty="0" smtClean="0"/>
            <a:t>Sudan</a:t>
          </a:r>
          <a:endParaRPr lang="en-US" sz="1500" b="1" kern="1200" noProof="0" dirty="0"/>
        </a:p>
      </dsp:txBody>
      <dsp:txXfrm>
        <a:off x="6296730" y="2252002"/>
        <a:ext cx="1005306" cy="520503"/>
      </dsp:txXfrm>
    </dsp:sp>
    <dsp:sp modelId="{ADC29737-6F43-470C-8378-B784309B6B1E}">
      <dsp:nvSpPr>
        <dsp:cNvPr id="0" name=""/>
        <dsp:cNvSpPr/>
      </dsp:nvSpPr>
      <dsp:spPr>
        <a:xfrm>
          <a:off x="6497791" y="2656837"/>
          <a:ext cx="904775" cy="173501"/>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lang="tr-TR" sz="1100" kern="1200" noProof="0" dirty="0" smtClean="0"/>
            <a:t>LCC 5</a:t>
          </a:r>
          <a:endParaRPr lang="en-US" sz="1100" kern="1200" noProof="0" dirty="0"/>
        </a:p>
      </dsp:txBody>
      <dsp:txXfrm>
        <a:off x="6497791" y="2656837"/>
        <a:ext cx="904775" cy="173501"/>
      </dsp:txXfrm>
    </dsp:sp>
    <dsp:sp modelId="{1C2D502B-CB57-4E92-A072-F4115E971FF3}">
      <dsp:nvSpPr>
        <dsp:cNvPr id="0" name=""/>
        <dsp:cNvSpPr/>
      </dsp:nvSpPr>
      <dsp:spPr>
        <a:xfrm>
          <a:off x="6257086" y="3073240"/>
          <a:ext cx="1163883" cy="71228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3449" numCol="1" spcCol="1270" anchor="ctr" anchorCtr="0">
          <a:noAutofit/>
        </a:bodyPr>
        <a:lstStyle/>
        <a:p>
          <a:pPr lvl="0" algn="ctr" defTabSz="533400">
            <a:lnSpc>
              <a:spcPct val="90000"/>
            </a:lnSpc>
            <a:spcBef>
              <a:spcPct val="0"/>
            </a:spcBef>
            <a:spcAft>
              <a:spcPct val="35000"/>
            </a:spcAft>
          </a:pPr>
          <a:r>
            <a:rPr lang="en-US" sz="1200" b="1" kern="1200" noProof="0" dirty="0" smtClean="0"/>
            <a:t>Emergency Health Response and Interventions</a:t>
          </a:r>
          <a:endParaRPr lang="en-US" sz="1200" b="1" kern="1200" noProof="0" dirty="0"/>
        </a:p>
      </dsp:txBody>
      <dsp:txXfrm>
        <a:off x="6257086" y="3073240"/>
        <a:ext cx="1163883" cy="712287"/>
      </dsp:txXfrm>
    </dsp:sp>
    <dsp:sp modelId="{AAF41E5F-FFCE-43E6-B1FF-F6246C433EE0}">
      <dsp:nvSpPr>
        <dsp:cNvPr id="0" name=""/>
        <dsp:cNvSpPr/>
      </dsp:nvSpPr>
      <dsp:spPr>
        <a:xfrm>
          <a:off x="6643783" y="3748031"/>
          <a:ext cx="904775" cy="173501"/>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r" defTabSz="400050">
            <a:lnSpc>
              <a:spcPct val="90000"/>
            </a:lnSpc>
            <a:spcBef>
              <a:spcPct val="0"/>
            </a:spcBef>
            <a:spcAft>
              <a:spcPct val="35000"/>
            </a:spcAft>
          </a:pPr>
          <a:r>
            <a:rPr lang="tr-TR" sz="900" b="1" kern="1200" noProof="0" dirty="0" err="1" smtClean="0"/>
            <a:t>Thematic</a:t>
          </a:r>
          <a:r>
            <a:rPr lang="tr-TR" sz="900" b="1" kern="1200" noProof="0" dirty="0" smtClean="0"/>
            <a:t> </a:t>
          </a:r>
          <a:r>
            <a:rPr lang="tr-TR" sz="900" b="1" kern="1200" noProof="0" dirty="0" err="1" smtClean="0"/>
            <a:t>Area</a:t>
          </a:r>
          <a:r>
            <a:rPr lang="tr-TR" sz="900" b="1" kern="1200" noProof="0" dirty="0" smtClean="0"/>
            <a:t> 5</a:t>
          </a:r>
          <a:endParaRPr lang="en-US" sz="900" b="1" kern="1200" noProof="0" dirty="0"/>
        </a:p>
      </dsp:txBody>
      <dsp:txXfrm>
        <a:off x="6643783" y="3748031"/>
        <a:ext cx="904775" cy="173501"/>
      </dsp:txXfrm>
    </dsp:sp>
    <dsp:sp modelId="{77AFC962-6B15-457C-ABCD-6B926221DFDC}">
      <dsp:nvSpPr>
        <dsp:cNvPr id="0" name=""/>
        <dsp:cNvSpPr/>
      </dsp:nvSpPr>
      <dsp:spPr>
        <a:xfrm>
          <a:off x="7817195" y="2252002"/>
          <a:ext cx="1005306" cy="52050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73449" numCol="1" spcCol="1270" anchor="ctr" anchorCtr="0">
          <a:noAutofit/>
        </a:bodyPr>
        <a:lstStyle/>
        <a:p>
          <a:pPr lvl="0" algn="ctr" defTabSz="666750">
            <a:lnSpc>
              <a:spcPct val="90000"/>
            </a:lnSpc>
            <a:spcBef>
              <a:spcPct val="0"/>
            </a:spcBef>
            <a:spcAft>
              <a:spcPct val="35000"/>
            </a:spcAft>
          </a:pPr>
          <a:r>
            <a:rPr lang="tr-TR" sz="1500" b="1" kern="1200" noProof="0" dirty="0" smtClean="0"/>
            <a:t>Morocco</a:t>
          </a:r>
          <a:endParaRPr lang="en-US" sz="1500" b="1" kern="1200" noProof="0" dirty="0"/>
        </a:p>
      </dsp:txBody>
      <dsp:txXfrm>
        <a:off x="7817195" y="2252002"/>
        <a:ext cx="1005306" cy="520503"/>
      </dsp:txXfrm>
    </dsp:sp>
    <dsp:sp modelId="{6175D7F7-7ED8-4E59-979B-A43D7FFAA567}">
      <dsp:nvSpPr>
        <dsp:cNvPr id="0" name=""/>
        <dsp:cNvSpPr/>
      </dsp:nvSpPr>
      <dsp:spPr>
        <a:xfrm>
          <a:off x="8018256" y="2656837"/>
          <a:ext cx="904775" cy="173501"/>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lang="tr-TR" sz="1100" kern="1200" dirty="0" smtClean="0"/>
            <a:t>LCC 6</a:t>
          </a:r>
          <a:endParaRPr lang="tr-TR" sz="1100" kern="1200" dirty="0"/>
        </a:p>
      </dsp:txBody>
      <dsp:txXfrm>
        <a:off x="8018256" y="2656837"/>
        <a:ext cx="904775" cy="173501"/>
      </dsp:txXfrm>
    </dsp:sp>
    <dsp:sp modelId="{E1DB248D-36DD-4ABD-BAFB-5B168E343A70}">
      <dsp:nvSpPr>
        <dsp:cNvPr id="0" name=""/>
        <dsp:cNvSpPr/>
      </dsp:nvSpPr>
      <dsp:spPr>
        <a:xfrm>
          <a:off x="7685113" y="3073240"/>
          <a:ext cx="1370001" cy="72088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3449" numCol="1" spcCol="1270" anchor="ctr" anchorCtr="0">
          <a:noAutofit/>
        </a:bodyPr>
        <a:lstStyle/>
        <a:p>
          <a:pPr lvl="0" algn="ctr" defTabSz="533400">
            <a:lnSpc>
              <a:spcPct val="90000"/>
            </a:lnSpc>
            <a:spcBef>
              <a:spcPct val="0"/>
            </a:spcBef>
            <a:spcAft>
              <a:spcPct val="35000"/>
            </a:spcAft>
          </a:pPr>
          <a:r>
            <a:rPr lang="en-US" sz="1200" b="1" kern="1200" noProof="0" dirty="0" smtClean="0"/>
            <a:t>Information, Research, Education and Advocacy</a:t>
          </a:r>
          <a:endParaRPr lang="en-US" sz="1200" b="1" kern="1200" noProof="0" dirty="0"/>
        </a:p>
      </dsp:txBody>
      <dsp:txXfrm>
        <a:off x="7685113" y="3073240"/>
        <a:ext cx="1370001" cy="720881"/>
      </dsp:txXfrm>
    </dsp:sp>
    <dsp:sp modelId="{84E29155-3288-4C9E-8255-4C533BB441A4}">
      <dsp:nvSpPr>
        <dsp:cNvPr id="0" name=""/>
        <dsp:cNvSpPr/>
      </dsp:nvSpPr>
      <dsp:spPr>
        <a:xfrm>
          <a:off x="8239224" y="3748030"/>
          <a:ext cx="904775" cy="173501"/>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r" defTabSz="400050">
            <a:lnSpc>
              <a:spcPct val="90000"/>
            </a:lnSpc>
            <a:spcBef>
              <a:spcPct val="0"/>
            </a:spcBef>
            <a:spcAft>
              <a:spcPct val="35000"/>
            </a:spcAft>
          </a:pPr>
          <a:r>
            <a:rPr lang="tr-TR" sz="900" b="1" kern="1200" noProof="0" dirty="0" err="1" smtClean="0"/>
            <a:t>Thematic</a:t>
          </a:r>
          <a:r>
            <a:rPr lang="tr-TR" sz="900" b="1" kern="1200" noProof="0" dirty="0" smtClean="0"/>
            <a:t> </a:t>
          </a:r>
          <a:r>
            <a:rPr lang="tr-TR" sz="900" b="1" kern="1200" noProof="0" dirty="0" err="1" smtClean="0"/>
            <a:t>Area</a:t>
          </a:r>
          <a:r>
            <a:rPr lang="tr-TR" sz="900" b="1" kern="1200" noProof="0" dirty="0" smtClean="0"/>
            <a:t> 6</a:t>
          </a:r>
          <a:endParaRPr lang="en-US" sz="900" b="1" kern="1200" noProof="0" dirty="0"/>
        </a:p>
      </dsp:txBody>
      <dsp:txXfrm>
        <a:off x="8239224" y="3748030"/>
        <a:ext cx="904775" cy="173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F58C0-5E7B-4AD3-BD4D-01F33ABC18A6}">
      <dsp:nvSpPr>
        <dsp:cNvPr id="0" name=""/>
        <dsp:cNvSpPr/>
      </dsp:nvSpPr>
      <dsp:spPr>
        <a:xfrm>
          <a:off x="0" y="0"/>
          <a:ext cx="7848600" cy="1468437"/>
        </a:xfrm>
        <a:prstGeom prst="roundRect">
          <a:avLst>
            <a:gd name="adj" fmla="val 10000"/>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rgbClr val="002060"/>
              </a:solidFill>
              <a:latin typeface="Candara" pitchFamily="34" charset="0"/>
            </a:rPr>
            <a:t>A framework of cooperation among OIC member countries, relevant OIC institutions and international organizations in the domain of health;</a:t>
          </a:r>
          <a:endParaRPr lang="en-US" sz="2200" kern="1200" dirty="0">
            <a:solidFill>
              <a:srgbClr val="002060"/>
            </a:solidFill>
          </a:endParaRPr>
        </a:p>
      </dsp:txBody>
      <dsp:txXfrm>
        <a:off x="1716563" y="0"/>
        <a:ext cx="6132036" cy="1468437"/>
      </dsp:txXfrm>
    </dsp:sp>
    <dsp:sp modelId="{4C4F81E6-9A90-43EF-B22E-7E8EBA571B1A}">
      <dsp:nvSpPr>
        <dsp:cNvPr id="0" name=""/>
        <dsp:cNvSpPr/>
      </dsp:nvSpPr>
      <dsp:spPr>
        <a:xfrm>
          <a:off x="146843" y="146843"/>
          <a:ext cx="1569720" cy="117475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3562528-5042-47B0-818A-E00933BEC459}">
      <dsp:nvSpPr>
        <dsp:cNvPr id="0" name=""/>
        <dsp:cNvSpPr/>
      </dsp:nvSpPr>
      <dsp:spPr>
        <a:xfrm>
          <a:off x="0" y="1615281"/>
          <a:ext cx="7848600" cy="1468437"/>
        </a:xfrm>
        <a:prstGeom prst="roundRect">
          <a:avLst>
            <a:gd name="adj" fmla="val 10000"/>
          </a:avLst>
        </a:prstGeom>
        <a:solidFill>
          <a:srgbClr val="E674C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rgbClr val="002060"/>
              </a:solidFill>
              <a:latin typeface="Candara" pitchFamily="34" charset="0"/>
            </a:rPr>
            <a:t>Aims to strengthen health care delivery system and improve health situation in OIC member countries especially by facilitating and promoting intra-OIC transfer of knowledge and expertise;</a:t>
          </a:r>
          <a:endParaRPr lang="en-US" sz="2200" kern="1200" dirty="0">
            <a:solidFill>
              <a:srgbClr val="002060"/>
            </a:solidFill>
          </a:endParaRPr>
        </a:p>
      </dsp:txBody>
      <dsp:txXfrm>
        <a:off x="1716563" y="1615281"/>
        <a:ext cx="6132036" cy="1468437"/>
      </dsp:txXfrm>
    </dsp:sp>
    <dsp:sp modelId="{E32C5A1F-4BC5-46D1-9C8A-00689180CD6B}">
      <dsp:nvSpPr>
        <dsp:cNvPr id="0" name=""/>
        <dsp:cNvSpPr/>
      </dsp:nvSpPr>
      <dsp:spPr>
        <a:xfrm>
          <a:off x="146843" y="1762125"/>
          <a:ext cx="1569720" cy="117475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765A847-63BE-4F90-A3E6-1078E9427ED7}">
      <dsp:nvSpPr>
        <dsp:cNvPr id="0" name=""/>
        <dsp:cNvSpPr/>
      </dsp:nvSpPr>
      <dsp:spPr>
        <a:xfrm>
          <a:off x="0" y="3230562"/>
          <a:ext cx="7848600" cy="1468437"/>
        </a:xfrm>
        <a:prstGeom prst="roundRect">
          <a:avLst>
            <a:gd name="adj" fmla="val 10000"/>
          </a:avLst>
        </a:prstGeom>
        <a:solidFill>
          <a:srgbClr val="FFFF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rgbClr val="002060"/>
              </a:solidFill>
              <a:latin typeface="Candara" pitchFamily="34" charset="0"/>
            </a:rPr>
            <a:t>Adopted by the 4th Session of the Islamic Conference of Ministers of Health held in Jakarta on 22-24 October 2013</a:t>
          </a:r>
          <a:endParaRPr lang="en-US" sz="2200" kern="1200" dirty="0">
            <a:solidFill>
              <a:srgbClr val="002060"/>
            </a:solidFill>
          </a:endParaRPr>
        </a:p>
      </dsp:txBody>
      <dsp:txXfrm>
        <a:off x="1716563" y="3230562"/>
        <a:ext cx="6132036" cy="1468437"/>
      </dsp:txXfrm>
    </dsp:sp>
    <dsp:sp modelId="{77F010D0-CCC4-4643-A3E0-3BC95FB29FFE}">
      <dsp:nvSpPr>
        <dsp:cNvPr id="0" name=""/>
        <dsp:cNvSpPr/>
      </dsp:nvSpPr>
      <dsp:spPr>
        <a:xfrm>
          <a:off x="146843" y="3377406"/>
          <a:ext cx="1569720" cy="117475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59DCD-2CCE-4F7C-87C2-2457E5FEA6FE}">
      <dsp:nvSpPr>
        <dsp:cNvPr id="0" name=""/>
        <dsp:cNvSpPr/>
      </dsp:nvSpPr>
      <dsp:spPr>
        <a:xfrm rot="10800000">
          <a:off x="1699569" y="10157"/>
          <a:ext cx="5827395" cy="980446"/>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350" tIns="87630" rIns="163576"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Candara" pitchFamily="34" charset="0"/>
            </a:rPr>
            <a:t>Describes proposed actions/activities under each </a:t>
          </a:r>
          <a:r>
            <a:rPr lang="tr-TR" sz="2300" kern="1200" dirty="0" smtClean="0">
              <a:latin typeface="Candara" pitchFamily="34" charset="0"/>
            </a:rPr>
            <a:t>of the 6 </a:t>
          </a:r>
          <a:r>
            <a:rPr lang="en-US" sz="2300" kern="1200" dirty="0" smtClean="0">
              <a:latin typeface="Candara" pitchFamily="34" charset="0"/>
            </a:rPr>
            <a:t>TA</a:t>
          </a:r>
          <a:endParaRPr lang="en-US" sz="2300" kern="1200" dirty="0">
            <a:latin typeface="Candara" pitchFamily="34" charset="0"/>
          </a:endParaRPr>
        </a:p>
      </dsp:txBody>
      <dsp:txXfrm rot="10800000">
        <a:off x="1944680" y="10157"/>
        <a:ext cx="5582284" cy="980446"/>
      </dsp:txXfrm>
    </dsp:sp>
    <dsp:sp modelId="{E170F74C-780C-475B-864F-7A1D1CC08796}">
      <dsp:nvSpPr>
        <dsp:cNvPr id="0" name=""/>
        <dsp:cNvSpPr/>
      </dsp:nvSpPr>
      <dsp:spPr>
        <a:xfrm>
          <a:off x="1222690" y="401"/>
          <a:ext cx="980446" cy="98044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5B11D1-C46B-4728-8A49-9DAFB1448050}">
      <dsp:nvSpPr>
        <dsp:cNvPr id="0" name=""/>
        <dsp:cNvSpPr/>
      </dsp:nvSpPr>
      <dsp:spPr>
        <a:xfrm rot="10800000">
          <a:off x="1712914" y="1273518"/>
          <a:ext cx="5827395" cy="980446"/>
        </a:xfrm>
        <a:prstGeom prst="homePlat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350" tIns="87630" rIns="163576"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Candara" pitchFamily="34" charset="0"/>
            </a:rPr>
            <a:t>Defines </a:t>
          </a:r>
          <a:r>
            <a:rPr lang="en-US" sz="2300" b="1" kern="1200" dirty="0" smtClean="0">
              <a:latin typeface="Candara" pitchFamily="34" charset="0"/>
            </a:rPr>
            <a:t>TIMELINE</a:t>
          </a:r>
          <a:r>
            <a:rPr lang="en-US" sz="2300" kern="1200" dirty="0" smtClean="0">
              <a:latin typeface="Candara" pitchFamily="34" charset="0"/>
            </a:rPr>
            <a:t> for implementation (short, medium and long term)</a:t>
          </a:r>
          <a:endParaRPr lang="en-US" sz="2300" kern="1200" dirty="0"/>
        </a:p>
      </dsp:txBody>
      <dsp:txXfrm rot="10800000">
        <a:off x="1958025" y="1273518"/>
        <a:ext cx="5582284" cy="980446"/>
      </dsp:txXfrm>
    </dsp:sp>
    <dsp:sp modelId="{5B617FFF-01B4-40AB-8F7D-B99EE5F26E34}">
      <dsp:nvSpPr>
        <dsp:cNvPr id="0" name=""/>
        <dsp:cNvSpPr/>
      </dsp:nvSpPr>
      <dsp:spPr>
        <a:xfrm>
          <a:off x="1222690" y="1273518"/>
          <a:ext cx="980446" cy="98044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8000" r="-7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3F7A7B-68CD-48FB-8D5D-5F4E1AD5A2A3}">
      <dsp:nvSpPr>
        <dsp:cNvPr id="0" name=""/>
        <dsp:cNvSpPr/>
      </dsp:nvSpPr>
      <dsp:spPr>
        <a:xfrm rot="10800000">
          <a:off x="1712914" y="2546635"/>
          <a:ext cx="5827395" cy="980446"/>
        </a:xfrm>
        <a:prstGeom prst="homePlat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350" tIns="87630" rIns="163576"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Candara" pitchFamily="34" charset="0"/>
            </a:rPr>
            <a:t>Identifies </a:t>
          </a:r>
          <a:r>
            <a:rPr lang="en-US" sz="2300" b="1" kern="1200" dirty="0" smtClean="0">
              <a:latin typeface="Candara" pitchFamily="34" charset="0"/>
            </a:rPr>
            <a:t>Key Performance Indicators (KPIs)</a:t>
          </a:r>
          <a:r>
            <a:rPr lang="en-US" sz="2300" kern="1200" dirty="0" smtClean="0">
              <a:latin typeface="Candara" pitchFamily="34" charset="0"/>
            </a:rPr>
            <a:t> to monitor the implementation</a:t>
          </a:r>
          <a:endParaRPr lang="en-US" sz="2300" kern="1200" dirty="0"/>
        </a:p>
      </dsp:txBody>
      <dsp:txXfrm rot="10800000">
        <a:off x="1958025" y="2546635"/>
        <a:ext cx="5582284" cy="980446"/>
      </dsp:txXfrm>
    </dsp:sp>
    <dsp:sp modelId="{6F073B4F-BA4B-4670-BC31-CF26CF84373C}">
      <dsp:nvSpPr>
        <dsp:cNvPr id="0" name=""/>
        <dsp:cNvSpPr/>
      </dsp:nvSpPr>
      <dsp:spPr>
        <a:xfrm>
          <a:off x="1222690" y="2546635"/>
          <a:ext cx="980446" cy="98044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1BDDBE-FA4F-4E4D-AD34-EC626F9C332C}">
      <dsp:nvSpPr>
        <dsp:cNvPr id="0" name=""/>
        <dsp:cNvSpPr/>
      </dsp:nvSpPr>
      <dsp:spPr>
        <a:xfrm rot="10800000">
          <a:off x="1712914" y="3819751"/>
          <a:ext cx="5827395" cy="980446"/>
        </a:xfrm>
        <a:prstGeom prst="homePlat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350" tIns="87630" rIns="163576"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Candara" pitchFamily="34" charset="0"/>
            </a:rPr>
            <a:t>Proposes </a:t>
          </a:r>
          <a:r>
            <a:rPr lang="en-US" sz="2300" b="1" kern="1200" dirty="0" smtClean="0">
              <a:latin typeface="Candara" pitchFamily="34" charset="0"/>
            </a:rPr>
            <a:t>Implementing Partners </a:t>
          </a:r>
          <a:r>
            <a:rPr lang="en-US" sz="2300" kern="1200" dirty="0" smtClean="0">
              <a:latin typeface="Candara" pitchFamily="34" charset="0"/>
            </a:rPr>
            <a:t>(both national and international institutions)</a:t>
          </a:r>
          <a:endParaRPr lang="en-US" sz="2300" kern="1200" dirty="0"/>
        </a:p>
      </dsp:txBody>
      <dsp:txXfrm rot="10800000">
        <a:off x="1958025" y="3819751"/>
        <a:ext cx="5582284" cy="980446"/>
      </dsp:txXfrm>
    </dsp:sp>
    <dsp:sp modelId="{017802B1-5C3F-4F2C-98D8-52E8A31B4179}">
      <dsp:nvSpPr>
        <dsp:cNvPr id="0" name=""/>
        <dsp:cNvSpPr/>
      </dsp:nvSpPr>
      <dsp:spPr>
        <a:xfrm>
          <a:off x="1222690" y="3819751"/>
          <a:ext cx="980446" cy="98044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0.04688</cdr:x>
      <cdr:y>0.2</cdr:y>
    </cdr:from>
    <cdr:to>
      <cdr:x>0.10315</cdr:x>
      <cdr:y>0.35</cdr:y>
    </cdr:to>
    <cdr:sp macro="" textlink="">
      <cdr:nvSpPr>
        <cdr:cNvPr id="2" name="Oval 1"/>
        <cdr:cNvSpPr/>
      </cdr:nvSpPr>
      <cdr:spPr>
        <a:xfrm xmlns:a="http://schemas.openxmlformats.org/drawingml/2006/main">
          <a:off x="381001" y="609600"/>
          <a:ext cx="457200" cy="457200"/>
        </a:xfrm>
        <a:prstGeom xmlns:a="http://schemas.openxmlformats.org/drawingml/2006/main" prst="ellipse">
          <a:avLst/>
        </a:prstGeom>
        <a:noFill xmlns:a="http://schemas.openxmlformats.org/drawingml/2006/main"/>
        <a:ln xmlns:a="http://schemas.openxmlformats.org/drawingml/2006/main">
          <a:solidFill>
            <a:srgbClr val="4822EA"/>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0.77828</cdr:x>
      <cdr:y>0.375</cdr:y>
    </cdr:from>
    <cdr:to>
      <cdr:x>0.83454</cdr:x>
      <cdr:y>0.525</cdr:y>
    </cdr:to>
    <cdr:sp macro="" textlink="">
      <cdr:nvSpPr>
        <cdr:cNvPr id="3" name="Oval 2"/>
        <cdr:cNvSpPr/>
      </cdr:nvSpPr>
      <cdr:spPr>
        <a:xfrm xmlns:a="http://schemas.openxmlformats.org/drawingml/2006/main">
          <a:off x="6324601" y="1143000"/>
          <a:ext cx="457200" cy="457200"/>
        </a:xfrm>
        <a:prstGeom xmlns:a="http://schemas.openxmlformats.org/drawingml/2006/main" prst="ellipse">
          <a:avLst/>
        </a:prstGeom>
        <a:noFill xmlns:a="http://schemas.openxmlformats.org/drawingml/2006/main"/>
        <a:ln xmlns:a="http://schemas.openxmlformats.org/drawingml/2006/main">
          <a:solidFill>
            <a:srgbClr val="C00000"/>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0.90018</cdr:x>
      <cdr:y>0.3</cdr:y>
    </cdr:from>
    <cdr:to>
      <cdr:x>0.95644</cdr:x>
      <cdr:y>0.45</cdr:y>
    </cdr:to>
    <cdr:sp macro="" textlink="">
      <cdr:nvSpPr>
        <cdr:cNvPr id="4" name="Oval 3"/>
        <cdr:cNvSpPr/>
      </cdr:nvSpPr>
      <cdr:spPr>
        <a:xfrm xmlns:a="http://schemas.openxmlformats.org/drawingml/2006/main">
          <a:off x="7315201" y="914400"/>
          <a:ext cx="457200" cy="457200"/>
        </a:xfrm>
        <a:prstGeom xmlns:a="http://schemas.openxmlformats.org/drawingml/2006/main" prst="ellipse">
          <a:avLst/>
        </a:prstGeom>
        <a:noFill xmlns:a="http://schemas.openxmlformats.org/drawingml/2006/main"/>
        <a:ln xmlns:a="http://schemas.openxmlformats.org/drawingml/2006/main">
          <a:solidFill>
            <a:srgbClr val="C00000"/>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0C96C9E5-0B27-4F12-A24E-213E214BF91C}" type="datetimeFigureOut">
              <a:rPr lang="tr-TR" smtClean="0"/>
              <a:t>18.04.2018</a:t>
            </a:fld>
            <a:endParaRPr lang="tr-TR"/>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917E74D9-2196-4050-B4EF-774DD004BC2E}" type="slidenum">
              <a:rPr lang="tr-TR" smtClean="0"/>
              <a:t>‹#›</a:t>
            </a:fld>
            <a:endParaRPr lang="tr-TR"/>
          </a:p>
        </p:txBody>
      </p:sp>
    </p:spTree>
    <p:extLst>
      <p:ext uri="{BB962C8B-B14F-4D97-AF65-F5344CB8AC3E}">
        <p14:creationId xmlns:p14="http://schemas.microsoft.com/office/powerpoint/2010/main" val="4030010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D2022B2-68AD-4BA6-ACEB-06459A5AD433}" type="datetimeFigureOut">
              <a:rPr lang="tr-TR" smtClean="0"/>
              <a:pPr/>
              <a:t>18.04.2018</a:t>
            </a:fld>
            <a:endParaRPr lang="tr-TR"/>
          </a:p>
        </p:txBody>
      </p:sp>
      <p:sp>
        <p:nvSpPr>
          <p:cNvPr id="4" name="3 Slayt Görüntüsü Yer Tutucusu"/>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9A72CCB5-3729-4D51-92AF-9F85BF1E73FE}" type="slidenum">
              <a:rPr lang="tr-TR" smtClean="0"/>
              <a:pPr/>
              <a:t>‹#›</a:t>
            </a:fld>
            <a:endParaRPr lang="tr-TR"/>
          </a:p>
        </p:txBody>
      </p:sp>
    </p:spTree>
    <p:extLst>
      <p:ext uri="{BB962C8B-B14F-4D97-AF65-F5344CB8AC3E}">
        <p14:creationId xmlns:p14="http://schemas.microsoft.com/office/powerpoint/2010/main" val="2937083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CAF290-6F6B-4BB8-B1B1-A89ED57C7578}" type="slidenum">
              <a:rPr lang="tr-TR" smtClean="0"/>
              <a:t>1</a:t>
            </a:fld>
            <a:endParaRPr lang="tr-TR"/>
          </a:p>
        </p:txBody>
      </p:sp>
    </p:spTree>
    <p:extLst>
      <p:ext uri="{BB962C8B-B14F-4D97-AF65-F5344CB8AC3E}">
        <p14:creationId xmlns:p14="http://schemas.microsoft.com/office/powerpoint/2010/main" val="87230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CAF290-6F6B-4BB8-B1B1-A89ED57C7578}" type="slidenum">
              <a:rPr lang="tr-TR" smtClean="0"/>
              <a:t>3</a:t>
            </a:fld>
            <a:endParaRPr lang="tr-TR"/>
          </a:p>
        </p:txBody>
      </p:sp>
    </p:spTree>
    <p:extLst>
      <p:ext uri="{BB962C8B-B14F-4D97-AF65-F5344CB8AC3E}">
        <p14:creationId xmlns:p14="http://schemas.microsoft.com/office/powerpoint/2010/main" val="369949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CAF290-6F6B-4BB8-B1B1-A89ED57C7578}" type="slidenum">
              <a:rPr lang="tr-TR" smtClean="0"/>
              <a:t>8</a:t>
            </a:fld>
            <a:endParaRPr lang="tr-TR"/>
          </a:p>
        </p:txBody>
      </p:sp>
    </p:spTree>
    <p:extLst>
      <p:ext uri="{BB962C8B-B14F-4D97-AF65-F5344CB8AC3E}">
        <p14:creationId xmlns:p14="http://schemas.microsoft.com/office/powerpoint/2010/main" val="340993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FCTC:</a:t>
            </a:r>
            <a:r>
              <a:rPr lang="tr-TR" baseline="0" dirty="0" smtClean="0"/>
              <a:t> </a:t>
            </a:r>
            <a:r>
              <a:rPr lang="tr-TR" baseline="0" dirty="0" err="1" smtClean="0"/>
              <a:t>Framework</a:t>
            </a:r>
            <a:r>
              <a:rPr lang="tr-TR" baseline="0" dirty="0" smtClean="0"/>
              <a:t> </a:t>
            </a:r>
            <a:r>
              <a:rPr lang="tr-TR" baseline="0" dirty="0" err="1" smtClean="0"/>
              <a:t>Convention</a:t>
            </a:r>
            <a:r>
              <a:rPr lang="tr-TR" baseline="0" dirty="0" smtClean="0"/>
              <a:t> on </a:t>
            </a:r>
            <a:r>
              <a:rPr lang="tr-TR" baseline="0" dirty="0" err="1" smtClean="0"/>
              <a:t>Tobacco</a:t>
            </a:r>
            <a:r>
              <a:rPr lang="tr-TR" baseline="0" dirty="0" smtClean="0"/>
              <a:t> </a:t>
            </a:r>
            <a:r>
              <a:rPr lang="tr-TR" baseline="0" dirty="0" err="1" smtClean="0"/>
              <a:t>Control</a:t>
            </a:r>
            <a:endParaRPr lang="tr-TR" dirty="0"/>
          </a:p>
        </p:txBody>
      </p:sp>
      <p:sp>
        <p:nvSpPr>
          <p:cNvPr id="4" name="3 Slayt Numarası Yer Tutucusu"/>
          <p:cNvSpPr>
            <a:spLocks noGrp="1"/>
          </p:cNvSpPr>
          <p:nvPr>
            <p:ph type="sldNum" sz="quarter" idx="10"/>
          </p:nvPr>
        </p:nvSpPr>
        <p:spPr/>
        <p:txBody>
          <a:bodyPr/>
          <a:lstStyle/>
          <a:p>
            <a:fld id="{9A72CCB5-3729-4D51-92AF-9F85BF1E73FE}" type="slidenum">
              <a:rPr lang="tr-TR" smtClean="0"/>
              <a:pPr/>
              <a:t>16</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57066" indent="-291179" eaLnBrk="0" hangingPunct="0">
              <a:defRPr>
                <a:solidFill>
                  <a:schemeClr val="tx1"/>
                </a:solidFill>
                <a:latin typeface="Calibri" pitchFamily="34" charset="0"/>
                <a:cs typeface="Arial" pitchFamily="34" charset="0"/>
              </a:defRPr>
            </a:lvl2pPr>
            <a:lvl3pPr marL="1164717" indent="-232943" eaLnBrk="0" hangingPunct="0">
              <a:defRPr>
                <a:solidFill>
                  <a:schemeClr val="tx1"/>
                </a:solidFill>
                <a:latin typeface="Calibri" pitchFamily="34" charset="0"/>
                <a:cs typeface="Arial" pitchFamily="34" charset="0"/>
              </a:defRPr>
            </a:lvl3pPr>
            <a:lvl4pPr marL="1630604" indent="-232943" eaLnBrk="0" hangingPunct="0">
              <a:defRPr>
                <a:solidFill>
                  <a:schemeClr val="tx1"/>
                </a:solidFill>
                <a:latin typeface="Calibri" pitchFamily="34" charset="0"/>
                <a:cs typeface="Arial" pitchFamily="34" charset="0"/>
              </a:defRPr>
            </a:lvl4pPr>
            <a:lvl5pPr marL="2096491" indent="-232943" eaLnBrk="0" hangingPunct="0">
              <a:defRPr>
                <a:solidFill>
                  <a:schemeClr val="tx1"/>
                </a:solidFill>
                <a:latin typeface="Calibri" pitchFamily="34" charset="0"/>
                <a:cs typeface="Arial" pitchFamily="34" charset="0"/>
              </a:defRPr>
            </a:lvl5pPr>
            <a:lvl6pPr marL="2562377" indent="-232943" eaLnBrk="0" fontAlgn="base" hangingPunct="0">
              <a:spcBef>
                <a:spcPct val="0"/>
              </a:spcBef>
              <a:spcAft>
                <a:spcPct val="0"/>
              </a:spcAft>
              <a:defRPr>
                <a:solidFill>
                  <a:schemeClr val="tx1"/>
                </a:solidFill>
                <a:latin typeface="Calibri" pitchFamily="34" charset="0"/>
                <a:cs typeface="Arial" pitchFamily="34" charset="0"/>
              </a:defRPr>
            </a:lvl6pPr>
            <a:lvl7pPr marL="3028264" indent="-232943" eaLnBrk="0" fontAlgn="base" hangingPunct="0">
              <a:spcBef>
                <a:spcPct val="0"/>
              </a:spcBef>
              <a:spcAft>
                <a:spcPct val="0"/>
              </a:spcAft>
              <a:defRPr>
                <a:solidFill>
                  <a:schemeClr val="tx1"/>
                </a:solidFill>
                <a:latin typeface="Calibri" pitchFamily="34" charset="0"/>
                <a:cs typeface="Arial" pitchFamily="34" charset="0"/>
              </a:defRPr>
            </a:lvl7pPr>
            <a:lvl8pPr marL="3494151" indent="-232943" eaLnBrk="0" fontAlgn="base" hangingPunct="0">
              <a:spcBef>
                <a:spcPct val="0"/>
              </a:spcBef>
              <a:spcAft>
                <a:spcPct val="0"/>
              </a:spcAft>
              <a:defRPr>
                <a:solidFill>
                  <a:schemeClr val="tx1"/>
                </a:solidFill>
                <a:latin typeface="Calibri" pitchFamily="34" charset="0"/>
                <a:cs typeface="Arial" pitchFamily="34" charset="0"/>
              </a:defRPr>
            </a:lvl8pPr>
            <a:lvl9pPr marL="3960038" indent="-232943"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7449DE09-FDD3-4AC0-BBDC-D9E9C589A850}" type="slidenum">
              <a:rPr lang="en-US" smtClean="0">
                <a:latin typeface="Arial" pitchFamily="34" charset="0"/>
              </a:rPr>
              <a:pPr eaLnBrk="1" fontAlgn="base" hangingPunct="1">
                <a:spcBef>
                  <a:spcPct val="0"/>
                </a:spcBef>
                <a:spcAft>
                  <a:spcPct val="0"/>
                </a:spcAft>
              </a:pPr>
              <a:t>31</a:t>
            </a:fld>
            <a:endParaRPr lang="en-US" smtClean="0">
              <a:latin typeface="Arial" pitchFamily="34" charset="0"/>
            </a:endParaRPr>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7157" name="Date Placeholder 1"/>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3B5E961-70A4-4132-AD5B-9FD6EC185B9C}" type="datetime1">
              <a:rPr lang="en-US" smtClean="0"/>
              <a:pPr fontAlgn="base">
                <a:spcBef>
                  <a:spcPct val="0"/>
                </a:spcBef>
                <a:spcAft>
                  <a:spcPct val="0"/>
                </a:spcAft>
                <a:defRPr/>
              </a:pPr>
              <a:t>4/18/2018</a:t>
            </a:fld>
            <a:endParaRPr lang="en-US" smtClean="0"/>
          </a:p>
        </p:txBody>
      </p:sp>
    </p:spTree>
    <p:extLst>
      <p:ext uri="{BB962C8B-B14F-4D97-AF65-F5344CB8AC3E}">
        <p14:creationId xmlns:p14="http://schemas.microsoft.com/office/powerpoint/2010/main" val="1973659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5A7C48B-A28C-4EF6-B3BE-DB19D119FCE3}" type="datetimeFigureOut">
              <a:rPr lang="tr-TR" smtClean="0"/>
              <a:pPr/>
              <a:t>18.04.2018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FB623E-7BCC-4F28-86B0-56CE8FFD7123}"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5A7C48B-A28C-4EF6-B3BE-DB19D119FCE3}" type="datetimeFigureOut">
              <a:rPr lang="tr-TR" smtClean="0"/>
              <a:pPr/>
              <a:t>18.04.2018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FB623E-7BCC-4F28-86B0-56CE8FFD712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5A7C48B-A28C-4EF6-B3BE-DB19D119FCE3}" type="datetimeFigureOut">
              <a:rPr lang="tr-TR" smtClean="0"/>
              <a:pPr/>
              <a:t>18.04.2018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FB623E-7BCC-4F28-86B0-56CE8FFD7123}"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04875" y="3648075"/>
            <a:ext cx="7315200" cy="1279525"/>
          </a:xfrm>
          <a:custGeom>
            <a:avLst/>
            <a:gdLst/>
            <a:ahLst/>
            <a:cxnLst/>
            <a:rect l="l" t="t" r="r" b="b"/>
            <a:pathLst>
              <a:path w="7315200" h="1279525">
                <a:moveTo>
                  <a:pt x="0" y="1279525"/>
                </a:moveTo>
                <a:lnTo>
                  <a:pt x="7315200" y="1279525"/>
                </a:lnTo>
                <a:lnTo>
                  <a:pt x="7315200" y="0"/>
                </a:lnTo>
                <a:lnTo>
                  <a:pt x="0" y="0"/>
                </a:lnTo>
                <a:lnTo>
                  <a:pt x="0" y="1279525"/>
                </a:lnTo>
                <a:close/>
              </a:path>
            </a:pathLst>
          </a:custGeom>
          <a:ln w="6350">
            <a:solidFill>
              <a:srgbClr val="717BA2"/>
            </a:solidFill>
          </a:ln>
        </p:spPr>
        <p:txBody>
          <a:bodyPr wrap="square" lIns="0" tIns="0" rIns="0" bIns="0" rtlCol="0"/>
          <a:lstStyle/>
          <a:p>
            <a:endParaRPr/>
          </a:p>
        </p:txBody>
      </p:sp>
      <p:sp>
        <p:nvSpPr>
          <p:cNvPr id="17" name="bk object 17"/>
          <p:cNvSpPr/>
          <p:nvPr/>
        </p:nvSpPr>
        <p:spPr>
          <a:xfrm>
            <a:off x="914400" y="5048250"/>
            <a:ext cx="7315200" cy="685800"/>
          </a:xfrm>
          <a:custGeom>
            <a:avLst/>
            <a:gdLst/>
            <a:ahLst/>
            <a:cxnLst/>
            <a:rect l="l" t="t" r="r" b="b"/>
            <a:pathLst>
              <a:path w="7315200" h="685800">
                <a:moveTo>
                  <a:pt x="0" y="685800"/>
                </a:moveTo>
                <a:lnTo>
                  <a:pt x="7315200" y="685800"/>
                </a:lnTo>
                <a:lnTo>
                  <a:pt x="7315200" y="0"/>
                </a:lnTo>
                <a:lnTo>
                  <a:pt x="0" y="0"/>
                </a:lnTo>
                <a:lnTo>
                  <a:pt x="0" y="685800"/>
                </a:lnTo>
                <a:close/>
              </a:path>
            </a:pathLst>
          </a:custGeom>
          <a:ln w="6350">
            <a:solidFill>
              <a:srgbClr val="9FB8CD"/>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4/18/2018</a:t>
            </a:fld>
            <a:endParaRPr lang="en-US"/>
          </a:p>
        </p:txBody>
      </p:sp>
      <p:sp>
        <p:nvSpPr>
          <p:cNvPr id="4" name="Holder 4"/>
          <p:cNvSpPr>
            <a:spLocks noGrp="1"/>
          </p:cNvSpPr>
          <p:nvPr>
            <p:ph type="sldNum" sz="quarter" idx="7"/>
          </p:nvPr>
        </p:nvSpPr>
        <p:spPr/>
        <p:txBody>
          <a:bodyPr lIns="0" tIns="0" rIns="0" bIns="0"/>
          <a:lstStyle>
            <a:lvl1pPr>
              <a:defRPr sz="1400" b="0" i="0">
                <a:solidFill>
                  <a:srgbClr val="464652"/>
                </a:solidFill>
                <a:latin typeface="Gill Sans MT"/>
                <a:cs typeface="Gill Sans MT"/>
              </a:defRPr>
            </a:lvl1pPr>
          </a:lstStyle>
          <a:p>
            <a:pPr marL="25400">
              <a:lnSpc>
                <a:spcPts val="1505"/>
              </a:lnSpc>
            </a:pPr>
            <a:fld id="{81D60167-4931-47E6-BA6A-407CBD079E47}" type="slidenum">
              <a:rPr dirty="0"/>
              <a:pPr marL="25400">
                <a:lnSpc>
                  <a:spcPts val="1505"/>
                </a:lnSpc>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5A7C48B-A28C-4EF6-B3BE-DB19D119FCE3}" type="datetimeFigureOut">
              <a:rPr lang="tr-TR" smtClean="0"/>
              <a:pPr/>
              <a:t>18.04.2018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FB623E-7BCC-4F28-86B0-56CE8FFD712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5A7C48B-A28C-4EF6-B3BE-DB19D119FCE3}" type="datetimeFigureOut">
              <a:rPr lang="tr-TR" smtClean="0"/>
              <a:pPr/>
              <a:t>18.04.2018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FB623E-7BCC-4F28-86B0-56CE8FFD7123}"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5A7C48B-A28C-4EF6-B3BE-DB19D119FCE3}" type="datetimeFigureOut">
              <a:rPr lang="tr-TR" smtClean="0"/>
              <a:pPr/>
              <a:t>18.04.2018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3FB623E-7BCC-4F28-86B0-56CE8FFD7123}"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5A7C48B-A28C-4EF6-B3BE-DB19D119FCE3}" type="datetimeFigureOut">
              <a:rPr lang="tr-TR" smtClean="0"/>
              <a:pPr/>
              <a:t>18.04.2018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3FB623E-7BCC-4F28-86B0-56CE8FFD712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5A7C48B-A28C-4EF6-B3BE-DB19D119FCE3}" type="datetimeFigureOut">
              <a:rPr lang="tr-TR" smtClean="0"/>
              <a:pPr/>
              <a:t>18.04.2018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3FB623E-7BCC-4F28-86B0-56CE8FFD712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5A7C48B-A28C-4EF6-B3BE-DB19D119FCE3}" type="datetimeFigureOut">
              <a:rPr lang="tr-TR" smtClean="0"/>
              <a:pPr/>
              <a:t>18.04.2018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3FB623E-7BCC-4F28-86B0-56CE8FFD712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5A7C48B-A28C-4EF6-B3BE-DB19D119FCE3}" type="datetimeFigureOut">
              <a:rPr lang="tr-TR" smtClean="0"/>
              <a:pPr/>
              <a:t>18.04.2018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3FB623E-7BCC-4F28-86B0-56CE8FFD712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5A7C48B-A28C-4EF6-B3BE-DB19D119FCE3}" type="datetimeFigureOut">
              <a:rPr lang="tr-TR" smtClean="0"/>
              <a:pPr/>
              <a:t>18.04.2018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3FB623E-7BCC-4F28-86B0-56CE8FFD7123}"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7C48B-A28C-4EF6-B3BE-DB19D119FCE3}" type="datetimeFigureOut">
              <a:rPr lang="tr-TR" smtClean="0"/>
              <a:pPr/>
              <a:t>18.04.2018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B623E-7BCC-4F28-86B0-56CE8FFD712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png"/><Relationship Id="rId2" Type="http://schemas.openxmlformats.org/officeDocument/2006/relationships/image" Target="../media/image8.png"/><Relationship Id="rId16"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179511" y="138467"/>
            <a:ext cx="692343" cy="692343"/>
          </a:xfrm>
          <a:prstGeom prst="rect">
            <a:avLst/>
          </a:prstGeom>
        </p:spPr>
      </p:pic>
      <p:pic>
        <p:nvPicPr>
          <p:cNvPr id="5" name="Picture 4" descr="C:\Users\kenan\Desktop\Sesric\sesric-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2722" y="219305"/>
            <a:ext cx="611505" cy="611505"/>
          </a:xfrm>
          <a:prstGeom prst="rect">
            <a:avLst/>
          </a:prstGeom>
          <a:noFill/>
          <a:effectLst/>
          <a:extLst/>
        </p:spPr>
      </p:pic>
      <p:sp>
        <p:nvSpPr>
          <p:cNvPr id="6" name="Title 1"/>
          <p:cNvSpPr txBox="1">
            <a:spLocks/>
          </p:cNvSpPr>
          <p:nvPr/>
        </p:nvSpPr>
        <p:spPr>
          <a:xfrm>
            <a:off x="871854" y="113204"/>
            <a:ext cx="7440868" cy="1587604"/>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en-US" sz="3200" dirty="0">
                <a:solidFill>
                  <a:schemeClr val="tx2"/>
                </a:solidFill>
                <a:effectLst>
                  <a:outerShdw blurRad="38100" dist="38100" dir="2700000" algn="tl">
                    <a:srgbClr val="000000">
                      <a:alpha val="43137"/>
                    </a:srgbClr>
                  </a:outerShdw>
                </a:effectLst>
                <a:latin typeface="Arial Black" pitchFamily="34" charset="0"/>
              </a:rPr>
              <a:t>OIC Strategic Health Program of Action </a:t>
            </a:r>
            <a:endParaRPr lang="tr-TR" sz="3200" dirty="0">
              <a:solidFill>
                <a:schemeClr val="tx2"/>
              </a:solidFill>
              <a:effectLst>
                <a:outerShdw blurRad="38100" dist="38100" dir="2700000" algn="tl">
                  <a:srgbClr val="000000">
                    <a:alpha val="43137"/>
                  </a:srgbClr>
                </a:outerShdw>
              </a:effectLst>
              <a:latin typeface="Arial Black" pitchFamily="34" charset="0"/>
            </a:endParaRPr>
          </a:p>
          <a:p>
            <a:pPr lvl="0">
              <a:defRPr/>
            </a:pPr>
            <a:r>
              <a:rPr lang="en-US" sz="3200" dirty="0">
                <a:solidFill>
                  <a:schemeClr val="tx2"/>
                </a:solidFill>
                <a:effectLst>
                  <a:outerShdw blurRad="38100" dist="38100" dir="2700000" algn="tl">
                    <a:srgbClr val="000000">
                      <a:alpha val="43137"/>
                    </a:srgbClr>
                  </a:outerShdw>
                </a:effectLst>
                <a:latin typeface="Arial Black" pitchFamily="34" charset="0"/>
              </a:rPr>
              <a:t>2014-2023 (OIC-SHPA)</a:t>
            </a:r>
            <a:endParaRPr lang="tr-TR" sz="3200" dirty="0">
              <a:solidFill>
                <a:schemeClr val="tx2"/>
              </a:solidFill>
              <a:effectLst>
                <a:outerShdw blurRad="38100" dist="38100" dir="2700000" algn="tl">
                  <a:srgbClr val="000000">
                    <a:alpha val="43137"/>
                  </a:srgbClr>
                </a:outerShdw>
              </a:effectLst>
              <a:latin typeface="Arial Black" pitchFamily="34" charset="0"/>
            </a:endParaRPr>
          </a:p>
        </p:txBody>
      </p:sp>
      <p:pic>
        <p:nvPicPr>
          <p:cNvPr id="3074"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70567" y="1726317"/>
            <a:ext cx="3254598" cy="440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8594" y="6099315"/>
            <a:ext cx="8398545" cy="707886"/>
          </a:xfrm>
          <a:prstGeom prst="rect">
            <a:avLst/>
          </a:prstGeom>
          <a:noFill/>
        </p:spPr>
        <p:txBody>
          <a:bodyPr wrap="square" rtlCol="0">
            <a:spAutoFit/>
          </a:bodyPr>
          <a:lstStyle/>
          <a:p>
            <a:pPr algn="ctr"/>
            <a:r>
              <a:rPr lang="en-GB" sz="2000" dirty="0" smtClean="0">
                <a:solidFill>
                  <a:srgbClr val="00206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18 April 2018, Istanbul, Turkey</a:t>
            </a:r>
            <a:endParaRPr lang="tr-TR" sz="2000" dirty="0" smtClean="0">
              <a:solidFill>
                <a:srgbClr val="00206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tr-TR" sz="2000" dirty="0" smtClean="0">
                <a:solidFill>
                  <a:srgbClr val="00206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SESRIC</a:t>
            </a:r>
            <a:endParaRPr lang="tr-TR" sz="2000" dirty="0">
              <a:solidFill>
                <a:srgbClr val="00206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1262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5234" y="-27459"/>
            <a:ext cx="7642352" cy="1185196"/>
          </a:xfrm>
          <a:prstGeom prst="rect">
            <a:avLst/>
          </a:prstGeom>
        </p:spPr>
        <p:txBody>
          <a:bodyPr vert="horz" wrap="square" lIns="0" tIns="442214" rIns="0" bIns="0" rtlCol="0">
            <a:spAutoFit/>
          </a:bodyPr>
          <a:lstStyle/>
          <a:p>
            <a:pPr marL="12700">
              <a:lnSpc>
                <a:spcPct val="100000"/>
              </a:lnSpc>
            </a:pPr>
            <a:r>
              <a:rPr sz="2400" dirty="0">
                <a:solidFill>
                  <a:schemeClr val="tx2"/>
                </a:solidFill>
                <a:effectLst>
                  <a:outerShdw blurRad="38100" dist="38100" dir="2700000" algn="tl">
                    <a:srgbClr val="000000">
                      <a:alpha val="43137"/>
                    </a:srgbClr>
                  </a:outerShdw>
                </a:effectLst>
                <a:latin typeface="Arial Black" pitchFamily="34" charset="0"/>
              </a:rPr>
              <a:t>Comparatively low financing for </a:t>
            </a:r>
            <a:r>
              <a:rPr sz="2400" dirty="0" smtClean="0">
                <a:solidFill>
                  <a:schemeClr val="tx2"/>
                </a:solidFill>
                <a:effectLst>
                  <a:outerShdw blurRad="38100" dist="38100" dir="2700000" algn="tl">
                    <a:srgbClr val="000000">
                      <a:alpha val="43137"/>
                    </a:srgbClr>
                  </a:outerShdw>
                </a:effectLst>
                <a:latin typeface="Arial Black" pitchFamily="34" charset="0"/>
              </a:rPr>
              <a:t>health</a:t>
            </a:r>
            <a:r>
              <a:rPr lang="tr-TR" sz="2400" dirty="0" smtClean="0">
                <a:solidFill>
                  <a:schemeClr val="tx2"/>
                </a:solidFill>
                <a:effectLst>
                  <a:outerShdw blurRad="38100" dist="38100" dir="2700000" algn="tl">
                    <a:srgbClr val="000000">
                      <a:alpha val="43137"/>
                    </a:srgbClr>
                  </a:outerShdw>
                </a:effectLst>
                <a:latin typeface="Arial Black" pitchFamily="34" charset="0"/>
              </a:rPr>
              <a:t/>
            </a:r>
            <a:br>
              <a:rPr lang="tr-TR" sz="2400" dirty="0" smtClean="0">
                <a:solidFill>
                  <a:schemeClr val="tx2"/>
                </a:solidFill>
                <a:effectLst>
                  <a:outerShdw blurRad="38100" dist="38100" dir="2700000" algn="tl">
                    <a:srgbClr val="000000">
                      <a:alpha val="43137"/>
                    </a:srgbClr>
                  </a:outerShdw>
                </a:effectLst>
                <a:latin typeface="Arial Black" pitchFamily="34" charset="0"/>
              </a:rPr>
            </a:br>
            <a:r>
              <a:rPr sz="2400" dirty="0" smtClean="0">
                <a:solidFill>
                  <a:schemeClr val="tx2"/>
                </a:solidFill>
                <a:effectLst>
                  <a:outerShdw blurRad="38100" dist="38100" dir="2700000" algn="tl">
                    <a:srgbClr val="000000">
                      <a:alpha val="43137"/>
                    </a:srgbClr>
                  </a:outerShdw>
                </a:effectLst>
                <a:latin typeface="Arial Black" pitchFamily="34" charset="0"/>
              </a:rPr>
              <a:t> </a:t>
            </a:r>
            <a:r>
              <a:rPr sz="1400" b="1" dirty="0">
                <a:solidFill>
                  <a:schemeClr val="tx2"/>
                </a:solidFill>
                <a:effectLst>
                  <a:outerShdw blurRad="38100" dist="38100" dir="2700000" algn="tl">
                    <a:srgbClr val="000000">
                      <a:alpha val="43137"/>
                    </a:srgbClr>
                  </a:outerShdw>
                </a:effectLst>
                <a:latin typeface="Arial Black" pitchFamily="34" charset="0"/>
              </a:rPr>
              <a:t>(2000-2013)</a:t>
            </a:r>
            <a:endParaRPr sz="2800" b="1" dirty="0">
              <a:solidFill>
                <a:schemeClr val="tx2"/>
              </a:solidFill>
              <a:effectLst>
                <a:outerShdw blurRad="38100" dist="38100" dir="2700000" algn="tl">
                  <a:srgbClr val="000000">
                    <a:alpha val="43137"/>
                  </a:srgbClr>
                </a:outerShdw>
              </a:effectLst>
              <a:latin typeface="Arial Black" pitchFamily="34" charset="0"/>
            </a:endParaRPr>
          </a:p>
        </p:txBody>
      </p:sp>
      <p:sp>
        <p:nvSpPr>
          <p:cNvPr id="3" name="object 3"/>
          <p:cNvSpPr txBox="1"/>
          <p:nvPr/>
        </p:nvSpPr>
        <p:spPr>
          <a:xfrm>
            <a:off x="611560" y="5013176"/>
            <a:ext cx="8001000" cy="646331"/>
          </a:xfrm>
          <a:prstGeom prst="rect">
            <a:avLst/>
          </a:prstGeom>
        </p:spPr>
        <p:style>
          <a:lnRef idx="1">
            <a:schemeClr val="accent5"/>
          </a:lnRef>
          <a:fillRef idx="2">
            <a:schemeClr val="accent5"/>
          </a:fillRef>
          <a:effectRef idx="1">
            <a:schemeClr val="accent5"/>
          </a:effectRef>
          <a:fontRef idx="minor">
            <a:schemeClr val="dk1"/>
          </a:fontRef>
        </p:style>
        <p:txBody>
          <a:bodyPr vert="horz" wrap="square" lIns="0" tIns="30480" rIns="0" bIns="0" rtlCol="0">
            <a:spAutoFit/>
          </a:bodyPr>
          <a:lstStyle/>
          <a:p>
            <a:pPr marL="91440">
              <a:lnSpc>
                <a:spcPct val="100000"/>
              </a:lnSpc>
              <a:spcBef>
                <a:spcPts val="240"/>
              </a:spcBef>
            </a:pPr>
            <a:r>
              <a:rPr sz="2000" b="1" dirty="0">
                <a:latin typeface="Candara"/>
                <a:cs typeface="Candara"/>
              </a:rPr>
              <a:t>OIC countries spent only 4.4% </a:t>
            </a:r>
            <a:r>
              <a:rPr sz="2000" b="1" spc="-5" dirty="0">
                <a:latin typeface="Candara"/>
                <a:cs typeface="Candara"/>
              </a:rPr>
              <a:t>of </a:t>
            </a:r>
            <a:r>
              <a:rPr sz="2000" b="1" dirty="0">
                <a:latin typeface="Candara"/>
                <a:cs typeface="Candara"/>
              </a:rPr>
              <a:t>GDP on health sector compared to</a:t>
            </a:r>
            <a:r>
              <a:rPr sz="2000" b="1" spc="-120" dirty="0">
                <a:latin typeface="Candara"/>
                <a:cs typeface="Candara"/>
              </a:rPr>
              <a:t> </a:t>
            </a:r>
            <a:r>
              <a:rPr sz="2000" b="1" spc="-5" dirty="0">
                <a:latin typeface="Candara"/>
                <a:cs typeface="Candara"/>
              </a:rPr>
              <a:t>10.0%</a:t>
            </a:r>
            <a:endParaRPr sz="2000" b="1" dirty="0">
              <a:latin typeface="Candara"/>
              <a:cs typeface="Candara"/>
            </a:endParaRPr>
          </a:p>
          <a:p>
            <a:pPr marL="91440">
              <a:lnSpc>
                <a:spcPct val="100000"/>
              </a:lnSpc>
            </a:pPr>
            <a:r>
              <a:rPr sz="2000" b="1" dirty="0">
                <a:latin typeface="Candara"/>
                <a:cs typeface="Candara"/>
              </a:rPr>
              <a:t>in the </a:t>
            </a:r>
            <a:r>
              <a:rPr sz="2000" b="1" spc="-5" dirty="0">
                <a:latin typeface="Candara"/>
                <a:cs typeface="Candara"/>
              </a:rPr>
              <a:t>world </a:t>
            </a:r>
            <a:r>
              <a:rPr sz="2000" b="1" dirty="0">
                <a:latin typeface="Candara"/>
                <a:cs typeface="Candara"/>
              </a:rPr>
              <a:t>and 6.4% in </a:t>
            </a:r>
            <a:r>
              <a:rPr sz="2000" b="1" spc="-5" dirty="0">
                <a:latin typeface="Candara"/>
                <a:cs typeface="Candara"/>
              </a:rPr>
              <a:t>non-OIC </a:t>
            </a:r>
            <a:r>
              <a:rPr sz="2000" b="1" dirty="0">
                <a:latin typeface="Candara"/>
                <a:cs typeface="Candara"/>
              </a:rPr>
              <a:t>developing</a:t>
            </a:r>
            <a:r>
              <a:rPr sz="2000" b="1" spc="55" dirty="0">
                <a:latin typeface="Candara"/>
                <a:cs typeface="Candara"/>
              </a:rPr>
              <a:t> </a:t>
            </a:r>
            <a:r>
              <a:rPr sz="2000" b="1" spc="-5" dirty="0" smtClean="0">
                <a:latin typeface="Candara"/>
                <a:cs typeface="Candara"/>
              </a:rPr>
              <a:t>countries</a:t>
            </a:r>
            <a:r>
              <a:rPr lang="tr-TR" sz="2000" b="1" spc="-5" dirty="0" smtClean="0">
                <a:latin typeface="Candara"/>
                <a:cs typeface="Candara"/>
              </a:rPr>
              <a:t>.</a:t>
            </a:r>
            <a:endParaRPr sz="2000" b="1" dirty="0">
              <a:latin typeface="Candara"/>
              <a:cs typeface="Candara"/>
            </a:endParaRPr>
          </a:p>
        </p:txBody>
      </p:sp>
      <p:sp>
        <p:nvSpPr>
          <p:cNvPr id="4" name="object 4"/>
          <p:cNvSpPr/>
          <p:nvPr/>
        </p:nvSpPr>
        <p:spPr>
          <a:xfrm>
            <a:off x="7988807" y="3741420"/>
            <a:ext cx="405765" cy="0"/>
          </a:xfrm>
          <a:custGeom>
            <a:avLst/>
            <a:gdLst/>
            <a:ahLst/>
            <a:cxnLst/>
            <a:rect l="l" t="t" r="r" b="b"/>
            <a:pathLst>
              <a:path w="405765">
                <a:moveTo>
                  <a:pt x="0" y="0"/>
                </a:moveTo>
                <a:lnTo>
                  <a:pt x="405384" y="0"/>
                </a:lnTo>
              </a:path>
            </a:pathLst>
          </a:custGeom>
          <a:ln w="9144">
            <a:solidFill>
              <a:srgbClr val="BEBEBE"/>
            </a:solidFill>
            <a:prstDash val="dash"/>
          </a:ln>
        </p:spPr>
        <p:txBody>
          <a:bodyPr wrap="square" lIns="0" tIns="0" rIns="0" bIns="0" rtlCol="0"/>
          <a:lstStyle/>
          <a:p>
            <a:endParaRPr/>
          </a:p>
        </p:txBody>
      </p:sp>
      <p:sp>
        <p:nvSpPr>
          <p:cNvPr id="5" name="object 5"/>
          <p:cNvSpPr/>
          <p:nvPr/>
        </p:nvSpPr>
        <p:spPr>
          <a:xfrm>
            <a:off x="6097523" y="3741420"/>
            <a:ext cx="810895" cy="0"/>
          </a:xfrm>
          <a:custGeom>
            <a:avLst/>
            <a:gdLst/>
            <a:ahLst/>
            <a:cxnLst/>
            <a:rect l="l" t="t" r="r" b="b"/>
            <a:pathLst>
              <a:path w="810895">
                <a:moveTo>
                  <a:pt x="0" y="0"/>
                </a:moveTo>
                <a:lnTo>
                  <a:pt x="810768" y="0"/>
                </a:lnTo>
              </a:path>
            </a:pathLst>
          </a:custGeom>
          <a:ln w="9144">
            <a:solidFill>
              <a:srgbClr val="BEBEBE"/>
            </a:solidFill>
            <a:prstDash val="dash"/>
          </a:ln>
        </p:spPr>
        <p:txBody>
          <a:bodyPr wrap="square" lIns="0" tIns="0" rIns="0" bIns="0" rtlCol="0"/>
          <a:lstStyle/>
          <a:p>
            <a:endParaRPr/>
          </a:p>
        </p:txBody>
      </p:sp>
      <p:sp>
        <p:nvSpPr>
          <p:cNvPr id="6" name="object 6"/>
          <p:cNvSpPr/>
          <p:nvPr/>
        </p:nvSpPr>
        <p:spPr>
          <a:xfrm>
            <a:off x="4204715" y="3741420"/>
            <a:ext cx="810895" cy="0"/>
          </a:xfrm>
          <a:custGeom>
            <a:avLst/>
            <a:gdLst/>
            <a:ahLst/>
            <a:cxnLst/>
            <a:rect l="l" t="t" r="r" b="b"/>
            <a:pathLst>
              <a:path w="810895">
                <a:moveTo>
                  <a:pt x="0" y="0"/>
                </a:moveTo>
                <a:lnTo>
                  <a:pt x="810768" y="0"/>
                </a:lnTo>
              </a:path>
            </a:pathLst>
          </a:custGeom>
          <a:ln w="9144">
            <a:solidFill>
              <a:srgbClr val="BEBEBE"/>
            </a:solidFill>
            <a:prstDash val="dash"/>
          </a:ln>
        </p:spPr>
        <p:txBody>
          <a:bodyPr wrap="square" lIns="0" tIns="0" rIns="0" bIns="0" rtlCol="0"/>
          <a:lstStyle/>
          <a:p>
            <a:endParaRPr/>
          </a:p>
        </p:txBody>
      </p:sp>
      <p:sp>
        <p:nvSpPr>
          <p:cNvPr id="7" name="object 7"/>
          <p:cNvSpPr/>
          <p:nvPr/>
        </p:nvSpPr>
        <p:spPr>
          <a:xfrm>
            <a:off x="2311907" y="3741420"/>
            <a:ext cx="810895" cy="0"/>
          </a:xfrm>
          <a:custGeom>
            <a:avLst/>
            <a:gdLst/>
            <a:ahLst/>
            <a:cxnLst/>
            <a:rect l="l" t="t" r="r" b="b"/>
            <a:pathLst>
              <a:path w="810894">
                <a:moveTo>
                  <a:pt x="0" y="0"/>
                </a:moveTo>
                <a:lnTo>
                  <a:pt x="810768" y="0"/>
                </a:lnTo>
              </a:path>
            </a:pathLst>
          </a:custGeom>
          <a:ln w="9144">
            <a:solidFill>
              <a:srgbClr val="BEBEBE"/>
            </a:solidFill>
            <a:prstDash val="dash"/>
          </a:ln>
        </p:spPr>
        <p:txBody>
          <a:bodyPr wrap="square" lIns="0" tIns="0" rIns="0" bIns="0" rtlCol="0"/>
          <a:lstStyle/>
          <a:p>
            <a:endParaRPr/>
          </a:p>
        </p:txBody>
      </p:sp>
      <p:sp>
        <p:nvSpPr>
          <p:cNvPr id="8" name="object 8"/>
          <p:cNvSpPr/>
          <p:nvPr/>
        </p:nvSpPr>
        <p:spPr>
          <a:xfrm>
            <a:off x="826008" y="3741420"/>
            <a:ext cx="405765" cy="0"/>
          </a:xfrm>
          <a:custGeom>
            <a:avLst/>
            <a:gdLst/>
            <a:ahLst/>
            <a:cxnLst/>
            <a:rect l="l" t="t" r="r" b="b"/>
            <a:pathLst>
              <a:path w="405765">
                <a:moveTo>
                  <a:pt x="0" y="0"/>
                </a:moveTo>
                <a:lnTo>
                  <a:pt x="405383" y="0"/>
                </a:lnTo>
              </a:path>
            </a:pathLst>
          </a:custGeom>
          <a:ln w="9144">
            <a:solidFill>
              <a:srgbClr val="BEBEBE"/>
            </a:solidFill>
            <a:prstDash val="dash"/>
          </a:ln>
        </p:spPr>
        <p:txBody>
          <a:bodyPr wrap="square" lIns="0" tIns="0" rIns="0" bIns="0" rtlCol="0"/>
          <a:lstStyle/>
          <a:p>
            <a:endParaRPr/>
          </a:p>
        </p:txBody>
      </p:sp>
      <p:sp>
        <p:nvSpPr>
          <p:cNvPr id="9" name="object 9"/>
          <p:cNvSpPr/>
          <p:nvPr/>
        </p:nvSpPr>
        <p:spPr>
          <a:xfrm>
            <a:off x="7988807" y="3369564"/>
            <a:ext cx="405765" cy="0"/>
          </a:xfrm>
          <a:custGeom>
            <a:avLst/>
            <a:gdLst/>
            <a:ahLst/>
            <a:cxnLst/>
            <a:rect l="l" t="t" r="r" b="b"/>
            <a:pathLst>
              <a:path w="405765">
                <a:moveTo>
                  <a:pt x="0" y="0"/>
                </a:moveTo>
                <a:lnTo>
                  <a:pt x="405384" y="0"/>
                </a:lnTo>
              </a:path>
            </a:pathLst>
          </a:custGeom>
          <a:ln w="9144">
            <a:solidFill>
              <a:srgbClr val="BEBEBE"/>
            </a:solidFill>
            <a:prstDash val="dash"/>
          </a:ln>
        </p:spPr>
        <p:txBody>
          <a:bodyPr wrap="square" lIns="0" tIns="0" rIns="0" bIns="0" rtlCol="0"/>
          <a:lstStyle/>
          <a:p>
            <a:endParaRPr/>
          </a:p>
        </p:txBody>
      </p:sp>
      <p:sp>
        <p:nvSpPr>
          <p:cNvPr id="10" name="object 10"/>
          <p:cNvSpPr/>
          <p:nvPr/>
        </p:nvSpPr>
        <p:spPr>
          <a:xfrm>
            <a:off x="6097523" y="3369564"/>
            <a:ext cx="810895" cy="0"/>
          </a:xfrm>
          <a:custGeom>
            <a:avLst/>
            <a:gdLst/>
            <a:ahLst/>
            <a:cxnLst/>
            <a:rect l="l" t="t" r="r" b="b"/>
            <a:pathLst>
              <a:path w="810895">
                <a:moveTo>
                  <a:pt x="0" y="0"/>
                </a:moveTo>
                <a:lnTo>
                  <a:pt x="810768" y="0"/>
                </a:lnTo>
              </a:path>
            </a:pathLst>
          </a:custGeom>
          <a:ln w="9144">
            <a:solidFill>
              <a:srgbClr val="BEBEBE"/>
            </a:solidFill>
            <a:prstDash val="dash"/>
          </a:ln>
        </p:spPr>
        <p:txBody>
          <a:bodyPr wrap="square" lIns="0" tIns="0" rIns="0" bIns="0" rtlCol="0"/>
          <a:lstStyle/>
          <a:p>
            <a:endParaRPr/>
          </a:p>
        </p:txBody>
      </p:sp>
      <p:sp>
        <p:nvSpPr>
          <p:cNvPr id="11" name="object 11"/>
          <p:cNvSpPr/>
          <p:nvPr/>
        </p:nvSpPr>
        <p:spPr>
          <a:xfrm>
            <a:off x="4204715" y="3369564"/>
            <a:ext cx="810895" cy="0"/>
          </a:xfrm>
          <a:custGeom>
            <a:avLst/>
            <a:gdLst/>
            <a:ahLst/>
            <a:cxnLst/>
            <a:rect l="l" t="t" r="r" b="b"/>
            <a:pathLst>
              <a:path w="810895">
                <a:moveTo>
                  <a:pt x="0" y="0"/>
                </a:moveTo>
                <a:lnTo>
                  <a:pt x="810768" y="0"/>
                </a:lnTo>
              </a:path>
            </a:pathLst>
          </a:custGeom>
          <a:ln w="9144">
            <a:solidFill>
              <a:srgbClr val="BEBEBE"/>
            </a:solidFill>
            <a:prstDash val="dash"/>
          </a:ln>
        </p:spPr>
        <p:txBody>
          <a:bodyPr wrap="square" lIns="0" tIns="0" rIns="0" bIns="0" rtlCol="0"/>
          <a:lstStyle/>
          <a:p>
            <a:endParaRPr/>
          </a:p>
        </p:txBody>
      </p:sp>
      <p:sp>
        <p:nvSpPr>
          <p:cNvPr id="12" name="object 12"/>
          <p:cNvSpPr/>
          <p:nvPr/>
        </p:nvSpPr>
        <p:spPr>
          <a:xfrm>
            <a:off x="2311907" y="3369564"/>
            <a:ext cx="810895" cy="0"/>
          </a:xfrm>
          <a:custGeom>
            <a:avLst/>
            <a:gdLst/>
            <a:ahLst/>
            <a:cxnLst/>
            <a:rect l="l" t="t" r="r" b="b"/>
            <a:pathLst>
              <a:path w="810894">
                <a:moveTo>
                  <a:pt x="0" y="0"/>
                </a:moveTo>
                <a:lnTo>
                  <a:pt x="810768" y="0"/>
                </a:lnTo>
              </a:path>
            </a:pathLst>
          </a:custGeom>
          <a:ln w="9144">
            <a:solidFill>
              <a:srgbClr val="BEBEBE"/>
            </a:solidFill>
            <a:prstDash val="dash"/>
          </a:ln>
        </p:spPr>
        <p:txBody>
          <a:bodyPr wrap="square" lIns="0" tIns="0" rIns="0" bIns="0" rtlCol="0"/>
          <a:lstStyle/>
          <a:p>
            <a:endParaRPr/>
          </a:p>
        </p:txBody>
      </p:sp>
      <p:sp>
        <p:nvSpPr>
          <p:cNvPr id="13" name="object 13"/>
          <p:cNvSpPr/>
          <p:nvPr/>
        </p:nvSpPr>
        <p:spPr>
          <a:xfrm>
            <a:off x="826008" y="3369564"/>
            <a:ext cx="946785" cy="0"/>
          </a:xfrm>
          <a:custGeom>
            <a:avLst/>
            <a:gdLst/>
            <a:ahLst/>
            <a:cxnLst/>
            <a:rect l="l" t="t" r="r" b="b"/>
            <a:pathLst>
              <a:path w="946785">
                <a:moveTo>
                  <a:pt x="0" y="0"/>
                </a:moveTo>
                <a:lnTo>
                  <a:pt x="946404" y="0"/>
                </a:lnTo>
              </a:path>
            </a:pathLst>
          </a:custGeom>
          <a:ln w="9144">
            <a:solidFill>
              <a:srgbClr val="BEBEBE"/>
            </a:solidFill>
            <a:prstDash val="dash"/>
          </a:ln>
        </p:spPr>
        <p:txBody>
          <a:bodyPr wrap="square" lIns="0" tIns="0" rIns="0" bIns="0" rtlCol="0"/>
          <a:lstStyle/>
          <a:p>
            <a:endParaRPr/>
          </a:p>
        </p:txBody>
      </p:sp>
      <p:sp>
        <p:nvSpPr>
          <p:cNvPr id="14" name="object 14"/>
          <p:cNvSpPr/>
          <p:nvPr/>
        </p:nvSpPr>
        <p:spPr>
          <a:xfrm>
            <a:off x="7988807" y="2997707"/>
            <a:ext cx="405765" cy="0"/>
          </a:xfrm>
          <a:custGeom>
            <a:avLst/>
            <a:gdLst/>
            <a:ahLst/>
            <a:cxnLst/>
            <a:rect l="l" t="t" r="r" b="b"/>
            <a:pathLst>
              <a:path w="405765">
                <a:moveTo>
                  <a:pt x="0" y="0"/>
                </a:moveTo>
                <a:lnTo>
                  <a:pt x="405384" y="0"/>
                </a:lnTo>
              </a:path>
            </a:pathLst>
          </a:custGeom>
          <a:ln w="9144">
            <a:solidFill>
              <a:srgbClr val="BEBEBE"/>
            </a:solidFill>
            <a:prstDash val="dash"/>
          </a:ln>
        </p:spPr>
        <p:txBody>
          <a:bodyPr wrap="square" lIns="0" tIns="0" rIns="0" bIns="0" rtlCol="0"/>
          <a:lstStyle/>
          <a:p>
            <a:endParaRPr/>
          </a:p>
        </p:txBody>
      </p:sp>
      <p:sp>
        <p:nvSpPr>
          <p:cNvPr id="15" name="object 15"/>
          <p:cNvSpPr/>
          <p:nvPr/>
        </p:nvSpPr>
        <p:spPr>
          <a:xfrm>
            <a:off x="6097523" y="2997707"/>
            <a:ext cx="810895" cy="0"/>
          </a:xfrm>
          <a:custGeom>
            <a:avLst/>
            <a:gdLst/>
            <a:ahLst/>
            <a:cxnLst/>
            <a:rect l="l" t="t" r="r" b="b"/>
            <a:pathLst>
              <a:path w="810895">
                <a:moveTo>
                  <a:pt x="0" y="0"/>
                </a:moveTo>
                <a:lnTo>
                  <a:pt x="810768" y="0"/>
                </a:lnTo>
              </a:path>
            </a:pathLst>
          </a:custGeom>
          <a:ln w="9144">
            <a:solidFill>
              <a:srgbClr val="BEBEBE"/>
            </a:solidFill>
            <a:prstDash val="dash"/>
          </a:ln>
        </p:spPr>
        <p:txBody>
          <a:bodyPr wrap="square" lIns="0" tIns="0" rIns="0" bIns="0" rtlCol="0"/>
          <a:lstStyle/>
          <a:p>
            <a:endParaRPr/>
          </a:p>
        </p:txBody>
      </p:sp>
      <p:sp>
        <p:nvSpPr>
          <p:cNvPr id="16" name="object 16"/>
          <p:cNvSpPr/>
          <p:nvPr/>
        </p:nvSpPr>
        <p:spPr>
          <a:xfrm>
            <a:off x="4204715" y="2997707"/>
            <a:ext cx="810895" cy="0"/>
          </a:xfrm>
          <a:custGeom>
            <a:avLst/>
            <a:gdLst/>
            <a:ahLst/>
            <a:cxnLst/>
            <a:rect l="l" t="t" r="r" b="b"/>
            <a:pathLst>
              <a:path w="810895">
                <a:moveTo>
                  <a:pt x="0" y="0"/>
                </a:moveTo>
                <a:lnTo>
                  <a:pt x="810768" y="0"/>
                </a:lnTo>
              </a:path>
            </a:pathLst>
          </a:custGeom>
          <a:ln w="9144">
            <a:solidFill>
              <a:srgbClr val="BEBEBE"/>
            </a:solidFill>
            <a:prstDash val="dash"/>
          </a:ln>
        </p:spPr>
        <p:txBody>
          <a:bodyPr wrap="square" lIns="0" tIns="0" rIns="0" bIns="0" rtlCol="0"/>
          <a:lstStyle/>
          <a:p>
            <a:endParaRPr/>
          </a:p>
        </p:txBody>
      </p:sp>
      <p:sp>
        <p:nvSpPr>
          <p:cNvPr id="17" name="object 17"/>
          <p:cNvSpPr/>
          <p:nvPr/>
        </p:nvSpPr>
        <p:spPr>
          <a:xfrm>
            <a:off x="826008" y="2997707"/>
            <a:ext cx="2837815" cy="0"/>
          </a:xfrm>
          <a:custGeom>
            <a:avLst/>
            <a:gdLst/>
            <a:ahLst/>
            <a:cxnLst/>
            <a:rect l="l" t="t" r="r" b="b"/>
            <a:pathLst>
              <a:path w="2837815">
                <a:moveTo>
                  <a:pt x="0" y="0"/>
                </a:moveTo>
                <a:lnTo>
                  <a:pt x="2837688" y="0"/>
                </a:lnTo>
              </a:path>
            </a:pathLst>
          </a:custGeom>
          <a:ln w="9144">
            <a:solidFill>
              <a:srgbClr val="BEBEBE"/>
            </a:solidFill>
            <a:prstDash val="dash"/>
          </a:ln>
        </p:spPr>
        <p:txBody>
          <a:bodyPr wrap="square" lIns="0" tIns="0" rIns="0" bIns="0" rtlCol="0"/>
          <a:lstStyle/>
          <a:p>
            <a:endParaRPr/>
          </a:p>
        </p:txBody>
      </p:sp>
      <p:sp>
        <p:nvSpPr>
          <p:cNvPr id="18" name="object 18"/>
          <p:cNvSpPr/>
          <p:nvPr/>
        </p:nvSpPr>
        <p:spPr>
          <a:xfrm>
            <a:off x="7988807" y="2625851"/>
            <a:ext cx="405765" cy="0"/>
          </a:xfrm>
          <a:custGeom>
            <a:avLst/>
            <a:gdLst/>
            <a:ahLst/>
            <a:cxnLst/>
            <a:rect l="l" t="t" r="r" b="b"/>
            <a:pathLst>
              <a:path w="405765">
                <a:moveTo>
                  <a:pt x="0" y="0"/>
                </a:moveTo>
                <a:lnTo>
                  <a:pt x="405384" y="0"/>
                </a:lnTo>
              </a:path>
            </a:pathLst>
          </a:custGeom>
          <a:ln w="9144">
            <a:solidFill>
              <a:srgbClr val="BEBEBE"/>
            </a:solidFill>
            <a:prstDash val="dash"/>
          </a:ln>
        </p:spPr>
        <p:txBody>
          <a:bodyPr wrap="square" lIns="0" tIns="0" rIns="0" bIns="0" rtlCol="0"/>
          <a:lstStyle/>
          <a:p>
            <a:endParaRPr/>
          </a:p>
        </p:txBody>
      </p:sp>
      <p:sp>
        <p:nvSpPr>
          <p:cNvPr id="19" name="object 19"/>
          <p:cNvSpPr/>
          <p:nvPr/>
        </p:nvSpPr>
        <p:spPr>
          <a:xfrm>
            <a:off x="6097523" y="2625851"/>
            <a:ext cx="810895" cy="0"/>
          </a:xfrm>
          <a:custGeom>
            <a:avLst/>
            <a:gdLst/>
            <a:ahLst/>
            <a:cxnLst/>
            <a:rect l="l" t="t" r="r" b="b"/>
            <a:pathLst>
              <a:path w="810895">
                <a:moveTo>
                  <a:pt x="0" y="0"/>
                </a:moveTo>
                <a:lnTo>
                  <a:pt x="810768" y="0"/>
                </a:lnTo>
              </a:path>
            </a:pathLst>
          </a:custGeom>
          <a:ln w="9144">
            <a:solidFill>
              <a:srgbClr val="BEBEBE"/>
            </a:solidFill>
            <a:prstDash val="dash"/>
          </a:ln>
        </p:spPr>
        <p:txBody>
          <a:bodyPr wrap="square" lIns="0" tIns="0" rIns="0" bIns="0" rtlCol="0"/>
          <a:lstStyle/>
          <a:p>
            <a:endParaRPr/>
          </a:p>
        </p:txBody>
      </p:sp>
      <p:sp>
        <p:nvSpPr>
          <p:cNvPr id="20" name="object 20"/>
          <p:cNvSpPr/>
          <p:nvPr/>
        </p:nvSpPr>
        <p:spPr>
          <a:xfrm>
            <a:off x="826008" y="2625851"/>
            <a:ext cx="4189729" cy="0"/>
          </a:xfrm>
          <a:custGeom>
            <a:avLst/>
            <a:gdLst/>
            <a:ahLst/>
            <a:cxnLst/>
            <a:rect l="l" t="t" r="r" b="b"/>
            <a:pathLst>
              <a:path w="4189729">
                <a:moveTo>
                  <a:pt x="0" y="0"/>
                </a:moveTo>
                <a:lnTo>
                  <a:pt x="4189476" y="0"/>
                </a:lnTo>
              </a:path>
            </a:pathLst>
          </a:custGeom>
          <a:ln w="9144">
            <a:solidFill>
              <a:srgbClr val="BEBEBE"/>
            </a:solidFill>
            <a:prstDash val="dash"/>
          </a:ln>
        </p:spPr>
        <p:txBody>
          <a:bodyPr wrap="square" lIns="0" tIns="0" rIns="0" bIns="0" rtlCol="0"/>
          <a:lstStyle/>
          <a:p>
            <a:endParaRPr/>
          </a:p>
        </p:txBody>
      </p:sp>
      <p:sp>
        <p:nvSpPr>
          <p:cNvPr id="21" name="object 21"/>
          <p:cNvSpPr/>
          <p:nvPr/>
        </p:nvSpPr>
        <p:spPr>
          <a:xfrm>
            <a:off x="6097523" y="2253995"/>
            <a:ext cx="2296795" cy="0"/>
          </a:xfrm>
          <a:custGeom>
            <a:avLst/>
            <a:gdLst/>
            <a:ahLst/>
            <a:cxnLst/>
            <a:rect l="l" t="t" r="r" b="b"/>
            <a:pathLst>
              <a:path w="2296795">
                <a:moveTo>
                  <a:pt x="0" y="0"/>
                </a:moveTo>
                <a:lnTo>
                  <a:pt x="2296668" y="0"/>
                </a:lnTo>
              </a:path>
            </a:pathLst>
          </a:custGeom>
          <a:ln w="9144">
            <a:solidFill>
              <a:srgbClr val="BEBEBE"/>
            </a:solidFill>
            <a:prstDash val="dash"/>
          </a:ln>
        </p:spPr>
        <p:txBody>
          <a:bodyPr wrap="square" lIns="0" tIns="0" rIns="0" bIns="0" rtlCol="0"/>
          <a:lstStyle/>
          <a:p>
            <a:endParaRPr/>
          </a:p>
        </p:txBody>
      </p:sp>
      <p:sp>
        <p:nvSpPr>
          <p:cNvPr id="22" name="object 22"/>
          <p:cNvSpPr/>
          <p:nvPr/>
        </p:nvSpPr>
        <p:spPr>
          <a:xfrm>
            <a:off x="826008" y="2253995"/>
            <a:ext cx="4189729" cy="0"/>
          </a:xfrm>
          <a:custGeom>
            <a:avLst/>
            <a:gdLst/>
            <a:ahLst/>
            <a:cxnLst/>
            <a:rect l="l" t="t" r="r" b="b"/>
            <a:pathLst>
              <a:path w="4189729">
                <a:moveTo>
                  <a:pt x="0" y="0"/>
                </a:moveTo>
                <a:lnTo>
                  <a:pt x="4189476" y="0"/>
                </a:lnTo>
              </a:path>
            </a:pathLst>
          </a:custGeom>
          <a:ln w="9144">
            <a:solidFill>
              <a:srgbClr val="BEBEBE"/>
            </a:solidFill>
            <a:prstDash val="dash"/>
          </a:ln>
        </p:spPr>
        <p:txBody>
          <a:bodyPr wrap="square" lIns="0" tIns="0" rIns="0" bIns="0" rtlCol="0"/>
          <a:lstStyle/>
          <a:p>
            <a:endParaRPr/>
          </a:p>
        </p:txBody>
      </p:sp>
      <p:sp>
        <p:nvSpPr>
          <p:cNvPr id="23" name="object 23"/>
          <p:cNvSpPr/>
          <p:nvPr/>
        </p:nvSpPr>
        <p:spPr>
          <a:xfrm>
            <a:off x="6097523" y="1882139"/>
            <a:ext cx="2296795" cy="0"/>
          </a:xfrm>
          <a:custGeom>
            <a:avLst/>
            <a:gdLst/>
            <a:ahLst/>
            <a:cxnLst/>
            <a:rect l="l" t="t" r="r" b="b"/>
            <a:pathLst>
              <a:path w="2296795">
                <a:moveTo>
                  <a:pt x="0" y="0"/>
                </a:moveTo>
                <a:lnTo>
                  <a:pt x="2296668" y="0"/>
                </a:lnTo>
              </a:path>
            </a:pathLst>
          </a:custGeom>
          <a:ln w="9144">
            <a:solidFill>
              <a:srgbClr val="BEBEBE"/>
            </a:solidFill>
            <a:prstDash val="dash"/>
          </a:ln>
        </p:spPr>
        <p:txBody>
          <a:bodyPr wrap="square" lIns="0" tIns="0" rIns="0" bIns="0" rtlCol="0"/>
          <a:lstStyle/>
          <a:p>
            <a:endParaRPr/>
          </a:p>
        </p:txBody>
      </p:sp>
      <p:sp>
        <p:nvSpPr>
          <p:cNvPr id="24" name="object 24"/>
          <p:cNvSpPr/>
          <p:nvPr/>
        </p:nvSpPr>
        <p:spPr>
          <a:xfrm>
            <a:off x="826008" y="1882139"/>
            <a:ext cx="4730750" cy="0"/>
          </a:xfrm>
          <a:custGeom>
            <a:avLst/>
            <a:gdLst/>
            <a:ahLst/>
            <a:cxnLst/>
            <a:rect l="l" t="t" r="r" b="b"/>
            <a:pathLst>
              <a:path w="4730750">
                <a:moveTo>
                  <a:pt x="0" y="0"/>
                </a:moveTo>
                <a:lnTo>
                  <a:pt x="4730495" y="0"/>
                </a:lnTo>
              </a:path>
            </a:pathLst>
          </a:custGeom>
          <a:ln w="9144">
            <a:solidFill>
              <a:srgbClr val="BEBEBE"/>
            </a:solidFill>
            <a:prstDash val="dash"/>
          </a:ln>
        </p:spPr>
        <p:txBody>
          <a:bodyPr wrap="square" lIns="0" tIns="0" rIns="0" bIns="0" rtlCol="0"/>
          <a:lstStyle/>
          <a:p>
            <a:endParaRPr/>
          </a:p>
        </p:txBody>
      </p:sp>
      <p:sp>
        <p:nvSpPr>
          <p:cNvPr id="25" name="object 25"/>
          <p:cNvSpPr/>
          <p:nvPr/>
        </p:nvSpPr>
        <p:spPr>
          <a:xfrm>
            <a:off x="826008" y="1511808"/>
            <a:ext cx="7568565" cy="0"/>
          </a:xfrm>
          <a:custGeom>
            <a:avLst/>
            <a:gdLst/>
            <a:ahLst/>
            <a:cxnLst/>
            <a:rect l="l" t="t" r="r" b="b"/>
            <a:pathLst>
              <a:path w="7568565">
                <a:moveTo>
                  <a:pt x="0" y="0"/>
                </a:moveTo>
                <a:lnTo>
                  <a:pt x="7568184" y="0"/>
                </a:lnTo>
              </a:path>
            </a:pathLst>
          </a:custGeom>
          <a:ln w="9144">
            <a:solidFill>
              <a:srgbClr val="BEBEBE"/>
            </a:solidFill>
            <a:prstDash val="dash"/>
          </a:ln>
        </p:spPr>
        <p:txBody>
          <a:bodyPr wrap="square" lIns="0" tIns="0" rIns="0" bIns="0" rtlCol="0"/>
          <a:lstStyle/>
          <a:p>
            <a:endParaRPr/>
          </a:p>
        </p:txBody>
      </p:sp>
      <p:sp>
        <p:nvSpPr>
          <p:cNvPr id="26" name="object 26"/>
          <p:cNvSpPr/>
          <p:nvPr/>
        </p:nvSpPr>
        <p:spPr>
          <a:xfrm>
            <a:off x="1231391" y="3384803"/>
            <a:ext cx="541020" cy="727075"/>
          </a:xfrm>
          <a:custGeom>
            <a:avLst/>
            <a:gdLst/>
            <a:ahLst/>
            <a:cxnLst/>
            <a:rect l="l" t="t" r="r" b="b"/>
            <a:pathLst>
              <a:path w="541019" h="727075">
                <a:moveTo>
                  <a:pt x="541020" y="0"/>
                </a:moveTo>
                <a:lnTo>
                  <a:pt x="0" y="0"/>
                </a:lnTo>
                <a:lnTo>
                  <a:pt x="0" y="726948"/>
                </a:lnTo>
                <a:lnTo>
                  <a:pt x="541020" y="726948"/>
                </a:lnTo>
                <a:lnTo>
                  <a:pt x="541020" y="0"/>
                </a:lnTo>
                <a:close/>
              </a:path>
            </a:pathLst>
          </a:custGeom>
          <a:solidFill>
            <a:srgbClr val="717BA2"/>
          </a:solidFill>
        </p:spPr>
        <p:txBody>
          <a:bodyPr wrap="square" lIns="0" tIns="0" rIns="0" bIns="0" rtlCol="0"/>
          <a:lstStyle/>
          <a:p>
            <a:endParaRPr/>
          </a:p>
        </p:txBody>
      </p:sp>
      <p:sp>
        <p:nvSpPr>
          <p:cNvPr id="27" name="object 27"/>
          <p:cNvSpPr/>
          <p:nvPr/>
        </p:nvSpPr>
        <p:spPr>
          <a:xfrm>
            <a:off x="3122676" y="3083051"/>
            <a:ext cx="541020" cy="1028700"/>
          </a:xfrm>
          <a:custGeom>
            <a:avLst/>
            <a:gdLst/>
            <a:ahLst/>
            <a:cxnLst/>
            <a:rect l="l" t="t" r="r" b="b"/>
            <a:pathLst>
              <a:path w="541020" h="1028700">
                <a:moveTo>
                  <a:pt x="541020" y="0"/>
                </a:moveTo>
                <a:lnTo>
                  <a:pt x="0" y="0"/>
                </a:lnTo>
                <a:lnTo>
                  <a:pt x="0" y="1028700"/>
                </a:lnTo>
                <a:lnTo>
                  <a:pt x="541020" y="1028700"/>
                </a:lnTo>
                <a:lnTo>
                  <a:pt x="541020" y="0"/>
                </a:lnTo>
                <a:close/>
              </a:path>
            </a:pathLst>
          </a:custGeom>
          <a:solidFill>
            <a:srgbClr val="717BA2"/>
          </a:solidFill>
        </p:spPr>
        <p:txBody>
          <a:bodyPr wrap="square" lIns="0" tIns="0" rIns="0" bIns="0" rtlCol="0"/>
          <a:lstStyle/>
          <a:p>
            <a:endParaRPr/>
          </a:p>
        </p:txBody>
      </p:sp>
      <p:sp>
        <p:nvSpPr>
          <p:cNvPr id="28" name="object 28"/>
          <p:cNvSpPr/>
          <p:nvPr/>
        </p:nvSpPr>
        <p:spPr>
          <a:xfrm>
            <a:off x="5015484" y="2231135"/>
            <a:ext cx="541020" cy="1880870"/>
          </a:xfrm>
          <a:custGeom>
            <a:avLst/>
            <a:gdLst/>
            <a:ahLst/>
            <a:cxnLst/>
            <a:rect l="l" t="t" r="r" b="b"/>
            <a:pathLst>
              <a:path w="541020" h="1880870">
                <a:moveTo>
                  <a:pt x="541019" y="0"/>
                </a:moveTo>
                <a:lnTo>
                  <a:pt x="0" y="0"/>
                </a:lnTo>
                <a:lnTo>
                  <a:pt x="0" y="1880615"/>
                </a:lnTo>
                <a:lnTo>
                  <a:pt x="541019" y="1880615"/>
                </a:lnTo>
                <a:lnTo>
                  <a:pt x="541019" y="0"/>
                </a:lnTo>
                <a:close/>
              </a:path>
            </a:pathLst>
          </a:custGeom>
          <a:solidFill>
            <a:srgbClr val="717BA2"/>
          </a:solidFill>
        </p:spPr>
        <p:txBody>
          <a:bodyPr wrap="square" lIns="0" tIns="0" rIns="0" bIns="0" rtlCol="0"/>
          <a:lstStyle/>
          <a:p>
            <a:endParaRPr/>
          </a:p>
        </p:txBody>
      </p:sp>
      <p:sp>
        <p:nvSpPr>
          <p:cNvPr id="29" name="object 29"/>
          <p:cNvSpPr/>
          <p:nvPr/>
        </p:nvSpPr>
        <p:spPr>
          <a:xfrm>
            <a:off x="6908292" y="2429255"/>
            <a:ext cx="541020" cy="1682750"/>
          </a:xfrm>
          <a:custGeom>
            <a:avLst/>
            <a:gdLst/>
            <a:ahLst/>
            <a:cxnLst/>
            <a:rect l="l" t="t" r="r" b="b"/>
            <a:pathLst>
              <a:path w="541020" h="1682750">
                <a:moveTo>
                  <a:pt x="541019" y="0"/>
                </a:moveTo>
                <a:lnTo>
                  <a:pt x="0" y="0"/>
                </a:lnTo>
                <a:lnTo>
                  <a:pt x="0" y="1682496"/>
                </a:lnTo>
                <a:lnTo>
                  <a:pt x="541019" y="1682496"/>
                </a:lnTo>
                <a:lnTo>
                  <a:pt x="541019" y="0"/>
                </a:lnTo>
                <a:close/>
              </a:path>
            </a:pathLst>
          </a:custGeom>
          <a:solidFill>
            <a:srgbClr val="717BA2"/>
          </a:solidFill>
        </p:spPr>
        <p:txBody>
          <a:bodyPr wrap="square" lIns="0" tIns="0" rIns="0" bIns="0" rtlCol="0"/>
          <a:lstStyle/>
          <a:p>
            <a:endParaRPr/>
          </a:p>
        </p:txBody>
      </p:sp>
      <p:sp>
        <p:nvSpPr>
          <p:cNvPr id="30" name="object 30"/>
          <p:cNvSpPr/>
          <p:nvPr/>
        </p:nvSpPr>
        <p:spPr>
          <a:xfrm>
            <a:off x="1772411" y="3294888"/>
            <a:ext cx="539750" cy="817244"/>
          </a:xfrm>
          <a:custGeom>
            <a:avLst/>
            <a:gdLst/>
            <a:ahLst/>
            <a:cxnLst/>
            <a:rect l="l" t="t" r="r" b="b"/>
            <a:pathLst>
              <a:path w="539750" h="817245">
                <a:moveTo>
                  <a:pt x="539495" y="0"/>
                </a:moveTo>
                <a:lnTo>
                  <a:pt x="0" y="0"/>
                </a:lnTo>
                <a:lnTo>
                  <a:pt x="0" y="816863"/>
                </a:lnTo>
                <a:lnTo>
                  <a:pt x="539495" y="816863"/>
                </a:lnTo>
                <a:lnTo>
                  <a:pt x="539495" y="0"/>
                </a:lnTo>
                <a:close/>
              </a:path>
            </a:pathLst>
          </a:custGeom>
          <a:solidFill>
            <a:srgbClr val="9FB8CD"/>
          </a:solidFill>
        </p:spPr>
        <p:txBody>
          <a:bodyPr wrap="square" lIns="0" tIns="0" rIns="0" bIns="0" rtlCol="0"/>
          <a:lstStyle/>
          <a:p>
            <a:endParaRPr/>
          </a:p>
        </p:txBody>
      </p:sp>
      <p:sp>
        <p:nvSpPr>
          <p:cNvPr id="31" name="object 31"/>
          <p:cNvSpPr/>
          <p:nvPr/>
        </p:nvSpPr>
        <p:spPr>
          <a:xfrm>
            <a:off x="3663696" y="2921507"/>
            <a:ext cx="541020" cy="1190625"/>
          </a:xfrm>
          <a:custGeom>
            <a:avLst/>
            <a:gdLst/>
            <a:ahLst/>
            <a:cxnLst/>
            <a:rect l="l" t="t" r="r" b="b"/>
            <a:pathLst>
              <a:path w="541020" h="1190625">
                <a:moveTo>
                  <a:pt x="541019" y="0"/>
                </a:moveTo>
                <a:lnTo>
                  <a:pt x="0" y="0"/>
                </a:lnTo>
                <a:lnTo>
                  <a:pt x="0" y="1190243"/>
                </a:lnTo>
                <a:lnTo>
                  <a:pt x="541019" y="1190243"/>
                </a:lnTo>
                <a:lnTo>
                  <a:pt x="541019" y="0"/>
                </a:lnTo>
                <a:close/>
              </a:path>
            </a:pathLst>
          </a:custGeom>
          <a:solidFill>
            <a:srgbClr val="9FB8CD"/>
          </a:solidFill>
        </p:spPr>
        <p:txBody>
          <a:bodyPr wrap="square" lIns="0" tIns="0" rIns="0" bIns="0" rtlCol="0"/>
          <a:lstStyle/>
          <a:p>
            <a:endParaRPr/>
          </a:p>
        </p:txBody>
      </p:sp>
      <p:sp>
        <p:nvSpPr>
          <p:cNvPr id="32" name="object 32"/>
          <p:cNvSpPr/>
          <p:nvPr/>
        </p:nvSpPr>
        <p:spPr>
          <a:xfrm>
            <a:off x="5556503" y="1766316"/>
            <a:ext cx="541020" cy="2345690"/>
          </a:xfrm>
          <a:custGeom>
            <a:avLst/>
            <a:gdLst/>
            <a:ahLst/>
            <a:cxnLst/>
            <a:rect l="l" t="t" r="r" b="b"/>
            <a:pathLst>
              <a:path w="541020" h="2345690">
                <a:moveTo>
                  <a:pt x="541020" y="0"/>
                </a:moveTo>
                <a:lnTo>
                  <a:pt x="0" y="0"/>
                </a:lnTo>
                <a:lnTo>
                  <a:pt x="0" y="2345436"/>
                </a:lnTo>
                <a:lnTo>
                  <a:pt x="541020" y="2345436"/>
                </a:lnTo>
                <a:lnTo>
                  <a:pt x="541020" y="0"/>
                </a:lnTo>
                <a:close/>
              </a:path>
            </a:pathLst>
          </a:custGeom>
          <a:solidFill>
            <a:srgbClr val="9FB8CD"/>
          </a:solidFill>
        </p:spPr>
        <p:txBody>
          <a:bodyPr wrap="square" lIns="0" tIns="0" rIns="0" bIns="0" rtlCol="0"/>
          <a:lstStyle/>
          <a:p>
            <a:endParaRPr/>
          </a:p>
        </p:txBody>
      </p:sp>
      <p:sp>
        <p:nvSpPr>
          <p:cNvPr id="33" name="object 33"/>
          <p:cNvSpPr/>
          <p:nvPr/>
        </p:nvSpPr>
        <p:spPr>
          <a:xfrm>
            <a:off x="7449311" y="2257044"/>
            <a:ext cx="539750" cy="1854835"/>
          </a:xfrm>
          <a:custGeom>
            <a:avLst/>
            <a:gdLst/>
            <a:ahLst/>
            <a:cxnLst/>
            <a:rect l="l" t="t" r="r" b="b"/>
            <a:pathLst>
              <a:path w="539750" h="1854835">
                <a:moveTo>
                  <a:pt x="539496" y="0"/>
                </a:moveTo>
                <a:lnTo>
                  <a:pt x="0" y="0"/>
                </a:lnTo>
                <a:lnTo>
                  <a:pt x="0" y="1854707"/>
                </a:lnTo>
                <a:lnTo>
                  <a:pt x="539496" y="1854707"/>
                </a:lnTo>
                <a:lnTo>
                  <a:pt x="539496" y="0"/>
                </a:lnTo>
                <a:close/>
              </a:path>
            </a:pathLst>
          </a:custGeom>
          <a:solidFill>
            <a:srgbClr val="9FB8CD"/>
          </a:solidFill>
        </p:spPr>
        <p:txBody>
          <a:bodyPr wrap="square" lIns="0" tIns="0" rIns="0" bIns="0" rtlCol="0"/>
          <a:lstStyle/>
          <a:p>
            <a:endParaRPr/>
          </a:p>
        </p:txBody>
      </p:sp>
      <p:sp>
        <p:nvSpPr>
          <p:cNvPr id="34" name="object 34"/>
          <p:cNvSpPr/>
          <p:nvPr/>
        </p:nvSpPr>
        <p:spPr>
          <a:xfrm>
            <a:off x="826008" y="4111752"/>
            <a:ext cx="7568565" cy="0"/>
          </a:xfrm>
          <a:custGeom>
            <a:avLst/>
            <a:gdLst/>
            <a:ahLst/>
            <a:cxnLst/>
            <a:rect l="l" t="t" r="r" b="b"/>
            <a:pathLst>
              <a:path w="7568565">
                <a:moveTo>
                  <a:pt x="0" y="0"/>
                </a:moveTo>
                <a:lnTo>
                  <a:pt x="7568184" y="0"/>
                </a:lnTo>
              </a:path>
            </a:pathLst>
          </a:custGeom>
          <a:ln w="9144">
            <a:solidFill>
              <a:srgbClr val="888888"/>
            </a:solidFill>
          </a:ln>
        </p:spPr>
        <p:txBody>
          <a:bodyPr wrap="square" lIns="0" tIns="0" rIns="0" bIns="0" rtlCol="0"/>
          <a:lstStyle/>
          <a:p>
            <a:endParaRPr/>
          </a:p>
        </p:txBody>
      </p:sp>
      <p:sp>
        <p:nvSpPr>
          <p:cNvPr id="35" name="object 35"/>
          <p:cNvSpPr/>
          <p:nvPr/>
        </p:nvSpPr>
        <p:spPr>
          <a:xfrm>
            <a:off x="826008" y="4111752"/>
            <a:ext cx="0" cy="66040"/>
          </a:xfrm>
          <a:custGeom>
            <a:avLst/>
            <a:gdLst/>
            <a:ahLst/>
            <a:cxnLst/>
            <a:rect l="l" t="t" r="r" b="b"/>
            <a:pathLst>
              <a:path h="66039">
                <a:moveTo>
                  <a:pt x="0" y="0"/>
                </a:moveTo>
                <a:lnTo>
                  <a:pt x="0" y="65531"/>
                </a:lnTo>
              </a:path>
            </a:pathLst>
          </a:custGeom>
          <a:ln w="9144">
            <a:solidFill>
              <a:srgbClr val="888888"/>
            </a:solidFill>
          </a:ln>
        </p:spPr>
        <p:txBody>
          <a:bodyPr wrap="square" lIns="0" tIns="0" rIns="0" bIns="0" rtlCol="0"/>
          <a:lstStyle/>
          <a:p>
            <a:endParaRPr/>
          </a:p>
        </p:txBody>
      </p:sp>
      <p:sp>
        <p:nvSpPr>
          <p:cNvPr id="36" name="object 36"/>
          <p:cNvSpPr/>
          <p:nvPr/>
        </p:nvSpPr>
        <p:spPr>
          <a:xfrm>
            <a:off x="2717292" y="4111752"/>
            <a:ext cx="0" cy="66040"/>
          </a:xfrm>
          <a:custGeom>
            <a:avLst/>
            <a:gdLst/>
            <a:ahLst/>
            <a:cxnLst/>
            <a:rect l="l" t="t" r="r" b="b"/>
            <a:pathLst>
              <a:path h="66039">
                <a:moveTo>
                  <a:pt x="0" y="0"/>
                </a:moveTo>
                <a:lnTo>
                  <a:pt x="0" y="65531"/>
                </a:lnTo>
              </a:path>
            </a:pathLst>
          </a:custGeom>
          <a:ln w="9144">
            <a:solidFill>
              <a:srgbClr val="888888"/>
            </a:solidFill>
          </a:ln>
        </p:spPr>
        <p:txBody>
          <a:bodyPr wrap="square" lIns="0" tIns="0" rIns="0" bIns="0" rtlCol="0"/>
          <a:lstStyle/>
          <a:p>
            <a:endParaRPr/>
          </a:p>
        </p:txBody>
      </p:sp>
      <p:sp>
        <p:nvSpPr>
          <p:cNvPr id="37" name="object 37"/>
          <p:cNvSpPr/>
          <p:nvPr/>
        </p:nvSpPr>
        <p:spPr>
          <a:xfrm>
            <a:off x="4610100" y="4111752"/>
            <a:ext cx="0" cy="66040"/>
          </a:xfrm>
          <a:custGeom>
            <a:avLst/>
            <a:gdLst/>
            <a:ahLst/>
            <a:cxnLst/>
            <a:rect l="l" t="t" r="r" b="b"/>
            <a:pathLst>
              <a:path h="66039">
                <a:moveTo>
                  <a:pt x="0" y="0"/>
                </a:moveTo>
                <a:lnTo>
                  <a:pt x="0" y="65531"/>
                </a:lnTo>
              </a:path>
            </a:pathLst>
          </a:custGeom>
          <a:ln w="9144">
            <a:solidFill>
              <a:srgbClr val="888888"/>
            </a:solidFill>
          </a:ln>
        </p:spPr>
        <p:txBody>
          <a:bodyPr wrap="square" lIns="0" tIns="0" rIns="0" bIns="0" rtlCol="0"/>
          <a:lstStyle/>
          <a:p>
            <a:endParaRPr/>
          </a:p>
        </p:txBody>
      </p:sp>
      <p:sp>
        <p:nvSpPr>
          <p:cNvPr id="38" name="object 38"/>
          <p:cNvSpPr/>
          <p:nvPr/>
        </p:nvSpPr>
        <p:spPr>
          <a:xfrm>
            <a:off x="6502907" y="4111752"/>
            <a:ext cx="0" cy="66040"/>
          </a:xfrm>
          <a:custGeom>
            <a:avLst/>
            <a:gdLst/>
            <a:ahLst/>
            <a:cxnLst/>
            <a:rect l="l" t="t" r="r" b="b"/>
            <a:pathLst>
              <a:path h="66039">
                <a:moveTo>
                  <a:pt x="0" y="0"/>
                </a:moveTo>
                <a:lnTo>
                  <a:pt x="0" y="65531"/>
                </a:lnTo>
              </a:path>
            </a:pathLst>
          </a:custGeom>
          <a:ln w="9144">
            <a:solidFill>
              <a:srgbClr val="888888"/>
            </a:solidFill>
          </a:ln>
        </p:spPr>
        <p:txBody>
          <a:bodyPr wrap="square" lIns="0" tIns="0" rIns="0" bIns="0" rtlCol="0"/>
          <a:lstStyle/>
          <a:p>
            <a:endParaRPr/>
          </a:p>
        </p:txBody>
      </p:sp>
      <p:sp>
        <p:nvSpPr>
          <p:cNvPr id="39" name="object 39"/>
          <p:cNvSpPr/>
          <p:nvPr/>
        </p:nvSpPr>
        <p:spPr>
          <a:xfrm>
            <a:off x="8394192" y="4111752"/>
            <a:ext cx="0" cy="66040"/>
          </a:xfrm>
          <a:custGeom>
            <a:avLst/>
            <a:gdLst/>
            <a:ahLst/>
            <a:cxnLst/>
            <a:rect l="l" t="t" r="r" b="b"/>
            <a:pathLst>
              <a:path h="66039">
                <a:moveTo>
                  <a:pt x="0" y="0"/>
                </a:moveTo>
                <a:lnTo>
                  <a:pt x="0" y="65531"/>
                </a:lnTo>
              </a:path>
            </a:pathLst>
          </a:custGeom>
          <a:ln w="9144">
            <a:solidFill>
              <a:srgbClr val="888888"/>
            </a:solidFill>
          </a:ln>
        </p:spPr>
        <p:txBody>
          <a:bodyPr wrap="square" lIns="0" tIns="0" rIns="0" bIns="0" rtlCol="0"/>
          <a:lstStyle/>
          <a:p>
            <a:endParaRPr/>
          </a:p>
        </p:txBody>
      </p:sp>
      <p:sp>
        <p:nvSpPr>
          <p:cNvPr id="40" name="object 40"/>
          <p:cNvSpPr txBox="1"/>
          <p:nvPr/>
        </p:nvSpPr>
        <p:spPr>
          <a:xfrm>
            <a:off x="1360677" y="3070097"/>
            <a:ext cx="282575"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3</a:t>
            </a:r>
            <a:r>
              <a:rPr sz="1600" spc="-5" dirty="0">
                <a:latin typeface="Calibri"/>
                <a:cs typeface="Calibri"/>
              </a:rPr>
              <a:t>.9</a:t>
            </a:r>
            <a:endParaRPr sz="1600">
              <a:latin typeface="Calibri"/>
              <a:cs typeface="Calibri"/>
            </a:endParaRPr>
          </a:p>
        </p:txBody>
      </p:sp>
      <p:sp>
        <p:nvSpPr>
          <p:cNvPr id="41" name="object 41"/>
          <p:cNvSpPr txBox="1"/>
          <p:nvPr/>
        </p:nvSpPr>
        <p:spPr>
          <a:xfrm>
            <a:off x="3253485" y="2769489"/>
            <a:ext cx="282575"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5</a:t>
            </a:r>
            <a:r>
              <a:rPr sz="1600" spc="-5" dirty="0">
                <a:latin typeface="Calibri"/>
                <a:cs typeface="Calibri"/>
              </a:rPr>
              <a:t>.5</a:t>
            </a:r>
            <a:endParaRPr sz="1600">
              <a:latin typeface="Calibri"/>
              <a:cs typeface="Calibri"/>
            </a:endParaRPr>
          </a:p>
        </p:txBody>
      </p:sp>
      <p:sp>
        <p:nvSpPr>
          <p:cNvPr id="42" name="object 42"/>
          <p:cNvSpPr txBox="1"/>
          <p:nvPr/>
        </p:nvSpPr>
        <p:spPr>
          <a:xfrm>
            <a:off x="5094223" y="1917319"/>
            <a:ext cx="384175" cy="266700"/>
          </a:xfrm>
          <a:prstGeom prst="rect">
            <a:avLst/>
          </a:prstGeom>
        </p:spPr>
        <p:txBody>
          <a:bodyPr vert="horz" wrap="square" lIns="0" tIns="0" rIns="0" bIns="0" rtlCol="0">
            <a:spAutoFit/>
          </a:bodyPr>
          <a:lstStyle/>
          <a:p>
            <a:pPr marL="12700">
              <a:lnSpc>
                <a:spcPct val="100000"/>
              </a:lnSpc>
            </a:pPr>
            <a:r>
              <a:rPr sz="1600" spc="-15" dirty="0">
                <a:latin typeface="Calibri"/>
                <a:cs typeface="Calibri"/>
              </a:rPr>
              <a:t>10</a:t>
            </a:r>
            <a:r>
              <a:rPr sz="1600" spc="-5" dirty="0">
                <a:latin typeface="Calibri"/>
                <a:cs typeface="Calibri"/>
              </a:rPr>
              <a:t>.1</a:t>
            </a:r>
            <a:endParaRPr sz="1600">
              <a:latin typeface="Calibri"/>
              <a:cs typeface="Calibri"/>
            </a:endParaRPr>
          </a:p>
        </p:txBody>
      </p:sp>
      <p:sp>
        <p:nvSpPr>
          <p:cNvPr id="43" name="object 43"/>
          <p:cNvSpPr txBox="1"/>
          <p:nvPr/>
        </p:nvSpPr>
        <p:spPr>
          <a:xfrm>
            <a:off x="7038847" y="2115058"/>
            <a:ext cx="282575" cy="266700"/>
          </a:xfrm>
          <a:prstGeom prst="rect">
            <a:avLst/>
          </a:prstGeom>
        </p:spPr>
        <p:txBody>
          <a:bodyPr vert="horz" wrap="square" lIns="0" tIns="0" rIns="0" bIns="0" rtlCol="0">
            <a:spAutoFit/>
          </a:bodyPr>
          <a:lstStyle/>
          <a:p>
            <a:pPr marL="12700">
              <a:lnSpc>
                <a:spcPct val="100000"/>
              </a:lnSpc>
            </a:pPr>
            <a:r>
              <a:rPr sz="1600" spc="-15" dirty="0">
                <a:latin typeface="Calibri"/>
                <a:cs typeface="Calibri"/>
              </a:rPr>
              <a:t>9</a:t>
            </a:r>
            <a:r>
              <a:rPr sz="1600" spc="-5" dirty="0">
                <a:latin typeface="Calibri"/>
                <a:cs typeface="Calibri"/>
              </a:rPr>
              <a:t>.1</a:t>
            </a:r>
            <a:endParaRPr sz="1600">
              <a:latin typeface="Calibri"/>
              <a:cs typeface="Calibri"/>
            </a:endParaRPr>
          </a:p>
        </p:txBody>
      </p:sp>
      <p:sp>
        <p:nvSpPr>
          <p:cNvPr id="44" name="object 44"/>
          <p:cNvSpPr txBox="1"/>
          <p:nvPr/>
        </p:nvSpPr>
        <p:spPr>
          <a:xfrm>
            <a:off x="1901698" y="2981325"/>
            <a:ext cx="282575"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4</a:t>
            </a:r>
            <a:r>
              <a:rPr sz="1600" spc="-5" dirty="0">
                <a:latin typeface="Calibri"/>
                <a:cs typeface="Calibri"/>
              </a:rPr>
              <a:t>.4</a:t>
            </a:r>
            <a:endParaRPr sz="1600">
              <a:latin typeface="Calibri"/>
              <a:cs typeface="Calibri"/>
            </a:endParaRPr>
          </a:p>
        </p:txBody>
      </p:sp>
      <p:sp>
        <p:nvSpPr>
          <p:cNvPr id="45" name="object 45"/>
          <p:cNvSpPr txBox="1"/>
          <p:nvPr/>
        </p:nvSpPr>
        <p:spPr>
          <a:xfrm>
            <a:off x="3794252" y="2607690"/>
            <a:ext cx="282575"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6</a:t>
            </a:r>
            <a:r>
              <a:rPr sz="1600" spc="-5" dirty="0">
                <a:latin typeface="Calibri"/>
                <a:cs typeface="Calibri"/>
              </a:rPr>
              <a:t>.4</a:t>
            </a:r>
            <a:endParaRPr sz="1600">
              <a:latin typeface="Calibri"/>
              <a:cs typeface="Calibri"/>
            </a:endParaRPr>
          </a:p>
        </p:txBody>
      </p:sp>
      <p:sp>
        <p:nvSpPr>
          <p:cNvPr id="46" name="object 46"/>
          <p:cNvSpPr txBox="1"/>
          <p:nvPr/>
        </p:nvSpPr>
        <p:spPr>
          <a:xfrm>
            <a:off x="5635244" y="1451864"/>
            <a:ext cx="384175"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12</a:t>
            </a:r>
            <a:r>
              <a:rPr sz="1600" spc="-5" dirty="0">
                <a:latin typeface="Calibri"/>
                <a:cs typeface="Calibri"/>
              </a:rPr>
              <a:t>.6</a:t>
            </a:r>
            <a:endParaRPr sz="1600">
              <a:latin typeface="Calibri"/>
              <a:cs typeface="Calibri"/>
            </a:endParaRPr>
          </a:p>
        </p:txBody>
      </p:sp>
      <p:sp>
        <p:nvSpPr>
          <p:cNvPr id="47" name="object 47"/>
          <p:cNvSpPr txBox="1"/>
          <p:nvPr/>
        </p:nvSpPr>
        <p:spPr>
          <a:xfrm>
            <a:off x="7527797" y="1943480"/>
            <a:ext cx="384175" cy="266700"/>
          </a:xfrm>
          <a:prstGeom prst="rect">
            <a:avLst/>
          </a:prstGeom>
        </p:spPr>
        <p:txBody>
          <a:bodyPr vert="horz" wrap="square" lIns="0" tIns="0" rIns="0" bIns="0" rtlCol="0">
            <a:spAutoFit/>
          </a:bodyPr>
          <a:lstStyle/>
          <a:p>
            <a:pPr marL="12700">
              <a:lnSpc>
                <a:spcPct val="100000"/>
              </a:lnSpc>
            </a:pPr>
            <a:r>
              <a:rPr sz="1600" spc="-15" dirty="0">
                <a:latin typeface="Calibri"/>
                <a:cs typeface="Calibri"/>
              </a:rPr>
              <a:t>10</a:t>
            </a:r>
            <a:r>
              <a:rPr sz="1600" spc="-5" dirty="0">
                <a:latin typeface="Calibri"/>
                <a:cs typeface="Calibri"/>
              </a:rPr>
              <a:t>.0</a:t>
            </a:r>
            <a:endParaRPr sz="1600">
              <a:latin typeface="Calibri"/>
              <a:cs typeface="Calibri"/>
            </a:endParaRPr>
          </a:p>
        </p:txBody>
      </p:sp>
      <p:sp>
        <p:nvSpPr>
          <p:cNvPr id="48" name="object 48"/>
          <p:cNvSpPr txBox="1"/>
          <p:nvPr/>
        </p:nvSpPr>
        <p:spPr>
          <a:xfrm>
            <a:off x="1612138" y="4232909"/>
            <a:ext cx="6106160" cy="266700"/>
          </a:xfrm>
          <a:prstGeom prst="rect">
            <a:avLst/>
          </a:prstGeom>
        </p:spPr>
        <p:txBody>
          <a:bodyPr vert="horz" wrap="square" lIns="0" tIns="0" rIns="0" bIns="0" rtlCol="0">
            <a:spAutoFit/>
          </a:bodyPr>
          <a:lstStyle/>
          <a:p>
            <a:pPr marL="12700">
              <a:lnSpc>
                <a:spcPct val="100000"/>
              </a:lnSpc>
              <a:tabLst>
                <a:tab pos="1191260" algn="l"/>
                <a:tab pos="3477895" algn="l"/>
                <a:tab pos="5581650" algn="l"/>
              </a:tabLst>
            </a:pPr>
            <a:r>
              <a:rPr sz="1600" spc="-10" dirty="0">
                <a:latin typeface="Calibri"/>
                <a:cs typeface="Calibri"/>
              </a:rPr>
              <a:t>O</a:t>
            </a:r>
            <a:r>
              <a:rPr sz="1600" spc="-5" dirty="0">
                <a:latin typeface="Calibri"/>
                <a:cs typeface="Calibri"/>
              </a:rPr>
              <a:t>IC</a:t>
            </a:r>
            <a:r>
              <a:rPr sz="1600" dirty="0">
                <a:latin typeface="Calibri"/>
                <a:cs typeface="Calibri"/>
              </a:rPr>
              <a:t>	</a:t>
            </a:r>
            <a:r>
              <a:rPr sz="1600" spc="-5" dirty="0">
                <a:latin typeface="Calibri"/>
                <a:cs typeface="Calibri"/>
              </a:rPr>
              <a:t>Non-</a:t>
            </a:r>
            <a:r>
              <a:rPr sz="1600" dirty="0">
                <a:latin typeface="Calibri"/>
                <a:cs typeface="Calibri"/>
              </a:rPr>
              <a:t>O</a:t>
            </a:r>
            <a:r>
              <a:rPr sz="1600" spc="-15" dirty="0">
                <a:latin typeface="Calibri"/>
                <a:cs typeface="Calibri"/>
              </a:rPr>
              <a:t>I</a:t>
            </a:r>
            <a:r>
              <a:rPr sz="1600" spc="-5" dirty="0">
                <a:latin typeface="Calibri"/>
                <a:cs typeface="Calibri"/>
              </a:rPr>
              <a:t>C </a:t>
            </a:r>
            <a:r>
              <a:rPr sz="1600" spc="-10" dirty="0">
                <a:latin typeface="Calibri"/>
                <a:cs typeface="Calibri"/>
              </a:rPr>
              <a:t>D</a:t>
            </a:r>
            <a:r>
              <a:rPr sz="1600" spc="0" dirty="0">
                <a:latin typeface="Calibri"/>
                <a:cs typeface="Calibri"/>
              </a:rPr>
              <a:t>e</a:t>
            </a:r>
            <a:r>
              <a:rPr sz="1600" spc="-5" dirty="0">
                <a:latin typeface="Calibri"/>
                <a:cs typeface="Calibri"/>
              </a:rPr>
              <a:t>velopi</a:t>
            </a:r>
            <a:r>
              <a:rPr sz="1600" spc="-10" dirty="0">
                <a:latin typeface="Calibri"/>
                <a:cs typeface="Calibri"/>
              </a:rPr>
              <a:t>n</a:t>
            </a:r>
            <a:r>
              <a:rPr sz="1600" spc="-5" dirty="0">
                <a:latin typeface="Calibri"/>
                <a:cs typeface="Calibri"/>
              </a:rPr>
              <a:t>g</a:t>
            </a:r>
            <a:r>
              <a:rPr sz="1600" dirty="0">
                <a:latin typeface="Calibri"/>
                <a:cs typeface="Calibri"/>
              </a:rPr>
              <a:t>	</a:t>
            </a:r>
            <a:r>
              <a:rPr sz="1600" spc="-10" dirty="0">
                <a:latin typeface="Calibri"/>
                <a:cs typeface="Calibri"/>
              </a:rPr>
              <a:t>De</a:t>
            </a:r>
            <a:r>
              <a:rPr sz="1600" dirty="0">
                <a:latin typeface="Calibri"/>
                <a:cs typeface="Calibri"/>
              </a:rPr>
              <a:t>v</a:t>
            </a:r>
            <a:r>
              <a:rPr sz="1600" spc="-5" dirty="0">
                <a:latin typeface="Calibri"/>
                <a:cs typeface="Calibri"/>
              </a:rPr>
              <a:t>eloped</a:t>
            </a:r>
            <a:r>
              <a:rPr sz="1600" dirty="0">
                <a:latin typeface="Calibri"/>
                <a:cs typeface="Calibri"/>
              </a:rPr>
              <a:t>	W</a:t>
            </a:r>
            <a:r>
              <a:rPr sz="1600" spc="-10" dirty="0">
                <a:latin typeface="Calibri"/>
                <a:cs typeface="Calibri"/>
              </a:rPr>
              <a:t>o</a:t>
            </a:r>
            <a:r>
              <a:rPr sz="1600" spc="-15" dirty="0">
                <a:latin typeface="Calibri"/>
                <a:cs typeface="Calibri"/>
              </a:rPr>
              <a:t>r</a:t>
            </a:r>
            <a:r>
              <a:rPr sz="1600" spc="-5" dirty="0">
                <a:latin typeface="Calibri"/>
                <a:cs typeface="Calibri"/>
              </a:rPr>
              <a:t>ld</a:t>
            </a:r>
            <a:endParaRPr sz="1600">
              <a:latin typeface="Calibri"/>
              <a:cs typeface="Calibri"/>
            </a:endParaRPr>
          </a:p>
        </p:txBody>
      </p:sp>
      <p:sp>
        <p:nvSpPr>
          <p:cNvPr id="49" name="object 49"/>
          <p:cNvSpPr/>
          <p:nvPr/>
        </p:nvSpPr>
        <p:spPr>
          <a:xfrm>
            <a:off x="932688" y="1636776"/>
            <a:ext cx="111760" cy="113030"/>
          </a:xfrm>
          <a:custGeom>
            <a:avLst/>
            <a:gdLst/>
            <a:ahLst/>
            <a:cxnLst/>
            <a:rect l="l" t="t" r="r" b="b"/>
            <a:pathLst>
              <a:path w="111759" h="113030">
                <a:moveTo>
                  <a:pt x="0" y="112775"/>
                </a:moveTo>
                <a:lnTo>
                  <a:pt x="111252" y="112775"/>
                </a:lnTo>
                <a:lnTo>
                  <a:pt x="111252" y="0"/>
                </a:lnTo>
                <a:lnTo>
                  <a:pt x="0" y="0"/>
                </a:lnTo>
                <a:lnTo>
                  <a:pt x="0" y="112775"/>
                </a:lnTo>
                <a:close/>
              </a:path>
            </a:pathLst>
          </a:custGeom>
          <a:solidFill>
            <a:srgbClr val="717BA2"/>
          </a:solidFill>
        </p:spPr>
        <p:txBody>
          <a:bodyPr wrap="square" lIns="0" tIns="0" rIns="0" bIns="0" rtlCol="0"/>
          <a:lstStyle/>
          <a:p>
            <a:endParaRPr/>
          </a:p>
        </p:txBody>
      </p:sp>
      <p:sp>
        <p:nvSpPr>
          <p:cNvPr id="50" name="object 50"/>
          <p:cNvSpPr txBox="1"/>
          <p:nvPr/>
        </p:nvSpPr>
        <p:spPr>
          <a:xfrm>
            <a:off x="1082141" y="1548765"/>
            <a:ext cx="438150" cy="266700"/>
          </a:xfrm>
          <a:prstGeom prst="rect">
            <a:avLst/>
          </a:prstGeom>
        </p:spPr>
        <p:txBody>
          <a:bodyPr vert="horz" wrap="square" lIns="0" tIns="0" rIns="0" bIns="0" rtlCol="0">
            <a:spAutoFit/>
          </a:bodyPr>
          <a:lstStyle/>
          <a:p>
            <a:pPr marL="12700">
              <a:lnSpc>
                <a:spcPct val="100000"/>
              </a:lnSpc>
            </a:pPr>
            <a:r>
              <a:rPr sz="1600" dirty="0">
                <a:latin typeface="Calibri"/>
                <a:cs typeface="Calibri"/>
              </a:rPr>
              <a:t>2</a:t>
            </a:r>
            <a:r>
              <a:rPr sz="1600" spc="-5" dirty="0">
                <a:latin typeface="Calibri"/>
                <a:cs typeface="Calibri"/>
              </a:rPr>
              <a:t>0</a:t>
            </a:r>
            <a:r>
              <a:rPr sz="1600" dirty="0">
                <a:latin typeface="Calibri"/>
                <a:cs typeface="Calibri"/>
              </a:rPr>
              <a:t>0</a:t>
            </a:r>
            <a:r>
              <a:rPr sz="1600" spc="-5" dirty="0">
                <a:latin typeface="Calibri"/>
                <a:cs typeface="Calibri"/>
              </a:rPr>
              <a:t>0</a:t>
            </a:r>
            <a:endParaRPr sz="1600">
              <a:latin typeface="Calibri"/>
              <a:cs typeface="Calibri"/>
            </a:endParaRPr>
          </a:p>
        </p:txBody>
      </p:sp>
      <p:sp>
        <p:nvSpPr>
          <p:cNvPr id="51" name="object 51"/>
          <p:cNvSpPr/>
          <p:nvPr/>
        </p:nvSpPr>
        <p:spPr>
          <a:xfrm>
            <a:off x="932688" y="1959864"/>
            <a:ext cx="111760" cy="111760"/>
          </a:xfrm>
          <a:custGeom>
            <a:avLst/>
            <a:gdLst/>
            <a:ahLst/>
            <a:cxnLst/>
            <a:rect l="l" t="t" r="r" b="b"/>
            <a:pathLst>
              <a:path w="111759" h="111760">
                <a:moveTo>
                  <a:pt x="0" y="111251"/>
                </a:moveTo>
                <a:lnTo>
                  <a:pt x="111252" y="111251"/>
                </a:lnTo>
                <a:lnTo>
                  <a:pt x="111252" y="0"/>
                </a:lnTo>
                <a:lnTo>
                  <a:pt x="0" y="0"/>
                </a:lnTo>
                <a:lnTo>
                  <a:pt x="0" y="111251"/>
                </a:lnTo>
                <a:close/>
              </a:path>
            </a:pathLst>
          </a:custGeom>
          <a:solidFill>
            <a:srgbClr val="9FB8CD"/>
          </a:solidFill>
        </p:spPr>
        <p:txBody>
          <a:bodyPr wrap="square" lIns="0" tIns="0" rIns="0" bIns="0" rtlCol="0"/>
          <a:lstStyle/>
          <a:p>
            <a:endParaRPr/>
          </a:p>
        </p:txBody>
      </p:sp>
      <p:sp>
        <p:nvSpPr>
          <p:cNvPr id="52" name="object 52"/>
          <p:cNvSpPr txBox="1"/>
          <p:nvPr/>
        </p:nvSpPr>
        <p:spPr>
          <a:xfrm>
            <a:off x="1082141" y="1870709"/>
            <a:ext cx="438150" cy="266700"/>
          </a:xfrm>
          <a:prstGeom prst="rect">
            <a:avLst/>
          </a:prstGeom>
        </p:spPr>
        <p:txBody>
          <a:bodyPr vert="horz" wrap="square" lIns="0" tIns="0" rIns="0" bIns="0" rtlCol="0">
            <a:spAutoFit/>
          </a:bodyPr>
          <a:lstStyle/>
          <a:p>
            <a:pPr marL="12700">
              <a:lnSpc>
                <a:spcPct val="100000"/>
              </a:lnSpc>
            </a:pPr>
            <a:r>
              <a:rPr sz="1600" dirty="0">
                <a:latin typeface="Calibri"/>
                <a:cs typeface="Calibri"/>
              </a:rPr>
              <a:t>2</a:t>
            </a:r>
            <a:r>
              <a:rPr sz="1600" spc="-5" dirty="0">
                <a:latin typeface="Calibri"/>
                <a:cs typeface="Calibri"/>
              </a:rPr>
              <a:t>0</a:t>
            </a:r>
            <a:r>
              <a:rPr sz="1600" dirty="0">
                <a:latin typeface="Calibri"/>
                <a:cs typeface="Calibri"/>
              </a:rPr>
              <a:t>1</a:t>
            </a:r>
            <a:r>
              <a:rPr sz="1600" spc="-5" dirty="0">
                <a:latin typeface="Calibri"/>
                <a:cs typeface="Calibri"/>
              </a:rPr>
              <a:t>3</a:t>
            </a:r>
            <a:endParaRPr sz="1600">
              <a:latin typeface="Calibri"/>
              <a:cs typeface="Calibri"/>
            </a:endParaRPr>
          </a:p>
        </p:txBody>
      </p:sp>
      <p:sp>
        <p:nvSpPr>
          <p:cNvPr id="53" name="object 53"/>
          <p:cNvSpPr/>
          <p:nvPr/>
        </p:nvSpPr>
        <p:spPr>
          <a:xfrm>
            <a:off x="1828800" y="2895600"/>
            <a:ext cx="457200" cy="457200"/>
          </a:xfrm>
          <a:custGeom>
            <a:avLst/>
            <a:gdLst/>
            <a:ahLst/>
            <a:cxnLst/>
            <a:rect l="l" t="t" r="r" b="b"/>
            <a:pathLst>
              <a:path w="457200" h="457200">
                <a:moveTo>
                  <a:pt x="0" y="228600"/>
                </a:moveTo>
                <a:lnTo>
                  <a:pt x="4644" y="182533"/>
                </a:lnTo>
                <a:lnTo>
                  <a:pt x="17966" y="139624"/>
                </a:lnTo>
                <a:lnTo>
                  <a:pt x="39045" y="100793"/>
                </a:lnTo>
                <a:lnTo>
                  <a:pt x="66960" y="66960"/>
                </a:lnTo>
                <a:lnTo>
                  <a:pt x="100793" y="39045"/>
                </a:lnTo>
                <a:lnTo>
                  <a:pt x="139624" y="17966"/>
                </a:lnTo>
                <a:lnTo>
                  <a:pt x="182533" y="4644"/>
                </a:lnTo>
                <a:lnTo>
                  <a:pt x="228600" y="0"/>
                </a:lnTo>
                <a:lnTo>
                  <a:pt x="274666" y="4644"/>
                </a:lnTo>
                <a:lnTo>
                  <a:pt x="317575" y="17966"/>
                </a:lnTo>
                <a:lnTo>
                  <a:pt x="356406" y="39045"/>
                </a:lnTo>
                <a:lnTo>
                  <a:pt x="390239" y="66960"/>
                </a:lnTo>
                <a:lnTo>
                  <a:pt x="418154" y="100793"/>
                </a:lnTo>
                <a:lnTo>
                  <a:pt x="439233" y="139624"/>
                </a:lnTo>
                <a:lnTo>
                  <a:pt x="452555" y="182533"/>
                </a:lnTo>
                <a:lnTo>
                  <a:pt x="457200" y="228600"/>
                </a:lnTo>
                <a:lnTo>
                  <a:pt x="452555" y="274666"/>
                </a:lnTo>
                <a:lnTo>
                  <a:pt x="439233" y="317575"/>
                </a:lnTo>
                <a:lnTo>
                  <a:pt x="418154" y="356406"/>
                </a:lnTo>
                <a:lnTo>
                  <a:pt x="390239" y="390239"/>
                </a:lnTo>
                <a:lnTo>
                  <a:pt x="356406" y="418154"/>
                </a:lnTo>
                <a:lnTo>
                  <a:pt x="317575" y="439233"/>
                </a:lnTo>
                <a:lnTo>
                  <a:pt x="274666" y="452555"/>
                </a:lnTo>
                <a:lnTo>
                  <a:pt x="228600" y="457200"/>
                </a:lnTo>
                <a:lnTo>
                  <a:pt x="182533" y="452555"/>
                </a:lnTo>
                <a:lnTo>
                  <a:pt x="139624" y="439233"/>
                </a:lnTo>
                <a:lnTo>
                  <a:pt x="100793" y="418154"/>
                </a:lnTo>
                <a:lnTo>
                  <a:pt x="66960" y="390239"/>
                </a:lnTo>
                <a:lnTo>
                  <a:pt x="39045" y="356406"/>
                </a:lnTo>
                <a:lnTo>
                  <a:pt x="17966" y="317575"/>
                </a:lnTo>
                <a:lnTo>
                  <a:pt x="4644" y="274666"/>
                </a:lnTo>
                <a:lnTo>
                  <a:pt x="0" y="228600"/>
                </a:lnTo>
                <a:close/>
              </a:path>
            </a:pathLst>
          </a:custGeom>
          <a:ln w="19050">
            <a:solidFill>
              <a:srgbClr val="4721EA"/>
            </a:solidFill>
            <a:prstDash val="dash"/>
          </a:ln>
        </p:spPr>
        <p:txBody>
          <a:bodyPr wrap="square" lIns="0" tIns="0" rIns="0" bIns="0" rtlCol="0"/>
          <a:lstStyle/>
          <a:p>
            <a:endParaRPr/>
          </a:p>
        </p:txBody>
      </p:sp>
      <p:sp>
        <p:nvSpPr>
          <p:cNvPr id="55" name="object 55"/>
          <p:cNvSpPr txBox="1"/>
          <p:nvPr/>
        </p:nvSpPr>
        <p:spPr>
          <a:xfrm>
            <a:off x="6663690" y="6459728"/>
            <a:ext cx="1943735" cy="160020"/>
          </a:xfrm>
          <a:prstGeom prst="rect">
            <a:avLst/>
          </a:prstGeom>
        </p:spPr>
        <p:txBody>
          <a:bodyPr vert="horz" wrap="square" lIns="0" tIns="0" rIns="0" bIns="0" rtlCol="0">
            <a:spAutoFit/>
          </a:bodyPr>
          <a:lstStyle/>
          <a:p>
            <a:pPr marL="12700">
              <a:lnSpc>
                <a:spcPts val="1100"/>
              </a:lnSpc>
            </a:pPr>
            <a:r>
              <a:rPr sz="1050" i="1" spc="-5" dirty="0">
                <a:latin typeface="Calibri"/>
                <a:cs typeface="Calibri"/>
              </a:rPr>
              <a:t>Source: </a:t>
            </a:r>
            <a:r>
              <a:rPr sz="1050" i="1" dirty="0">
                <a:latin typeface="Calibri"/>
                <a:cs typeface="Calibri"/>
              </a:rPr>
              <a:t>WHO </a:t>
            </a:r>
            <a:r>
              <a:rPr sz="1050" i="1" spc="-5" dirty="0">
                <a:latin typeface="Calibri"/>
                <a:cs typeface="Calibri"/>
              </a:rPr>
              <a:t>Data Repository</a:t>
            </a:r>
            <a:r>
              <a:rPr sz="1050" i="1" spc="-25" dirty="0">
                <a:latin typeface="Calibri"/>
                <a:cs typeface="Calibri"/>
              </a:rPr>
              <a:t> </a:t>
            </a:r>
            <a:r>
              <a:rPr sz="1050" i="1" dirty="0">
                <a:latin typeface="Calibri"/>
                <a:cs typeface="Calibri"/>
              </a:rPr>
              <a:t>2015</a:t>
            </a:r>
            <a:endParaRPr sz="1050">
              <a:latin typeface="Calibri"/>
              <a:cs typeface="Calibri"/>
            </a:endParaRPr>
          </a:p>
        </p:txBody>
      </p:sp>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36394" y="0"/>
            <a:ext cx="1080120" cy="1080120"/>
          </a:xfrm>
          <a:prstGeom prst="rect">
            <a:avLst/>
          </a:prstGeom>
        </p:spPr>
      </p:pic>
      <p:pic>
        <p:nvPicPr>
          <p:cNvPr id="57" name="Picture 56" descr="C:\Users\kenan\Desktop\Sesric\sesri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689" y="50158"/>
            <a:ext cx="910230" cy="1029962"/>
          </a:xfrm>
          <a:prstGeom prst="rect">
            <a:avLst/>
          </a:prstGeom>
          <a:noFill/>
          <a:effectLst/>
          <a:extLst/>
        </p:spPr>
      </p:pic>
    </p:spTree>
    <p:extLst>
      <p:ext uri="{BB962C8B-B14F-4D97-AF65-F5344CB8AC3E}">
        <p14:creationId xmlns:p14="http://schemas.microsoft.com/office/powerpoint/2010/main" val="1633161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08701"/>
            <a:ext cx="8229600" cy="521937"/>
          </a:xfrm>
          <a:prstGeom prst="rect">
            <a:avLst/>
          </a:prstGeom>
        </p:spPr>
        <p:txBody>
          <a:bodyPr vert="horz" wrap="square" lIns="0" tIns="151129" rIns="0" bIns="0" rtlCol="0">
            <a:spAutoFit/>
          </a:bodyPr>
          <a:lstStyle/>
          <a:p>
            <a:pPr marL="12700">
              <a:lnSpc>
                <a:spcPct val="100000"/>
              </a:lnSpc>
            </a:pPr>
            <a:r>
              <a:rPr sz="2400" dirty="0">
                <a:solidFill>
                  <a:schemeClr val="tx2"/>
                </a:solidFill>
                <a:effectLst>
                  <a:outerShdw blurRad="38100" dist="38100" dir="2700000" algn="tl">
                    <a:srgbClr val="000000">
                      <a:alpha val="43137"/>
                    </a:srgbClr>
                  </a:outerShdw>
                </a:effectLst>
                <a:latin typeface="Arial Black" pitchFamily="34" charset="0"/>
              </a:rPr>
              <a:t>Heath workforce just above the crisis level</a:t>
            </a:r>
          </a:p>
        </p:txBody>
      </p:sp>
      <p:sp>
        <p:nvSpPr>
          <p:cNvPr id="3" name="object 3"/>
          <p:cNvSpPr txBox="1"/>
          <p:nvPr/>
        </p:nvSpPr>
        <p:spPr>
          <a:xfrm>
            <a:off x="571500" y="4241800"/>
            <a:ext cx="8001000" cy="954107"/>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30480" rIns="0" bIns="0" rtlCol="0">
            <a:spAutoFit/>
          </a:bodyPr>
          <a:lstStyle/>
          <a:p>
            <a:pPr marL="91440" marR="317500" algn="just">
              <a:lnSpc>
                <a:spcPct val="100000"/>
              </a:lnSpc>
              <a:spcBef>
                <a:spcPts val="240"/>
              </a:spcBef>
            </a:pPr>
            <a:r>
              <a:rPr sz="2000" b="1" spc="-5" dirty="0">
                <a:solidFill>
                  <a:schemeClr val="tx1"/>
                </a:solidFill>
                <a:latin typeface="Candara"/>
                <a:cs typeface="Candara"/>
              </a:rPr>
              <a:t>There </a:t>
            </a:r>
            <a:r>
              <a:rPr sz="2000" b="1" dirty="0">
                <a:solidFill>
                  <a:schemeClr val="tx1"/>
                </a:solidFill>
                <a:latin typeface="Candara"/>
                <a:cs typeface="Candara"/>
              </a:rPr>
              <a:t>were </a:t>
            </a:r>
            <a:r>
              <a:rPr sz="2000" b="1" spc="-5" dirty="0">
                <a:solidFill>
                  <a:schemeClr val="tx1"/>
                </a:solidFill>
                <a:latin typeface="Candara"/>
                <a:cs typeface="Candara"/>
              </a:rPr>
              <a:t>only 25 health personnel </a:t>
            </a:r>
            <a:r>
              <a:rPr sz="2000" b="1" dirty="0">
                <a:solidFill>
                  <a:schemeClr val="tx1"/>
                </a:solidFill>
                <a:latin typeface="Candara"/>
                <a:cs typeface="Candara"/>
              </a:rPr>
              <a:t>(physicians, </a:t>
            </a:r>
            <a:r>
              <a:rPr sz="2000" b="1" spc="-5" dirty="0">
                <a:solidFill>
                  <a:schemeClr val="tx1"/>
                </a:solidFill>
                <a:latin typeface="Candara"/>
                <a:cs typeface="Candara"/>
              </a:rPr>
              <a:t>nurses </a:t>
            </a:r>
            <a:r>
              <a:rPr sz="2000" b="1" dirty="0">
                <a:solidFill>
                  <a:schemeClr val="tx1"/>
                </a:solidFill>
                <a:latin typeface="Candara"/>
                <a:cs typeface="Candara"/>
              </a:rPr>
              <a:t>and midwives)  per 10,000 people in OIC </a:t>
            </a:r>
            <a:r>
              <a:rPr sz="2000" b="1" spc="-5" dirty="0">
                <a:solidFill>
                  <a:schemeClr val="tx1"/>
                </a:solidFill>
                <a:latin typeface="Candara"/>
                <a:cs typeface="Candara"/>
              </a:rPr>
              <a:t>countries </a:t>
            </a:r>
            <a:r>
              <a:rPr sz="2000" b="1" dirty="0">
                <a:solidFill>
                  <a:schemeClr val="tx1"/>
                </a:solidFill>
                <a:latin typeface="Candara"/>
                <a:cs typeface="Candara"/>
              </a:rPr>
              <a:t>compared to </a:t>
            </a:r>
            <a:r>
              <a:rPr sz="2000" b="1" spc="-5" dirty="0">
                <a:solidFill>
                  <a:schemeClr val="tx1"/>
                </a:solidFill>
                <a:latin typeface="Candara"/>
                <a:cs typeface="Candara"/>
              </a:rPr>
              <a:t>41 </a:t>
            </a:r>
            <a:r>
              <a:rPr sz="2000" b="1" dirty="0">
                <a:solidFill>
                  <a:schemeClr val="tx1"/>
                </a:solidFill>
                <a:latin typeface="Candara"/>
                <a:cs typeface="Candara"/>
              </a:rPr>
              <a:t>in Non-OIC  Developing </a:t>
            </a:r>
            <a:r>
              <a:rPr sz="2000" b="1" spc="-5" dirty="0">
                <a:solidFill>
                  <a:schemeClr val="tx1"/>
                </a:solidFill>
                <a:latin typeface="Candara"/>
                <a:cs typeface="Candara"/>
              </a:rPr>
              <a:t>countries </a:t>
            </a:r>
            <a:r>
              <a:rPr sz="2000" b="1" dirty="0">
                <a:solidFill>
                  <a:schemeClr val="tx1"/>
                </a:solidFill>
                <a:latin typeface="Candara"/>
                <a:cs typeface="Candara"/>
              </a:rPr>
              <a:t>and 46 </a:t>
            </a:r>
            <a:r>
              <a:rPr sz="2000" b="1" spc="-5" dirty="0">
                <a:solidFill>
                  <a:schemeClr val="tx1"/>
                </a:solidFill>
                <a:latin typeface="Candara"/>
                <a:cs typeface="Candara"/>
              </a:rPr>
              <a:t>health personnel </a:t>
            </a:r>
            <a:r>
              <a:rPr sz="2000" b="1" dirty="0">
                <a:solidFill>
                  <a:schemeClr val="tx1"/>
                </a:solidFill>
                <a:latin typeface="Candara"/>
                <a:cs typeface="Candara"/>
              </a:rPr>
              <a:t>in the</a:t>
            </a:r>
            <a:r>
              <a:rPr sz="2000" b="1" spc="30" dirty="0">
                <a:solidFill>
                  <a:schemeClr val="tx1"/>
                </a:solidFill>
                <a:latin typeface="Candara"/>
                <a:cs typeface="Candara"/>
              </a:rPr>
              <a:t> </a:t>
            </a:r>
            <a:r>
              <a:rPr sz="2000" b="1" spc="-5" dirty="0" smtClean="0">
                <a:solidFill>
                  <a:schemeClr val="tx1"/>
                </a:solidFill>
                <a:latin typeface="Candara"/>
                <a:cs typeface="Candara"/>
              </a:rPr>
              <a:t>world</a:t>
            </a:r>
            <a:r>
              <a:rPr lang="tr-TR" sz="2000" b="1" spc="-5" dirty="0" smtClean="0">
                <a:solidFill>
                  <a:schemeClr val="tx1"/>
                </a:solidFill>
                <a:latin typeface="Candara"/>
                <a:cs typeface="Candara"/>
              </a:rPr>
              <a:t>.</a:t>
            </a:r>
            <a:endParaRPr sz="2000" b="1" dirty="0">
              <a:solidFill>
                <a:schemeClr val="tx1"/>
              </a:solidFill>
              <a:latin typeface="Candara"/>
              <a:cs typeface="Candara"/>
            </a:endParaRPr>
          </a:p>
        </p:txBody>
      </p:sp>
      <p:sp>
        <p:nvSpPr>
          <p:cNvPr id="4" name="object 4"/>
          <p:cNvSpPr txBox="1"/>
          <p:nvPr/>
        </p:nvSpPr>
        <p:spPr>
          <a:xfrm>
            <a:off x="571500" y="5464175"/>
            <a:ext cx="8001000" cy="646331"/>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0" tIns="30480" rIns="0" bIns="0" rtlCol="0">
            <a:spAutoFit/>
          </a:bodyPr>
          <a:lstStyle/>
          <a:p>
            <a:pPr marL="91440">
              <a:lnSpc>
                <a:spcPct val="100000"/>
              </a:lnSpc>
              <a:spcBef>
                <a:spcPts val="240"/>
              </a:spcBef>
            </a:pPr>
            <a:r>
              <a:rPr sz="2000" b="1" dirty="0">
                <a:solidFill>
                  <a:schemeClr val="tx1"/>
                </a:solidFill>
                <a:latin typeface="Candara"/>
                <a:cs typeface="Candara"/>
              </a:rPr>
              <a:t>Only 27 members meet </a:t>
            </a:r>
            <a:r>
              <a:rPr sz="2000" b="1" spc="-5" dirty="0">
                <a:solidFill>
                  <a:schemeClr val="tx1"/>
                </a:solidFill>
                <a:latin typeface="Candara"/>
                <a:cs typeface="Candara"/>
              </a:rPr>
              <a:t>the critical threshold </a:t>
            </a:r>
            <a:r>
              <a:rPr sz="2000" b="1" dirty="0">
                <a:solidFill>
                  <a:schemeClr val="tx1"/>
                </a:solidFill>
                <a:latin typeface="Candara"/>
                <a:cs typeface="Candara"/>
              </a:rPr>
              <a:t>of 23 </a:t>
            </a:r>
            <a:r>
              <a:rPr sz="2000" b="1" spc="-5" dirty="0">
                <a:solidFill>
                  <a:schemeClr val="tx1"/>
                </a:solidFill>
                <a:latin typeface="Candara"/>
                <a:cs typeface="Candara"/>
              </a:rPr>
              <a:t>health personnel</a:t>
            </a:r>
            <a:r>
              <a:rPr sz="2000" b="1" spc="70" dirty="0">
                <a:solidFill>
                  <a:schemeClr val="tx1"/>
                </a:solidFill>
                <a:latin typeface="Candara"/>
                <a:cs typeface="Candara"/>
              </a:rPr>
              <a:t> </a:t>
            </a:r>
            <a:r>
              <a:rPr sz="2000" b="1" dirty="0">
                <a:solidFill>
                  <a:schemeClr val="tx1"/>
                </a:solidFill>
                <a:latin typeface="Candara"/>
                <a:cs typeface="Candara"/>
              </a:rPr>
              <a:t>per</a:t>
            </a:r>
          </a:p>
          <a:p>
            <a:pPr marL="91440">
              <a:lnSpc>
                <a:spcPct val="100000"/>
              </a:lnSpc>
            </a:pPr>
            <a:r>
              <a:rPr sz="2000" b="1" dirty="0">
                <a:solidFill>
                  <a:schemeClr val="tx1"/>
                </a:solidFill>
                <a:latin typeface="Candara"/>
                <a:cs typeface="Candara"/>
              </a:rPr>
              <a:t>10,000</a:t>
            </a:r>
            <a:r>
              <a:rPr sz="2000" b="1" spc="-95" dirty="0">
                <a:solidFill>
                  <a:schemeClr val="tx1"/>
                </a:solidFill>
                <a:latin typeface="Candara"/>
                <a:cs typeface="Candara"/>
              </a:rPr>
              <a:t> </a:t>
            </a:r>
            <a:r>
              <a:rPr sz="2000" b="1" dirty="0" smtClean="0">
                <a:solidFill>
                  <a:schemeClr val="tx1"/>
                </a:solidFill>
                <a:latin typeface="Candara"/>
                <a:cs typeface="Candara"/>
              </a:rPr>
              <a:t>people</a:t>
            </a:r>
            <a:r>
              <a:rPr lang="tr-TR" sz="2000" b="1" dirty="0" smtClean="0">
                <a:solidFill>
                  <a:schemeClr val="tx1"/>
                </a:solidFill>
                <a:latin typeface="Candara"/>
                <a:cs typeface="Candara"/>
              </a:rPr>
              <a:t>.</a:t>
            </a:r>
            <a:endParaRPr sz="2000" b="1" dirty="0">
              <a:solidFill>
                <a:schemeClr val="tx1"/>
              </a:solidFill>
              <a:latin typeface="Candara"/>
              <a:cs typeface="Candara"/>
            </a:endParaRPr>
          </a:p>
        </p:txBody>
      </p:sp>
      <p:sp>
        <p:nvSpPr>
          <p:cNvPr id="5" name="object 5"/>
          <p:cNvSpPr/>
          <p:nvPr/>
        </p:nvSpPr>
        <p:spPr>
          <a:xfrm>
            <a:off x="7950707" y="3339084"/>
            <a:ext cx="596265" cy="0"/>
          </a:xfrm>
          <a:custGeom>
            <a:avLst/>
            <a:gdLst/>
            <a:ahLst/>
            <a:cxnLst/>
            <a:rect l="l" t="t" r="r" b="b"/>
            <a:pathLst>
              <a:path w="596265">
                <a:moveTo>
                  <a:pt x="0" y="0"/>
                </a:moveTo>
                <a:lnTo>
                  <a:pt x="595884" y="0"/>
                </a:lnTo>
              </a:path>
            </a:pathLst>
          </a:custGeom>
          <a:ln w="9144">
            <a:solidFill>
              <a:srgbClr val="BEBEBE"/>
            </a:solidFill>
            <a:prstDash val="dash"/>
          </a:ln>
        </p:spPr>
        <p:txBody>
          <a:bodyPr wrap="square" lIns="0" tIns="0" rIns="0" bIns="0" rtlCol="0"/>
          <a:lstStyle/>
          <a:p>
            <a:endParaRPr/>
          </a:p>
        </p:txBody>
      </p:sp>
      <p:sp>
        <p:nvSpPr>
          <p:cNvPr id="6" name="object 6"/>
          <p:cNvSpPr/>
          <p:nvPr/>
        </p:nvSpPr>
        <p:spPr>
          <a:xfrm>
            <a:off x="5963411" y="3339084"/>
            <a:ext cx="1191895" cy="0"/>
          </a:xfrm>
          <a:custGeom>
            <a:avLst/>
            <a:gdLst/>
            <a:ahLst/>
            <a:cxnLst/>
            <a:rect l="l" t="t" r="r" b="b"/>
            <a:pathLst>
              <a:path w="1191895">
                <a:moveTo>
                  <a:pt x="0" y="0"/>
                </a:moveTo>
                <a:lnTo>
                  <a:pt x="1191767" y="0"/>
                </a:lnTo>
              </a:path>
            </a:pathLst>
          </a:custGeom>
          <a:ln w="9144">
            <a:solidFill>
              <a:srgbClr val="BEBEBE"/>
            </a:solidFill>
            <a:prstDash val="dash"/>
          </a:ln>
        </p:spPr>
        <p:txBody>
          <a:bodyPr wrap="square" lIns="0" tIns="0" rIns="0" bIns="0" rtlCol="0"/>
          <a:lstStyle/>
          <a:p>
            <a:endParaRPr/>
          </a:p>
        </p:txBody>
      </p:sp>
      <p:sp>
        <p:nvSpPr>
          <p:cNvPr id="7" name="object 7"/>
          <p:cNvSpPr/>
          <p:nvPr/>
        </p:nvSpPr>
        <p:spPr>
          <a:xfrm>
            <a:off x="3976115" y="3339084"/>
            <a:ext cx="1191895" cy="0"/>
          </a:xfrm>
          <a:custGeom>
            <a:avLst/>
            <a:gdLst/>
            <a:ahLst/>
            <a:cxnLst/>
            <a:rect l="l" t="t" r="r" b="b"/>
            <a:pathLst>
              <a:path w="1191895">
                <a:moveTo>
                  <a:pt x="0" y="0"/>
                </a:moveTo>
                <a:lnTo>
                  <a:pt x="1191768" y="0"/>
                </a:lnTo>
              </a:path>
            </a:pathLst>
          </a:custGeom>
          <a:ln w="9144">
            <a:solidFill>
              <a:srgbClr val="BEBEBE"/>
            </a:solidFill>
            <a:prstDash val="dash"/>
          </a:ln>
        </p:spPr>
        <p:txBody>
          <a:bodyPr wrap="square" lIns="0" tIns="0" rIns="0" bIns="0" rtlCol="0"/>
          <a:lstStyle/>
          <a:p>
            <a:endParaRPr/>
          </a:p>
        </p:txBody>
      </p:sp>
      <p:sp>
        <p:nvSpPr>
          <p:cNvPr id="8" name="object 8"/>
          <p:cNvSpPr/>
          <p:nvPr/>
        </p:nvSpPr>
        <p:spPr>
          <a:xfrm>
            <a:off x="1988820" y="3339084"/>
            <a:ext cx="1191895" cy="0"/>
          </a:xfrm>
          <a:custGeom>
            <a:avLst/>
            <a:gdLst/>
            <a:ahLst/>
            <a:cxnLst/>
            <a:rect l="l" t="t" r="r" b="b"/>
            <a:pathLst>
              <a:path w="1191895">
                <a:moveTo>
                  <a:pt x="0" y="0"/>
                </a:moveTo>
                <a:lnTo>
                  <a:pt x="1191768" y="0"/>
                </a:lnTo>
              </a:path>
            </a:pathLst>
          </a:custGeom>
          <a:ln w="9144">
            <a:solidFill>
              <a:srgbClr val="BEBEBE"/>
            </a:solidFill>
            <a:prstDash val="dash"/>
          </a:ln>
        </p:spPr>
        <p:txBody>
          <a:bodyPr wrap="square" lIns="0" tIns="0" rIns="0" bIns="0" rtlCol="0"/>
          <a:lstStyle/>
          <a:p>
            <a:endParaRPr/>
          </a:p>
        </p:txBody>
      </p:sp>
      <p:sp>
        <p:nvSpPr>
          <p:cNvPr id="9" name="object 9"/>
          <p:cNvSpPr/>
          <p:nvPr/>
        </p:nvSpPr>
        <p:spPr>
          <a:xfrm>
            <a:off x="597408" y="3339084"/>
            <a:ext cx="596265" cy="0"/>
          </a:xfrm>
          <a:custGeom>
            <a:avLst/>
            <a:gdLst/>
            <a:ahLst/>
            <a:cxnLst/>
            <a:rect l="l" t="t" r="r" b="b"/>
            <a:pathLst>
              <a:path w="596265">
                <a:moveTo>
                  <a:pt x="0" y="0"/>
                </a:moveTo>
                <a:lnTo>
                  <a:pt x="595883" y="0"/>
                </a:lnTo>
              </a:path>
            </a:pathLst>
          </a:custGeom>
          <a:ln w="9144">
            <a:solidFill>
              <a:srgbClr val="BEBEBE"/>
            </a:solidFill>
            <a:prstDash val="dash"/>
          </a:ln>
        </p:spPr>
        <p:txBody>
          <a:bodyPr wrap="square" lIns="0" tIns="0" rIns="0" bIns="0" rtlCol="0"/>
          <a:lstStyle/>
          <a:p>
            <a:endParaRPr/>
          </a:p>
        </p:txBody>
      </p:sp>
      <p:sp>
        <p:nvSpPr>
          <p:cNvPr id="10" name="object 10"/>
          <p:cNvSpPr/>
          <p:nvPr/>
        </p:nvSpPr>
        <p:spPr>
          <a:xfrm>
            <a:off x="7950707" y="3022092"/>
            <a:ext cx="596265" cy="0"/>
          </a:xfrm>
          <a:custGeom>
            <a:avLst/>
            <a:gdLst/>
            <a:ahLst/>
            <a:cxnLst/>
            <a:rect l="l" t="t" r="r" b="b"/>
            <a:pathLst>
              <a:path w="596265">
                <a:moveTo>
                  <a:pt x="0" y="0"/>
                </a:moveTo>
                <a:lnTo>
                  <a:pt x="595884" y="0"/>
                </a:lnTo>
              </a:path>
            </a:pathLst>
          </a:custGeom>
          <a:ln w="9144">
            <a:solidFill>
              <a:srgbClr val="BEBEBE"/>
            </a:solidFill>
            <a:prstDash val="dash"/>
          </a:ln>
        </p:spPr>
        <p:txBody>
          <a:bodyPr wrap="square" lIns="0" tIns="0" rIns="0" bIns="0" rtlCol="0"/>
          <a:lstStyle/>
          <a:p>
            <a:endParaRPr/>
          </a:p>
        </p:txBody>
      </p:sp>
      <p:sp>
        <p:nvSpPr>
          <p:cNvPr id="11" name="object 11"/>
          <p:cNvSpPr/>
          <p:nvPr/>
        </p:nvSpPr>
        <p:spPr>
          <a:xfrm>
            <a:off x="5963411" y="3022092"/>
            <a:ext cx="1191895" cy="0"/>
          </a:xfrm>
          <a:custGeom>
            <a:avLst/>
            <a:gdLst/>
            <a:ahLst/>
            <a:cxnLst/>
            <a:rect l="l" t="t" r="r" b="b"/>
            <a:pathLst>
              <a:path w="1191895">
                <a:moveTo>
                  <a:pt x="0" y="0"/>
                </a:moveTo>
                <a:lnTo>
                  <a:pt x="1191767" y="0"/>
                </a:lnTo>
              </a:path>
            </a:pathLst>
          </a:custGeom>
          <a:ln w="9144">
            <a:solidFill>
              <a:srgbClr val="BEBEBE"/>
            </a:solidFill>
            <a:prstDash val="dash"/>
          </a:ln>
        </p:spPr>
        <p:txBody>
          <a:bodyPr wrap="square" lIns="0" tIns="0" rIns="0" bIns="0" rtlCol="0"/>
          <a:lstStyle/>
          <a:p>
            <a:endParaRPr/>
          </a:p>
        </p:txBody>
      </p:sp>
      <p:sp>
        <p:nvSpPr>
          <p:cNvPr id="12" name="object 12"/>
          <p:cNvSpPr/>
          <p:nvPr/>
        </p:nvSpPr>
        <p:spPr>
          <a:xfrm>
            <a:off x="597408" y="3022092"/>
            <a:ext cx="4570730" cy="0"/>
          </a:xfrm>
          <a:custGeom>
            <a:avLst/>
            <a:gdLst/>
            <a:ahLst/>
            <a:cxnLst/>
            <a:rect l="l" t="t" r="r" b="b"/>
            <a:pathLst>
              <a:path w="4570730">
                <a:moveTo>
                  <a:pt x="0" y="0"/>
                </a:moveTo>
                <a:lnTo>
                  <a:pt x="4570476" y="0"/>
                </a:lnTo>
              </a:path>
            </a:pathLst>
          </a:custGeom>
          <a:ln w="9144">
            <a:solidFill>
              <a:srgbClr val="BEBEBE"/>
            </a:solidFill>
            <a:prstDash val="dash"/>
          </a:ln>
        </p:spPr>
        <p:txBody>
          <a:bodyPr wrap="square" lIns="0" tIns="0" rIns="0" bIns="0" rtlCol="0"/>
          <a:lstStyle/>
          <a:p>
            <a:endParaRPr/>
          </a:p>
        </p:txBody>
      </p:sp>
      <p:sp>
        <p:nvSpPr>
          <p:cNvPr id="13" name="object 13"/>
          <p:cNvSpPr/>
          <p:nvPr/>
        </p:nvSpPr>
        <p:spPr>
          <a:xfrm>
            <a:off x="5963411" y="2706623"/>
            <a:ext cx="2583180" cy="0"/>
          </a:xfrm>
          <a:custGeom>
            <a:avLst/>
            <a:gdLst/>
            <a:ahLst/>
            <a:cxnLst/>
            <a:rect l="l" t="t" r="r" b="b"/>
            <a:pathLst>
              <a:path w="2583179">
                <a:moveTo>
                  <a:pt x="0" y="0"/>
                </a:moveTo>
                <a:lnTo>
                  <a:pt x="2583180" y="0"/>
                </a:lnTo>
              </a:path>
            </a:pathLst>
          </a:custGeom>
          <a:ln w="9144">
            <a:solidFill>
              <a:srgbClr val="BEBEBE"/>
            </a:solidFill>
            <a:prstDash val="dash"/>
          </a:ln>
        </p:spPr>
        <p:txBody>
          <a:bodyPr wrap="square" lIns="0" tIns="0" rIns="0" bIns="0" rtlCol="0"/>
          <a:lstStyle/>
          <a:p>
            <a:endParaRPr/>
          </a:p>
        </p:txBody>
      </p:sp>
      <p:sp>
        <p:nvSpPr>
          <p:cNvPr id="14" name="object 14"/>
          <p:cNvSpPr/>
          <p:nvPr/>
        </p:nvSpPr>
        <p:spPr>
          <a:xfrm>
            <a:off x="597408" y="2706623"/>
            <a:ext cx="4570730" cy="0"/>
          </a:xfrm>
          <a:custGeom>
            <a:avLst/>
            <a:gdLst/>
            <a:ahLst/>
            <a:cxnLst/>
            <a:rect l="l" t="t" r="r" b="b"/>
            <a:pathLst>
              <a:path w="4570730">
                <a:moveTo>
                  <a:pt x="0" y="0"/>
                </a:moveTo>
                <a:lnTo>
                  <a:pt x="4570476" y="0"/>
                </a:lnTo>
              </a:path>
            </a:pathLst>
          </a:custGeom>
          <a:ln w="9144">
            <a:solidFill>
              <a:srgbClr val="BEBEBE"/>
            </a:solidFill>
            <a:prstDash val="dash"/>
          </a:ln>
        </p:spPr>
        <p:txBody>
          <a:bodyPr wrap="square" lIns="0" tIns="0" rIns="0" bIns="0" rtlCol="0"/>
          <a:lstStyle/>
          <a:p>
            <a:endParaRPr/>
          </a:p>
        </p:txBody>
      </p:sp>
      <p:sp>
        <p:nvSpPr>
          <p:cNvPr id="15" name="object 15"/>
          <p:cNvSpPr/>
          <p:nvPr/>
        </p:nvSpPr>
        <p:spPr>
          <a:xfrm>
            <a:off x="5963411" y="2389632"/>
            <a:ext cx="2583180" cy="0"/>
          </a:xfrm>
          <a:custGeom>
            <a:avLst/>
            <a:gdLst/>
            <a:ahLst/>
            <a:cxnLst/>
            <a:rect l="l" t="t" r="r" b="b"/>
            <a:pathLst>
              <a:path w="2583179">
                <a:moveTo>
                  <a:pt x="0" y="0"/>
                </a:moveTo>
                <a:lnTo>
                  <a:pt x="2583180" y="0"/>
                </a:lnTo>
              </a:path>
            </a:pathLst>
          </a:custGeom>
          <a:ln w="9144">
            <a:solidFill>
              <a:srgbClr val="BEBEBE"/>
            </a:solidFill>
            <a:prstDash val="dash"/>
          </a:ln>
        </p:spPr>
        <p:txBody>
          <a:bodyPr wrap="square" lIns="0" tIns="0" rIns="0" bIns="0" rtlCol="0"/>
          <a:lstStyle/>
          <a:p>
            <a:endParaRPr/>
          </a:p>
        </p:txBody>
      </p:sp>
      <p:sp>
        <p:nvSpPr>
          <p:cNvPr id="16" name="object 16"/>
          <p:cNvSpPr/>
          <p:nvPr/>
        </p:nvSpPr>
        <p:spPr>
          <a:xfrm>
            <a:off x="597408" y="2389632"/>
            <a:ext cx="4570730" cy="0"/>
          </a:xfrm>
          <a:custGeom>
            <a:avLst/>
            <a:gdLst/>
            <a:ahLst/>
            <a:cxnLst/>
            <a:rect l="l" t="t" r="r" b="b"/>
            <a:pathLst>
              <a:path w="4570730">
                <a:moveTo>
                  <a:pt x="0" y="0"/>
                </a:moveTo>
                <a:lnTo>
                  <a:pt x="4570476" y="0"/>
                </a:lnTo>
              </a:path>
            </a:pathLst>
          </a:custGeom>
          <a:ln w="9144">
            <a:solidFill>
              <a:srgbClr val="BEBEBE"/>
            </a:solidFill>
            <a:prstDash val="dash"/>
          </a:ln>
        </p:spPr>
        <p:txBody>
          <a:bodyPr wrap="square" lIns="0" tIns="0" rIns="0" bIns="0" rtlCol="0"/>
          <a:lstStyle/>
          <a:p>
            <a:endParaRPr/>
          </a:p>
        </p:txBody>
      </p:sp>
      <p:sp>
        <p:nvSpPr>
          <p:cNvPr id="17" name="object 17"/>
          <p:cNvSpPr/>
          <p:nvPr/>
        </p:nvSpPr>
        <p:spPr>
          <a:xfrm>
            <a:off x="5963411" y="2072639"/>
            <a:ext cx="2583180" cy="0"/>
          </a:xfrm>
          <a:custGeom>
            <a:avLst/>
            <a:gdLst/>
            <a:ahLst/>
            <a:cxnLst/>
            <a:rect l="l" t="t" r="r" b="b"/>
            <a:pathLst>
              <a:path w="2583179">
                <a:moveTo>
                  <a:pt x="0" y="0"/>
                </a:moveTo>
                <a:lnTo>
                  <a:pt x="2583180" y="0"/>
                </a:lnTo>
              </a:path>
            </a:pathLst>
          </a:custGeom>
          <a:ln w="9144">
            <a:solidFill>
              <a:srgbClr val="BEBEBE"/>
            </a:solidFill>
            <a:prstDash val="dash"/>
          </a:ln>
        </p:spPr>
        <p:txBody>
          <a:bodyPr wrap="square" lIns="0" tIns="0" rIns="0" bIns="0" rtlCol="0"/>
          <a:lstStyle/>
          <a:p>
            <a:endParaRPr/>
          </a:p>
        </p:txBody>
      </p:sp>
      <p:sp>
        <p:nvSpPr>
          <p:cNvPr id="18" name="object 18"/>
          <p:cNvSpPr/>
          <p:nvPr/>
        </p:nvSpPr>
        <p:spPr>
          <a:xfrm>
            <a:off x="597408" y="2072639"/>
            <a:ext cx="4570730" cy="0"/>
          </a:xfrm>
          <a:custGeom>
            <a:avLst/>
            <a:gdLst/>
            <a:ahLst/>
            <a:cxnLst/>
            <a:rect l="l" t="t" r="r" b="b"/>
            <a:pathLst>
              <a:path w="4570730">
                <a:moveTo>
                  <a:pt x="0" y="0"/>
                </a:moveTo>
                <a:lnTo>
                  <a:pt x="4570476" y="0"/>
                </a:lnTo>
              </a:path>
            </a:pathLst>
          </a:custGeom>
          <a:ln w="9144">
            <a:solidFill>
              <a:srgbClr val="BEBEBE"/>
            </a:solidFill>
            <a:prstDash val="dash"/>
          </a:ln>
        </p:spPr>
        <p:txBody>
          <a:bodyPr wrap="square" lIns="0" tIns="0" rIns="0" bIns="0" rtlCol="0"/>
          <a:lstStyle/>
          <a:p>
            <a:endParaRPr/>
          </a:p>
        </p:txBody>
      </p:sp>
      <p:sp>
        <p:nvSpPr>
          <p:cNvPr id="19" name="object 19"/>
          <p:cNvSpPr/>
          <p:nvPr/>
        </p:nvSpPr>
        <p:spPr>
          <a:xfrm>
            <a:off x="597408" y="1757172"/>
            <a:ext cx="7949565" cy="0"/>
          </a:xfrm>
          <a:custGeom>
            <a:avLst/>
            <a:gdLst/>
            <a:ahLst/>
            <a:cxnLst/>
            <a:rect l="l" t="t" r="r" b="b"/>
            <a:pathLst>
              <a:path w="7949565">
                <a:moveTo>
                  <a:pt x="0" y="0"/>
                </a:moveTo>
                <a:lnTo>
                  <a:pt x="7949184" y="0"/>
                </a:lnTo>
              </a:path>
            </a:pathLst>
          </a:custGeom>
          <a:ln w="9144">
            <a:solidFill>
              <a:srgbClr val="BEBEBE"/>
            </a:solidFill>
            <a:prstDash val="dash"/>
          </a:ln>
        </p:spPr>
        <p:txBody>
          <a:bodyPr wrap="square" lIns="0" tIns="0" rIns="0" bIns="0" rtlCol="0"/>
          <a:lstStyle/>
          <a:p>
            <a:endParaRPr/>
          </a:p>
        </p:txBody>
      </p:sp>
      <p:sp>
        <p:nvSpPr>
          <p:cNvPr id="20" name="object 20"/>
          <p:cNvSpPr/>
          <p:nvPr/>
        </p:nvSpPr>
        <p:spPr>
          <a:xfrm>
            <a:off x="1193291" y="3525011"/>
            <a:ext cx="795655" cy="129539"/>
          </a:xfrm>
          <a:custGeom>
            <a:avLst/>
            <a:gdLst/>
            <a:ahLst/>
            <a:cxnLst/>
            <a:rect l="l" t="t" r="r" b="b"/>
            <a:pathLst>
              <a:path w="795655" h="129539">
                <a:moveTo>
                  <a:pt x="0" y="129539"/>
                </a:moveTo>
                <a:lnTo>
                  <a:pt x="795528" y="129539"/>
                </a:lnTo>
                <a:lnTo>
                  <a:pt x="795528" y="0"/>
                </a:lnTo>
                <a:lnTo>
                  <a:pt x="0" y="0"/>
                </a:lnTo>
                <a:lnTo>
                  <a:pt x="0" y="129539"/>
                </a:lnTo>
                <a:close/>
              </a:path>
            </a:pathLst>
          </a:custGeom>
          <a:solidFill>
            <a:srgbClr val="717BA2"/>
          </a:solidFill>
        </p:spPr>
        <p:txBody>
          <a:bodyPr wrap="square" lIns="0" tIns="0" rIns="0" bIns="0" rtlCol="0"/>
          <a:lstStyle/>
          <a:p>
            <a:endParaRPr/>
          </a:p>
        </p:txBody>
      </p:sp>
      <p:sp>
        <p:nvSpPr>
          <p:cNvPr id="21" name="object 21"/>
          <p:cNvSpPr/>
          <p:nvPr/>
        </p:nvSpPr>
        <p:spPr>
          <a:xfrm>
            <a:off x="1193291" y="3525011"/>
            <a:ext cx="795655" cy="129539"/>
          </a:xfrm>
          <a:custGeom>
            <a:avLst/>
            <a:gdLst/>
            <a:ahLst/>
            <a:cxnLst/>
            <a:rect l="l" t="t" r="r" b="b"/>
            <a:pathLst>
              <a:path w="795655" h="129539">
                <a:moveTo>
                  <a:pt x="0" y="129539"/>
                </a:moveTo>
                <a:lnTo>
                  <a:pt x="795528" y="129539"/>
                </a:lnTo>
                <a:lnTo>
                  <a:pt x="795528" y="0"/>
                </a:lnTo>
                <a:lnTo>
                  <a:pt x="0" y="0"/>
                </a:lnTo>
                <a:lnTo>
                  <a:pt x="0" y="129539"/>
                </a:lnTo>
                <a:close/>
              </a:path>
            </a:pathLst>
          </a:custGeom>
          <a:ln w="9144">
            <a:solidFill>
              <a:srgbClr val="525877"/>
            </a:solidFill>
          </a:ln>
        </p:spPr>
        <p:txBody>
          <a:bodyPr wrap="square" lIns="0" tIns="0" rIns="0" bIns="0" rtlCol="0"/>
          <a:lstStyle/>
          <a:p>
            <a:endParaRPr/>
          </a:p>
        </p:txBody>
      </p:sp>
      <p:sp>
        <p:nvSpPr>
          <p:cNvPr id="22" name="object 22"/>
          <p:cNvSpPr/>
          <p:nvPr/>
        </p:nvSpPr>
        <p:spPr>
          <a:xfrm>
            <a:off x="3180588" y="3435096"/>
            <a:ext cx="795655" cy="219710"/>
          </a:xfrm>
          <a:custGeom>
            <a:avLst/>
            <a:gdLst/>
            <a:ahLst/>
            <a:cxnLst/>
            <a:rect l="l" t="t" r="r" b="b"/>
            <a:pathLst>
              <a:path w="795654" h="219710">
                <a:moveTo>
                  <a:pt x="0" y="219455"/>
                </a:moveTo>
                <a:lnTo>
                  <a:pt x="795527" y="219455"/>
                </a:lnTo>
                <a:lnTo>
                  <a:pt x="795527" y="0"/>
                </a:lnTo>
                <a:lnTo>
                  <a:pt x="0" y="0"/>
                </a:lnTo>
                <a:lnTo>
                  <a:pt x="0" y="219455"/>
                </a:lnTo>
                <a:close/>
              </a:path>
            </a:pathLst>
          </a:custGeom>
          <a:solidFill>
            <a:srgbClr val="717BA2"/>
          </a:solidFill>
        </p:spPr>
        <p:txBody>
          <a:bodyPr wrap="square" lIns="0" tIns="0" rIns="0" bIns="0" rtlCol="0"/>
          <a:lstStyle/>
          <a:p>
            <a:endParaRPr/>
          </a:p>
        </p:txBody>
      </p:sp>
      <p:sp>
        <p:nvSpPr>
          <p:cNvPr id="23" name="object 23"/>
          <p:cNvSpPr/>
          <p:nvPr/>
        </p:nvSpPr>
        <p:spPr>
          <a:xfrm>
            <a:off x="3180588" y="3435096"/>
            <a:ext cx="795655" cy="219710"/>
          </a:xfrm>
          <a:custGeom>
            <a:avLst/>
            <a:gdLst/>
            <a:ahLst/>
            <a:cxnLst/>
            <a:rect l="l" t="t" r="r" b="b"/>
            <a:pathLst>
              <a:path w="795654" h="219710">
                <a:moveTo>
                  <a:pt x="0" y="219455"/>
                </a:moveTo>
                <a:lnTo>
                  <a:pt x="795527" y="219455"/>
                </a:lnTo>
                <a:lnTo>
                  <a:pt x="795527" y="0"/>
                </a:lnTo>
                <a:lnTo>
                  <a:pt x="0" y="0"/>
                </a:lnTo>
                <a:lnTo>
                  <a:pt x="0" y="219455"/>
                </a:lnTo>
                <a:close/>
              </a:path>
            </a:pathLst>
          </a:custGeom>
          <a:ln w="9143">
            <a:solidFill>
              <a:srgbClr val="525877"/>
            </a:solidFill>
          </a:ln>
        </p:spPr>
        <p:txBody>
          <a:bodyPr wrap="square" lIns="0" tIns="0" rIns="0" bIns="0" rtlCol="0"/>
          <a:lstStyle/>
          <a:p>
            <a:endParaRPr/>
          </a:p>
        </p:txBody>
      </p:sp>
      <p:sp>
        <p:nvSpPr>
          <p:cNvPr id="24" name="object 24"/>
          <p:cNvSpPr/>
          <p:nvPr/>
        </p:nvSpPr>
        <p:spPr>
          <a:xfrm>
            <a:off x="5167884" y="3153155"/>
            <a:ext cx="795655" cy="501650"/>
          </a:xfrm>
          <a:custGeom>
            <a:avLst/>
            <a:gdLst/>
            <a:ahLst/>
            <a:cxnLst/>
            <a:rect l="l" t="t" r="r" b="b"/>
            <a:pathLst>
              <a:path w="795654" h="501650">
                <a:moveTo>
                  <a:pt x="0" y="501396"/>
                </a:moveTo>
                <a:lnTo>
                  <a:pt x="795527" y="501396"/>
                </a:lnTo>
                <a:lnTo>
                  <a:pt x="795527" y="0"/>
                </a:lnTo>
                <a:lnTo>
                  <a:pt x="0" y="0"/>
                </a:lnTo>
                <a:lnTo>
                  <a:pt x="0" y="501396"/>
                </a:lnTo>
                <a:close/>
              </a:path>
            </a:pathLst>
          </a:custGeom>
          <a:solidFill>
            <a:srgbClr val="717BA2"/>
          </a:solidFill>
        </p:spPr>
        <p:txBody>
          <a:bodyPr wrap="square" lIns="0" tIns="0" rIns="0" bIns="0" rtlCol="0"/>
          <a:lstStyle/>
          <a:p>
            <a:endParaRPr/>
          </a:p>
        </p:txBody>
      </p:sp>
      <p:sp>
        <p:nvSpPr>
          <p:cNvPr id="25" name="object 25"/>
          <p:cNvSpPr/>
          <p:nvPr/>
        </p:nvSpPr>
        <p:spPr>
          <a:xfrm>
            <a:off x="5167884" y="3153155"/>
            <a:ext cx="795655" cy="501650"/>
          </a:xfrm>
          <a:custGeom>
            <a:avLst/>
            <a:gdLst/>
            <a:ahLst/>
            <a:cxnLst/>
            <a:rect l="l" t="t" r="r" b="b"/>
            <a:pathLst>
              <a:path w="795654" h="501650">
                <a:moveTo>
                  <a:pt x="0" y="501396"/>
                </a:moveTo>
                <a:lnTo>
                  <a:pt x="795527" y="501396"/>
                </a:lnTo>
                <a:lnTo>
                  <a:pt x="795527" y="0"/>
                </a:lnTo>
                <a:lnTo>
                  <a:pt x="0" y="0"/>
                </a:lnTo>
                <a:lnTo>
                  <a:pt x="0" y="501396"/>
                </a:lnTo>
                <a:close/>
              </a:path>
            </a:pathLst>
          </a:custGeom>
          <a:ln w="9144">
            <a:solidFill>
              <a:srgbClr val="525877"/>
            </a:solidFill>
          </a:ln>
        </p:spPr>
        <p:txBody>
          <a:bodyPr wrap="square" lIns="0" tIns="0" rIns="0" bIns="0" rtlCol="0"/>
          <a:lstStyle/>
          <a:p>
            <a:endParaRPr/>
          </a:p>
        </p:txBody>
      </p:sp>
      <p:sp>
        <p:nvSpPr>
          <p:cNvPr id="26" name="object 26"/>
          <p:cNvSpPr/>
          <p:nvPr/>
        </p:nvSpPr>
        <p:spPr>
          <a:xfrm>
            <a:off x="7155180" y="3425952"/>
            <a:ext cx="795655" cy="228600"/>
          </a:xfrm>
          <a:custGeom>
            <a:avLst/>
            <a:gdLst/>
            <a:ahLst/>
            <a:cxnLst/>
            <a:rect l="l" t="t" r="r" b="b"/>
            <a:pathLst>
              <a:path w="795654" h="228600">
                <a:moveTo>
                  <a:pt x="0" y="228600"/>
                </a:moveTo>
                <a:lnTo>
                  <a:pt x="795527" y="228600"/>
                </a:lnTo>
                <a:lnTo>
                  <a:pt x="795527" y="0"/>
                </a:lnTo>
                <a:lnTo>
                  <a:pt x="0" y="0"/>
                </a:lnTo>
                <a:lnTo>
                  <a:pt x="0" y="228600"/>
                </a:lnTo>
                <a:close/>
              </a:path>
            </a:pathLst>
          </a:custGeom>
          <a:solidFill>
            <a:srgbClr val="717BA2"/>
          </a:solidFill>
        </p:spPr>
        <p:txBody>
          <a:bodyPr wrap="square" lIns="0" tIns="0" rIns="0" bIns="0" rtlCol="0"/>
          <a:lstStyle/>
          <a:p>
            <a:endParaRPr/>
          </a:p>
        </p:txBody>
      </p:sp>
      <p:sp>
        <p:nvSpPr>
          <p:cNvPr id="27" name="object 27"/>
          <p:cNvSpPr/>
          <p:nvPr/>
        </p:nvSpPr>
        <p:spPr>
          <a:xfrm>
            <a:off x="7155180" y="3425952"/>
            <a:ext cx="795655" cy="228600"/>
          </a:xfrm>
          <a:custGeom>
            <a:avLst/>
            <a:gdLst/>
            <a:ahLst/>
            <a:cxnLst/>
            <a:rect l="l" t="t" r="r" b="b"/>
            <a:pathLst>
              <a:path w="795654" h="228600">
                <a:moveTo>
                  <a:pt x="0" y="228600"/>
                </a:moveTo>
                <a:lnTo>
                  <a:pt x="795527" y="228600"/>
                </a:lnTo>
                <a:lnTo>
                  <a:pt x="795527" y="0"/>
                </a:lnTo>
                <a:lnTo>
                  <a:pt x="0" y="0"/>
                </a:lnTo>
                <a:lnTo>
                  <a:pt x="0" y="228600"/>
                </a:lnTo>
                <a:close/>
              </a:path>
            </a:pathLst>
          </a:custGeom>
          <a:ln w="9144">
            <a:solidFill>
              <a:srgbClr val="525877"/>
            </a:solidFill>
          </a:ln>
        </p:spPr>
        <p:txBody>
          <a:bodyPr wrap="square" lIns="0" tIns="0" rIns="0" bIns="0" rtlCol="0"/>
          <a:lstStyle/>
          <a:p>
            <a:endParaRPr/>
          </a:p>
        </p:txBody>
      </p:sp>
      <p:sp>
        <p:nvSpPr>
          <p:cNvPr id="28" name="object 28"/>
          <p:cNvSpPr/>
          <p:nvPr/>
        </p:nvSpPr>
        <p:spPr>
          <a:xfrm>
            <a:off x="1193291" y="3253740"/>
            <a:ext cx="795655" cy="271780"/>
          </a:xfrm>
          <a:custGeom>
            <a:avLst/>
            <a:gdLst/>
            <a:ahLst/>
            <a:cxnLst/>
            <a:rect l="l" t="t" r="r" b="b"/>
            <a:pathLst>
              <a:path w="795655" h="271779">
                <a:moveTo>
                  <a:pt x="0" y="271272"/>
                </a:moveTo>
                <a:lnTo>
                  <a:pt x="795528" y="271272"/>
                </a:lnTo>
                <a:lnTo>
                  <a:pt x="795528" y="0"/>
                </a:lnTo>
                <a:lnTo>
                  <a:pt x="0" y="0"/>
                </a:lnTo>
                <a:lnTo>
                  <a:pt x="0" y="271272"/>
                </a:lnTo>
                <a:close/>
              </a:path>
            </a:pathLst>
          </a:custGeom>
          <a:solidFill>
            <a:srgbClr val="9FB8CD"/>
          </a:solidFill>
        </p:spPr>
        <p:txBody>
          <a:bodyPr wrap="square" lIns="0" tIns="0" rIns="0" bIns="0" rtlCol="0"/>
          <a:lstStyle/>
          <a:p>
            <a:endParaRPr/>
          </a:p>
        </p:txBody>
      </p:sp>
      <p:sp>
        <p:nvSpPr>
          <p:cNvPr id="29" name="object 29"/>
          <p:cNvSpPr/>
          <p:nvPr/>
        </p:nvSpPr>
        <p:spPr>
          <a:xfrm>
            <a:off x="1193291" y="3253740"/>
            <a:ext cx="795655" cy="271780"/>
          </a:xfrm>
          <a:custGeom>
            <a:avLst/>
            <a:gdLst/>
            <a:ahLst/>
            <a:cxnLst/>
            <a:rect l="l" t="t" r="r" b="b"/>
            <a:pathLst>
              <a:path w="795655" h="271779">
                <a:moveTo>
                  <a:pt x="0" y="271272"/>
                </a:moveTo>
                <a:lnTo>
                  <a:pt x="795528" y="271272"/>
                </a:lnTo>
                <a:lnTo>
                  <a:pt x="795528" y="0"/>
                </a:lnTo>
                <a:lnTo>
                  <a:pt x="0" y="0"/>
                </a:lnTo>
                <a:lnTo>
                  <a:pt x="0" y="271272"/>
                </a:lnTo>
                <a:close/>
              </a:path>
            </a:pathLst>
          </a:custGeom>
          <a:ln w="9144">
            <a:solidFill>
              <a:srgbClr val="748595"/>
            </a:solidFill>
          </a:ln>
        </p:spPr>
        <p:txBody>
          <a:bodyPr wrap="square" lIns="0" tIns="0" rIns="0" bIns="0" rtlCol="0"/>
          <a:lstStyle/>
          <a:p>
            <a:endParaRPr/>
          </a:p>
        </p:txBody>
      </p:sp>
      <p:sp>
        <p:nvSpPr>
          <p:cNvPr id="30" name="object 30"/>
          <p:cNvSpPr/>
          <p:nvPr/>
        </p:nvSpPr>
        <p:spPr>
          <a:xfrm>
            <a:off x="3180588" y="3009900"/>
            <a:ext cx="795655" cy="425450"/>
          </a:xfrm>
          <a:custGeom>
            <a:avLst/>
            <a:gdLst/>
            <a:ahLst/>
            <a:cxnLst/>
            <a:rect l="l" t="t" r="r" b="b"/>
            <a:pathLst>
              <a:path w="795654" h="425450">
                <a:moveTo>
                  <a:pt x="0" y="425196"/>
                </a:moveTo>
                <a:lnTo>
                  <a:pt x="795527" y="425196"/>
                </a:lnTo>
                <a:lnTo>
                  <a:pt x="795527" y="0"/>
                </a:lnTo>
                <a:lnTo>
                  <a:pt x="0" y="0"/>
                </a:lnTo>
                <a:lnTo>
                  <a:pt x="0" y="425196"/>
                </a:lnTo>
                <a:close/>
              </a:path>
            </a:pathLst>
          </a:custGeom>
          <a:solidFill>
            <a:srgbClr val="9FB8CD"/>
          </a:solidFill>
        </p:spPr>
        <p:txBody>
          <a:bodyPr wrap="square" lIns="0" tIns="0" rIns="0" bIns="0" rtlCol="0"/>
          <a:lstStyle/>
          <a:p>
            <a:endParaRPr/>
          </a:p>
        </p:txBody>
      </p:sp>
      <p:sp>
        <p:nvSpPr>
          <p:cNvPr id="31" name="object 31"/>
          <p:cNvSpPr/>
          <p:nvPr/>
        </p:nvSpPr>
        <p:spPr>
          <a:xfrm>
            <a:off x="3180588" y="3009900"/>
            <a:ext cx="795655" cy="425450"/>
          </a:xfrm>
          <a:custGeom>
            <a:avLst/>
            <a:gdLst/>
            <a:ahLst/>
            <a:cxnLst/>
            <a:rect l="l" t="t" r="r" b="b"/>
            <a:pathLst>
              <a:path w="795654" h="425450">
                <a:moveTo>
                  <a:pt x="0" y="425196"/>
                </a:moveTo>
                <a:lnTo>
                  <a:pt x="795527" y="425196"/>
                </a:lnTo>
                <a:lnTo>
                  <a:pt x="795527" y="0"/>
                </a:lnTo>
                <a:lnTo>
                  <a:pt x="0" y="0"/>
                </a:lnTo>
                <a:lnTo>
                  <a:pt x="0" y="425196"/>
                </a:lnTo>
                <a:close/>
              </a:path>
            </a:pathLst>
          </a:custGeom>
          <a:ln w="9144">
            <a:solidFill>
              <a:srgbClr val="748595"/>
            </a:solidFill>
          </a:ln>
        </p:spPr>
        <p:txBody>
          <a:bodyPr wrap="square" lIns="0" tIns="0" rIns="0" bIns="0" rtlCol="0"/>
          <a:lstStyle/>
          <a:p>
            <a:endParaRPr/>
          </a:p>
        </p:txBody>
      </p:sp>
      <p:sp>
        <p:nvSpPr>
          <p:cNvPr id="32" name="object 32"/>
          <p:cNvSpPr/>
          <p:nvPr/>
        </p:nvSpPr>
        <p:spPr>
          <a:xfrm>
            <a:off x="5167884" y="1793748"/>
            <a:ext cx="795655" cy="1359535"/>
          </a:xfrm>
          <a:custGeom>
            <a:avLst/>
            <a:gdLst/>
            <a:ahLst/>
            <a:cxnLst/>
            <a:rect l="l" t="t" r="r" b="b"/>
            <a:pathLst>
              <a:path w="795654" h="1359535">
                <a:moveTo>
                  <a:pt x="0" y="1359408"/>
                </a:moveTo>
                <a:lnTo>
                  <a:pt x="795527" y="1359408"/>
                </a:lnTo>
                <a:lnTo>
                  <a:pt x="795527" y="0"/>
                </a:lnTo>
                <a:lnTo>
                  <a:pt x="0" y="0"/>
                </a:lnTo>
                <a:lnTo>
                  <a:pt x="0" y="1359408"/>
                </a:lnTo>
                <a:close/>
              </a:path>
            </a:pathLst>
          </a:custGeom>
          <a:solidFill>
            <a:srgbClr val="9FB8CD"/>
          </a:solidFill>
        </p:spPr>
        <p:txBody>
          <a:bodyPr wrap="square" lIns="0" tIns="0" rIns="0" bIns="0" rtlCol="0"/>
          <a:lstStyle/>
          <a:p>
            <a:endParaRPr/>
          </a:p>
        </p:txBody>
      </p:sp>
      <p:sp>
        <p:nvSpPr>
          <p:cNvPr id="33" name="object 33"/>
          <p:cNvSpPr/>
          <p:nvPr/>
        </p:nvSpPr>
        <p:spPr>
          <a:xfrm>
            <a:off x="5167884" y="1793748"/>
            <a:ext cx="795655" cy="1359535"/>
          </a:xfrm>
          <a:custGeom>
            <a:avLst/>
            <a:gdLst/>
            <a:ahLst/>
            <a:cxnLst/>
            <a:rect l="l" t="t" r="r" b="b"/>
            <a:pathLst>
              <a:path w="795654" h="1359535">
                <a:moveTo>
                  <a:pt x="0" y="1359408"/>
                </a:moveTo>
                <a:lnTo>
                  <a:pt x="795527" y="1359408"/>
                </a:lnTo>
                <a:lnTo>
                  <a:pt x="795527" y="0"/>
                </a:lnTo>
                <a:lnTo>
                  <a:pt x="0" y="0"/>
                </a:lnTo>
                <a:lnTo>
                  <a:pt x="0" y="1359408"/>
                </a:lnTo>
                <a:close/>
              </a:path>
            </a:pathLst>
          </a:custGeom>
          <a:ln w="9144">
            <a:solidFill>
              <a:srgbClr val="748595"/>
            </a:solidFill>
          </a:ln>
        </p:spPr>
        <p:txBody>
          <a:bodyPr wrap="square" lIns="0" tIns="0" rIns="0" bIns="0" rtlCol="0"/>
          <a:lstStyle/>
          <a:p>
            <a:endParaRPr/>
          </a:p>
        </p:txBody>
      </p:sp>
      <p:sp>
        <p:nvSpPr>
          <p:cNvPr id="34" name="object 34"/>
          <p:cNvSpPr/>
          <p:nvPr/>
        </p:nvSpPr>
        <p:spPr>
          <a:xfrm>
            <a:off x="7155180" y="2935223"/>
            <a:ext cx="795655" cy="490855"/>
          </a:xfrm>
          <a:custGeom>
            <a:avLst/>
            <a:gdLst/>
            <a:ahLst/>
            <a:cxnLst/>
            <a:rect l="l" t="t" r="r" b="b"/>
            <a:pathLst>
              <a:path w="795654" h="490854">
                <a:moveTo>
                  <a:pt x="0" y="490727"/>
                </a:moveTo>
                <a:lnTo>
                  <a:pt x="795527" y="490727"/>
                </a:lnTo>
                <a:lnTo>
                  <a:pt x="795527" y="0"/>
                </a:lnTo>
                <a:lnTo>
                  <a:pt x="0" y="0"/>
                </a:lnTo>
                <a:lnTo>
                  <a:pt x="0" y="490727"/>
                </a:lnTo>
                <a:close/>
              </a:path>
            </a:pathLst>
          </a:custGeom>
          <a:solidFill>
            <a:srgbClr val="9FB8CD"/>
          </a:solidFill>
        </p:spPr>
        <p:txBody>
          <a:bodyPr wrap="square" lIns="0" tIns="0" rIns="0" bIns="0" rtlCol="0"/>
          <a:lstStyle/>
          <a:p>
            <a:endParaRPr/>
          </a:p>
        </p:txBody>
      </p:sp>
      <p:sp>
        <p:nvSpPr>
          <p:cNvPr id="35" name="object 35"/>
          <p:cNvSpPr/>
          <p:nvPr/>
        </p:nvSpPr>
        <p:spPr>
          <a:xfrm>
            <a:off x="7155180" y="2935223"/>
            <a:ext cx="795655" cy="490855"/>
          </a:xfrm>
          <a:custGeom>
            <a:avLst/>
            <a:gdLst/>
            <a:ahLst/>
            <a:cxnLst/>
            <a:rect l="l" t="t" r="r" b="b"/>
            <a:pathLst>
              <a:path w="795654" h="490854">
                <a:moveTo>
                  <a:pt x="0" y="490727"/>
                </a:moveTo>
                <a:lnTo>
                  <a:pt x="795527" y="490727"/>
                </a:lnTo>
                <a:lnTo>
                  <a:pt x="795527" y="0"/>
                </a:lnTo>
                <a:lnTo>
                  <a:pt x="0" y="0"/>
                </a:lnTo>
                <a:lnTo>
                  <a:pt x="0" y="490727"/>
                </a:lnTo>
                <a:close/>
              </a:path>
            </a:pathLst>
          </a:custGeom>
          <a:ln w="9144">
            <a:solidFill>
              <a:srgbClr val="748595"/>
            </a:solidFill>
          </a:ln>
        </p:spPr>
        <p:txBody>
          <a:bodyPr wrap="square" lIns="0" tIns="0" rIns="0" bIns="0" rtlCol="0"/>
          <a:lstStyle/>
          <a:p>
            <a:endParaRPr/>
          </a:p>
        </p:txBody>
      </p:sp>
      <p:sp>
        <p:nvSpPr>
          <p:cNvPr id="36" name="object 36"/>
          <p:cNvSpPr/>
          <p:nvPr/>
        </p:nvSpPr>
        <p:spPr>
          <a:xfrm>
            <a:off x="597408" y="3654552"/>
            <a:ext cx="7949565" cy="0"/>
          </a:xfrm>
          <a:custGeom>
            <a:avLst/>
            <a:gdLst/>
            <a:ahLst/>
            <a:cxnLst/>
            <a:rect l="l" t="t" r="r" b="b"/>
            <a:pathLst>
              <a:path w="7949565">
                <a:moveTo>
                  <a:pt x="0" y="0"/>
                </a:moveTo>
                <a:lnTo>
                  <a:pt x="7949184" y="0"/>
                </a:lnTo>
              </a:path>
            </a:pathLst>
          </a:custGeom>
          <a:ln w="9144">
            <a:solidFill>
              <a:srgbClr val="888888"/>
            </a:solidFill>
          </a:ln>
        </p:spPr>
        <p:txBody>
          <a:bodyPr wrap="square" lIns="0" tIns="0" rIns="0" bIns="0" rtlCol="0"/>
          <a:lstStyle/>
          <a:p>
            <a:endParaRPr/>
          </a:p>
        </p:txBody>
      </p:sp>
      <p:sp>
        <p:nvSpPr>
          <p:cNvPr id="37" name="object 37"/>
          <p:cNvSpPr/>
          <p:nvPr/>
        </p:nvSpPr>
        <p:spPr>
          <a:xfrm>
            <a:off x="597408" y="3654552"/>
            <a:ext cx="0" cy="66040"/>
          </a:xfrm>
          <a:custGeom>
            <a:avLst/>
            <a:gdLst/>
            <a:ahLst/>
            <a:cxnLst/>
            <a:rect l="l" t="t" r="r" b="b"/>
            <a:pathLst>
              <a:path h="66039">
                <a:moveTo>
                  <a:pt x="0" y="0"/>
                </a:moveTo>
                <a:lnTo>
                  <a:pt x="0" y="65531"/>
                </a:lnTo>
              </a:path>
            </a:pathLst>
          </a:custGeom>
          <a:ln w="9144">
            <a:solidFill>
              <a:srgbClr val="888888"/>
            </a:solidFill>
          </a:ln>
        </p:spPr>
        <p:txBody>
          <a:bodyPr wrap="square" lIns="0" tIns="0" rIns="0" bIns="0" rtlCol="0"/>
          <a:lstStyle/>
          <a:p>
            <a:endParaRPr/>
          </a:p>
        </p:txBody>
      </p:sp>
      <p:sp>
        <p:nvSpPr>
          <p:cNvPr id="38" name="object 38"/>
          <p:cNvSpPr/>
          <p:nvPr/>
        </p:nvSpPr>
        <p:spPr>
          <a:xfrm>
            <a:off x="2584704" y="3654552"/>
            <a:ext cx="0" cy="66040"/>
          </a:xfrm>
          <a:custGeom>
            <a:avLst/>
            <a:gdLst/>
            <a:ahLst/>
            <a:cxnLst/>
            <a:rect l="l" t="t" r="r" b="b"/>
            <a:pathLst>
              <a:path h="66039">
                <a:moveTo>
                  <a:pt x="0" y="0"/>
                </a:moveTo>
                <a:lnTo>
                  <a:pt x="0" y="65531"/>
                </a:lnTo>
              </a:path>
            </a:pathLst>
          </a:custGeom>
          <a:ln w="9144">
            <a:solidFill>
              <a:srgbClr val="888888"/>
            </a:solidFill>
          </a:ln>
        </p:spPr>
        <p:txBody>
          <a:bodyPr wrap="square" lIns="0" tIns="0" rIns="0" bIns="0" rtlCol="0"/>
          <a:lstStyle/>
          <a:p>
            <a:endParaRPr/>
          </a:p>
        </p:txBody>
      </p:sp>
      <p:sp>
        <p:nvSpPr>
          <p:cNvPr id="39" name="object 39"/>
          <p:cNvSpPr/>
          <p:nvPr/>
        </p:nvSpPr>
        <p:spPr>
          <a:xfrm>
            <a:off x="4572000" y="3654552"/>
            <a:ext cx="0" cy="66040"/>
          </a:xfrm>
          <a:custGeom>
            <a:avLst/>
            <a:gdLst/>
            <a:ahLst/>
            <a:cxnLst/>
            <a:rect l="l" t="t" r="r" b="b"/>
            <a:pathLst>
              <a:path h="66039">
                <a:moveTo>
                  <a:pt x="0" y="0"/>
                </a:moveTo>
                <a:lnTo>
                  <a:pt x="0" y="65531"/>
                </a:lnTo>
              </a:path>
            </a:pathLst>
          </a:custGeom>
          <a:ln w="9144">
            <a:solidFill>
              <a:srgbClr val="888888"/>
            </a:solidFill>
          </a:ln>
        </p:spPr>
        <p:txBody>
          <a:bodyPr wrap="square" lIns="0" tIns="0" rIns="0" bIns="0" rtlCol="0"/>
          <a:lstStyle/>
          <a:p>
            <a:endParaRPr/>
          </a:p>
        </p:txBody>
      </p:sp>
      <p:sp>
        <p:nvSpPr>
          <p:cNvPr id="40" name="object 40"/>
          <p:cNvSpPr/>
          <p:nvPr/>
        </p:nvSpPr>
        <p:spPr>
          <a:xfrm>
            <a:off x="6559295" y="3654552"/>
            <a:ext cx="0" cy="66040"/>
          </a:xfrm>
          <a:custGeom>
            <a:avLst/>
            <a:gdLst/>
            <a:ahLst/>
            <a:cxnLst/>
            <a:rect l="l" t="t" r="r" b="b"/>
            <a:pathLst>
              <a:path h="66039">
                <a:moveTo>
                  <a:pt x="0" y="0"/>
                </a:moveTo>
                <a:lnTo>
                  <a:pt x="0" y="65531"/>
                </a:lnTo>
              </a:path>
            </a:pathLst>
          </a:custGeom>
          <a:ln w="9144">
            <a:solidFill>
              <a:srgbClr val="888888"/>
            </a:solidFill>
          </a:ln>
        </p:spPr>
        <p:txBody>
          <a:bodyPr wrap="square" lIns="0" tIns="0" rIns="0" bIns="0" rtlCol="0"/>
          <a:lstStyle/>
          <a:p>
            <a:endParaRPr/>
          </a:p>
        </p:txBody>
      </p:sp>
      <p:sp>
        <p:nvSpPr>
          <p:cNvPr id="41" name="object 41"/>
          <p:cNvSpPr/>
          <p:nvPr/>
        </p:nvSpPr>
        <p:spPr>
          <a:xfrm>
            <a:off x="8546592" y="3654552"/>
            <a:ext cx="0" cy="66040"/>
          </a:xfrm>
          <a:custGeom>
            <a:avLst/>
            <a:gdLst/>
            <a:ahLst/>
            <a:cxnLst/>
            <a:rect l="l" t="t" r="r" b="b"/>
            <a:pathLst>
              <a:path h="66039">
                <a:moveTo>
                  <a:pt x="0" y="0"/>
                </a:moveTo>
                <a:lnTo>
                  <a:pt x="0" y="65531"/>
                </a:lnTo>
              </a:path>
            </a:pathLst>
          </a:custGeom>
          <a:ln w="9144">
            <a:solidFill>
              <a:srgbClr val="888888"/>
            </a:solidFill>
          </a:ln>
        </p:spPr>
        <p:txBody>
          <a:bodyPr wrap="square" lIns="0" tIns="0" rIns="0" bIns="0" rtlCol="0"/>
          <a:lstStyle/>
          <a:p>
            <a:endParaRPr/>
          </a:p>
        </p:txBody>
      </p:sp>
      <p:sp>
        <p:nvSpPr>
          <p:cNvPr id="42" name="object 42"/>
          <p:cNvSpPr/>
          <p:nvPr/>
        </p:nvSpPr>
        <p:spPr>
          <a:xfrm>
            <a:off x="1590675" y="3291332"/>
            <a:ext cx="5962650" cy="0"/>
          </a:xfrm>
          <a:custGeom>
            <a:avLst/>
            <a:gdLst/>
            <a:ahLst/>
            <a:cxnLst/>
            <a:rect l="l" t="t" r="r" b="b"/>
            <a:pathLst>
              <a:path w="5962650">
                <a:moveTo>
                  <a:pt x="0" y="0"/>
                </a:moveTo>
                <a:lnTo>
                  <a:pt x="0" y="0"/>
                </a:lnTo>
                <a:lnTo>
                  <a:pt x="5911684" y="0"/>
                </a:lnTo>
                <a:lnTo>
                  <a:pt x="5962650" y="0"/>
                </a:lnTo>
              </a:path>
            </a:pathLst>
          </a:custGeom>
          <a:ln w="27432">
            <a:solidFill>
              <a:srgbClr val="001F5F"/>
            </a:solidFill>
            <a:prstDash val="lgDash"/>
          </a:ln>
        </p:spPr>
        <p:txBody>
          <a:bodyPr wrap="square" lIns="0" tIns="0" rIns="0" bIns="0" rtlCol="0"/>
          <a:lstStyle/>
          <a:p>
            <a:endParaRPr/>
          </a:p>
        </p:txBody>
      </p:sp>
      <p:sp>
        <p:nvSpPr>
          <p:cNvPr id="43" name="object 43"/>
          <p:cNvSpPr txBox="1"/>
          <p:nvPr/>
        </p:nvSpPr>
        <p:spPr>
          <a:xfrm>
            <a:off x="1526539" y="3457702"/>
            <a:ext cx="128905" cy="266700"/>
          </a:xfrm>
          <a:prstGeom prst="rect">
            <a:avLst/>
          </a:prstGeom>
        </p:spPr>
        <p:txBody>
          <a:bodyPr vert="horz" wrap="square" lIns="0" tIns="0" rIns="0" bIns="0" rtlCol="0">
            <a:spAutoFit/>
          </a:bodyPr>
          <a:lstStyle/>
          <a:p>
            <a:pPr marL="12700">
              <a:lnSpc>
                <a:spcPct val="100000"/>
              </a:lnSpc>
            </a:pPr>
            <a:r>
              <a:rPr sz="1600" spc="-5" dirty="0">
                <a:latin typeface="Calibri"/>
                <a:cs typeface="Calibri"/>
              </a:rPr>
              <a:t>8</a:t>
            </a:r>
            <a:endParaRPr sz="1600">
              <a:latin typeface="Calibri"/>
              <a:cs typeface="Calibri"/>
            </a:endParaRPr>
          </a:p>
        </p:txBody>
      </p:sp>
      <p:sp>
        <p:nvSpPr>
          <p:cNvPr id="44" name="object 44"/>
          <p:cNvSpPr txBox="1"/>
          <p:nvPr/>
        </p:nvSpPr>
        <p:spPr>
          <a:xfrm>
            <a:off x="3464178" y="3412363"/>
            <a:ext cx="229870"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14</a:t>
            </a:r>
            <a:endParaRPr sz="1600" dirty="0">
              <a:latin typeface="Calibri"/>
              <a:cs typeface="Calibri"/>
            </a:endParaRPr>
          </a:p>
        </p:txBody>
      </p:sp>
      <p:sp>
        <p:nvSpPr>
          <p:cNvPr id="45" name="object 45"/>
          <p:cNvSpPr txBox="1"/>
          <p:nvPr/>
        </p:nvSpPr>
        <p:spPr>
          <a:xfrm>
            <a:off x="5452109" y="3271520"/>
            <a:ext cx="229870"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32</a:t>
            </a:r>
            <a:endParaRPr sz="1600" dirty="0">
              <a:latin typeface="Calibri"/>
              <a:cs typeface="Calibri"/>
            </a:endParaRPr>
          </a:p>
        </p:txBody>
      </p:sp>
      <p:sp>
        <p:nvSpPr>
          <p:cNvPr id="46" name="object 46"/>
          <p:cNvSpPr txBox="1"/>
          <p:nvPr/>
        </p:nvSpPr>
        <p:spPr>
          <a:xfrm>
            <a:off x="7439914" y="3407409"/>
            <a:ext cx="229870"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15</a:t>
            </a:r>
            <a:endParaRPr sz="1600">
              <a:latin typeface="Calibri"/>
              <a:cs typeface="Calibri"/>
            </a:endParaRPr>
          </a:p>
        </p:txBody>
      </p:sp>
      <p:sp>
        <p:nvSpPr>
          <p:cNvPr id="47" name="object 47"/>
          <p:cNvSpPr txBox="1"/>
          <p:nvPr/>
        </p:nvSpPr>
        <p:spPr>
          <a:xfrm>
            <a:off x="1476247" y="3256534"/>
            <a:ext cx="229870"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17</a:t>
            </a:r>
            <a:endParaRPr sz="1600">
              <a:latin typeface="Calibri"/>
              <a:cs typeface="Calibri"/>
            </a:endParaRPr>
          </a:p>
        </p:txBody>
      </p:sp>
      <p:sp>
        <p:nvSpPr>
          <p:cNvPr id="48" name="object 48"/>
          <p:cNvSpPr txBox="1"/>
          <p:nvPr/>
        </p:nvSpPr>
        <p:spPr>
          <a:xfrm>
            <a:off x="3464178" y="3089528"/>
            <a:ext cx="229870"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27</a:t>
            </a:r>
            <a:endParaRPr sz="1600">
              <a:latin typeface="Calibri"/>
              <a:cs typeface="Calibri"/>
            </a:endParaRPr>
          </a:p>
        </p:txBody>
      </p:sp>
      <p:sp>
        <p:nvSpPr>
          <p:cNvPr id="49" name="object 49"/>
          <p:cNvSpPr txBox="1"/>
          <p:nvPr/>
        </p:nvSpPr>
        <p:spPr>
          <a:xfrm>
            <a:off x="5452109" y="2340355"/>
            <a:ext cx="229870"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86</a:t>
            </a:r>
            <a:endParaRPr sz="1600">
              <a:latin typeface="Calibri"/>
              <a:cs typeface="Calibri"/>
            </a:endParaRPr>
          </a:p>
        </p:txBody>
      </p:sp>
      <p:sp>
        <p:nvSpPr>
          <p:cNvPr id="50" name="object 50"/>
          <p:cNvSpPr txBox="1"/>
          <p:nvPr/>
        </p:nvSpPr>
        <p:spPr>
          <a:xfrm>
            <a:off x="7439914" y="3047491"/>
            <a:ext cx="229870"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31</a:t>
            </a:r>
            <a:endParaRPr sz="1600">
              <a:latin typeface="Calibri"/>
              <a:cs typeface="Calibri"/>
            </a:endParaRPr>
          </a:p>
        </p:txBody>
      </p:sp>
      <p:sp>
        <p:nvSpPr>
          <p:cNvPr id="51" name="object 51"/>
          <p:cNvSpPr txBox="1"/>
          <p:nvPr/>
        </p:nvSpPr>
        <p:spPr>
          <a:xfrm>
            <a:off x="1431163" y="3775709"/>
            <a:ext cx="6391910" cy="266700"/>
          </a:xfrm>
          <a:prstGeom prst="rect">
            <a:avLst/>
          </a:prstGeom>
        </p:spPr>
        <p:txBody>
          <a:bodyPr vert="horz" wrap="square" lIns="0" tIns="0" rIns="0" bIns="0" rtlCol="0">
            <a:spAutoFit/>
          </a:bodyPr>
          <a:lstStyle/>
          <a:p>
            <a:pPr marL="12700">
              <a:lnSpc>
                <a:spcPct val="100000"/>
              </a:lnSpc>
              <a:tabLst>
                <a:tab pos="1309370" algn="l"/>
                <a:tab pos="3691254" algn="l"/>
                <a:tab pos="5867400" algn="l"/>
              </a:tabLst>
            </a:pPr>
            <a:r>
              <a:rPr sz="1600" spc="-10" dirty="0">
                <a:latin typeface="Calibri"/>
                <a:cs typeface="Calibri"/>
              </a:rPr>
              <a:t>OI</a:t>
            </a:r>
            <a:r>
              <a:rPr sz="1600" spc="-5" dirty="0">
                <a:latin typeface="Calibri"/>
                <a:cs typeface="Calibri"/>
              </a:rPr>
              <a:t>C</a:t>
            </a:r>
            <a:r>
              <a:rPr sz="1600" dirty="0">
                <a:latin typeface="Calibri"/>
                <a:cs typeface="Calibri"/>
              </a:rPr>
              <a:t>	</a:t>
            </a:r>
            <a:r>
              <a:rPr sz="1600" spc="-5" dirty="0">
                <a:latin typeface="Calibri"/>
                <a:cs typeface="Calibri"/>
              </a:rPr>
              <a:t>Non-</a:t>
            </a:r>
            <a:r>
              <a:rPr sz="1600" dirty="0">
                <a:latin typeface="Calibri"/>
                <a:cs typeface="Calibri"/>
              </a:rPr>
              <a:t>O</a:t>
            </a:r>
            <a:r>
              <a:rPr sz="1600" spc="-15" dirty="0">
                <a:latin typeface="Calibri"/>
                <a:cs typeface="Calibri"/>
              </a:rPr>
              <a:t>I</a:t>
            </a:r>
            <a:r>
              <a:rPr sz="1600" spc="-5" dirty="0">
                <a:latin typeface="Calibri"/>
                <a:cs typeface="Calibri"/>
              </a:rPr>
              <a:t>C </a:t>
            </a:r>
            <a:r>
              <a:rPr sz="1600" spc="-10" dirty="0">
                <a:latin typeface="Calibri"/>
                <a:cs typeface="Calibri"/>
              </a:rPr>
              <a:t>D</a:t>
            </a:r>
            <a:r>
              <a:rPr sz="1600" dirty="0">
                <a:latin typeface="Calibri"/>
                <a:cs typeface="Calibri"/>
              </a:rPr>
              <a:t>e</a:t>
            </a:r>
            <a:r>
              <a:rPr sz="1600" spc="-5" dirty="0">
                <a:latin typeface="Calibri"/>
                <a:cs typeface="Calibri"/>
              </a:rPr>
              <a:t>v</a:t>
            </a:r>
            <a:r>
              <a:rPr sz="1600" spc="-15" dirty="0">
                <a:latin typeface="Calibri"/>
                <a:cs typeface="Calibri"/>
              </a:rPr>
              <a:t>e</a:t>
            </a:r>
            <a:r>
              <a:rPr sz="1600" spc="-5" dirty="0">
                <a:latin typeface="Calibri"/>
                <a:cs typeface="Calibri"/>
              </a:rPr>
              <a:t>lopi</a:t>
            </a:r>
            <a:r>
              <a:rPr sz="1600" spc="-10" dirty="0">
                <a:latin typeface="Calibri"/>
                <a:cs typeface="Calibri"/>
              </a:rPr>
              <a:t>n</a:t>
            </a:r>
            <a:r>
              <a:rPr sz="1600" spc="-5" dirty="0">
                <a:latin typeface="Calibri"/>
                <a:cs typeface="Calibri"/>
              </a:rPr>
              <a:t>g</a:t>
            </a:r>
            <a:r>
              <a:rPr sz="1600" dirty="0">
                <a:latin typeface="Calibri"/>
                <a:cs typeface="Calibri"/>
              </a:rPr>
              <a:t>	</a:t>
            </a:r>
            <a:r>
              <a:rPr sz="1600" spc="-10" dirty="0">
                <a:latin typeface="Calibri"/>
                <a:cs typeface="Calibri"/>
              </a:rPr>
              <a:t>De</a:t>
            </a:r>
            <a:r>
              <a:rPr sz="1600" dirty="0">
                <a:latin typeface="Calibri"/>
                <a:cs typeface="Calibri"/>
              </a:rPr>
              <a:t>v</a:t>
            </a:r>
            <a:r>
              <a:rPr sz="1600" spc="-5" dirty="0">
                <a:latin typeface="Calibri"/>
                <a:cs typeface="Calibri"/>
              </a:rPr>
              <a:t>elop</a:t>
            </a:r>
            <a:r>
              <a:rPr sz="1600" spc="-15" dirty="0">
                <a:latin typeface="Calibri"/>
                <a:cs typeface="Calibri"/>
              </a:rPr>
              <a:t>e</a:t>
            </a:r>
            <a:r>
              <a:rPr sz="1600" spc="-5" dirty="0">
                <a:latin typeface="Calibri"/>
                <a:cs typeface="Calibri"/>
              </a:rPr>
              <a:t>d</a:t>
            </a:r>
            <a:r>
              <a:rPr sz="1600" dirty="0">
                <a:latin typeface="Calibri"/>
                <a:cs typeface="Calibri"/>
              </a:rPr>
              <a:t>	</a:t>
            </a:r>
            <a:r>
              <a:rPr sz="1600" spc="-5" dirty="0">
                <a:latin typeface="Calibri"/>
                <a:cs typeface="Calibri"/>
              </a:rPr>
              <a:t>W</a:t>
            </a:r>
            <a:r>
              <a:rPr sz="1600" spc="-10" dirty="0">
                <a:latin typeface="Calibri"/>
                <a:cs typeface="Calibri"/>
              </a:rPr>
              <a:t>o</a:t>
            </a:r>
            <a:r>
              <a:rPr sz="1600" spc="-15" dirty="0">
                <a:latin typeface="Calibri"/>
                <a:cs typeface="Calibri"/>
              </a:rPr>
              <a:t>r</a:t>
            </a:r>
            <a:r>
              <a:rPr sz="1600" spc="-5" dirty="0">
                <a:latin typeface="Calibri"/>
                <a:cs typeface="Calibri"/>
              </a:rPr>
              <a:t>ld</a:t>
            </a:r>
            <a:endParaRPr sz="1600">
              <a:latin typeface="Calibri"/>
              <a:cs typeface="Calibri"/>
            </a:endParaRPr>
          </a:p>
        </p:txBody>
      </p:sp>
      <p:sp>
        <p:nvSpPr>
          <p:cNvPr id="52" name="object 52"/>
          <p:cNvSpPr/>
          <p:nvPr/>
        </p:nvSpPr>
        <p:spPr>
          <a:xfrm>
            <a:off x="2170176" y="1316736"/>
            <a:ext cx="320040" cy="111760"/>
          </a:xfrm>
          <a:custGeom>
            <a:avLst/>
            <a:gdLst/>
            <a:ahLst/>
            <a:cxnLst/>
            <a:rect l="l" t="t" r="r" b="b"/>
            <a:pathLst>
              <a:path w="320039" h="111759">
                <a:moveTo>
                  <a:pt x="0" y="111251"/>
                </a:moveTo>
                <a:lnTo>
                  <a:pt x="320039" y="111251"/>
                </a:lnTo>
                <a:lnTo>
                  <a:pt x="320039" y="0"/>
                </a:lnTo>
                <a:lnTo>
                  <a:pt x="0" y="0"/>
                </a:lnTo>
                <a:lnTo>
                  <a:pt x="0" y="111251"/>
                </a:lnTo>
                <a:close/>
              </a:path>
            </a:pathLst>
          </a:custGeom>
          <a:solidFill>
            <a:srgbClr val="717BA2"/>
          </a:solidFill>
        </p:spPr>
        <p:txBody>
          <a:bodyPr wrap="square" lIns="0" tIns="0" rIns="0" bIns="0" rtlCol="0"/>
          <a:lstStyle/>
          <a:p>
            <a:endParaRPr/>
          </a:p>
        </p:txBody>
      </p:sp>
      <p:sp>
        <p:nvSpPr>
          <p:cNvPr id="53" name="object 53"/>
          <p:cNvSpPr/>
          <p:nvPr/>
        </p:nvSpPr>
        <p:spPr>
          <a:xfrm>
            <a:off x="2170176" y="1316736"/>
            <a:ext cx="320040" cy="111760"/>
          </a:xfrm>
          <a:custGeom>
            <a:avLst/>
            <a:gdLst/>
            <a:ahLst/>
            <a:cxnLst/>
            <a:rect l="l" t="t" r="r" b="b"/>
            <a:pathLst>
              <a:path w="320039" h="111759">
                <a:moveTo>
                  <a:pt x="0" y="111251"/>
                </a:moveTo>
                <a:lnTo>
                  <a:pt x="320039" y="111251"/>
                </a:lnTo>
                <a:lnTo>
                  <a:pt x="320039" y="0"/>
                </a:lnTo>
                <a:lnTo>
                  <a:pt x="0" y="0"/>
                </a:lnTo>
                <a:lnTo>
                  <a:pt x="0" y="111251"/>
                </a:lnTo>
                <a:close/>
              </a:path>
            </a:pathLst>
          </a:custGeom>
          <a:ln w="9144">
            <a:solidFill>
              <a:srgbClr val="525877"/>
            </a:solidFill>
          </a:ln>
        </p:spPr>
        <p:txBody>
          <a:bodyPr wrap="square" lIns="0" tIns="0" rIns="0" bIns="0" rtlCol="0"/>
          <a:lstStyle/>
          <a:p>
            <a:endParaRPr/>
          </a:p>
        </p:txBody>
      </p:sp>
      <p:sp>
        <p:nvSpPr>
          <p:cNvPr id="54" name="object 54"/>
          <p:cNvSpPr/>
          <p:nvPr/>
        </p:nvSpPr>
        <p:spPr>
          <a:xfrm>
            <a:off x="3654552" y="1316736"/>
            <a:ext cx="320040" cy="111760"/>
          </a:xfrm>
          <a:custGeom>
            <a:avLst/>
            <a:gdLst/>
            <a:ahLst/>
            <a:cxnLst/>
            <a:rect l="l" t="t" r="r" b="b"/>
            <a:pathLst>
              <a:path w="320039" h="111759">
                <a:moveTo>
                  <a:pt x="0" y="111251"/>
                </a:moveTo>
                <a:lnTo>
                  <a:pt x="320039" y="111251"/>
                </a:lnTo>
                <a:lnTo>
                  <a:pt x="320039" y="0"/>
                </a:lnTo>
                <a:lnTo>
                  <a:pt x="0" y="0"/>
                </a:lnTo>
                <a:lnTo>
                  <a:pt x="0" y="111251"/>
                </a:lnTo>
                <a:close/>
              </a:path>
            </a:pathLst>
          </a:custGeom>
          <a:solidFill>
            <a:srgbClr val="9FB8CD"/>
          </a:solidFill>
        </p:spPr>
        <p:txBody>
          <a:bodyPr wrap="square" lIns="0" tIns="0" rIns="0" bIns="0" rtlCol="0"/>
          <a:lstStyle/>
          <a:p>
            <a:endParaRPr/>
          </a:p>
        </p:txBody>
      </p:sp>
      <p:sp>
        <p:nvSpPr>
          <p:cNvPr id="55" name="object 55"/>
          <p:cNvSpPr/>
          <p:nvPr/>
        </p:nvSpPr>
        <p:spPr>
          <a:xfrm>
            <a:off x="3654552" y="1316736"/>
            <a:ext cx="320040" cy="111760"/>
          </a:xfrm>
          <a:custGeom>
            <a:avLst/>
            <a:gdLst/>
            <a:ahLst/>
            <a:cxnLst/>
            <a:rect l="l" t="t" r="r" b="b"/>
            <a:pathLst>
              <a:path w="320039" h="111759">
                <a:moveTo>
                  <a:pt x="0" y="111251"/>
                </a:moveTo>
                <a:lnTo>
                  <a:pt x="320039" y="111251"/>
                </a:lnTo>
                <a:lnTo>
                  <a:pt x="320039" y="0"/>
                </a:lnTo>
                <a:lnTo>
                  <a:pt x="0" y="0"/>
                </a:lnTo>
                <a:lnTo>
                  <a:pt x="0" y="111251"/>
                </a:lnTo>
                <a:close/>
              </a:path>
            </a:pathLst>
          </a:custGeom>
          <a:ln w="9144">
            <a:solidFill>
              <a:srgbClr val="748595"/>
            </a:solidFill>
          </a:ln>
        </p:spPr>
        <p:txBody>
          <a:bodyPr wrap="square" lIns="0" tIns="0" rIns="0" bIns="0" rtlCol="0"/>
          <a:lstStyle/>
          <a:p>
            <a:endParaRPr/>
          </a:p>
        </p:txBody>
      </p:sp>
      <p:sp>
        <p:nvSpPr>
          <p:cNvPr id="56" name="object 56"/>
          <p:cNvSpPr/>
          <p:nvPr/>
        </p:nvSpPr>
        <p:spPr>
          <a:xfrm>
            <a:off x="6044184" y="1371600"/>
            <a:ext cx="320040" cy="0"/>
          </a:xfrm>
          <a:custGeom>
            <a:avLst/>
            <a:gdLst/>
            <a:ahLst/>
            <a:cxnLst/>
            <a:rect l="l" t="t" r="r" b="b"/>
            <a:pathLst>
              <a:path w="320039">
                <a:moveTo>
                  <a:pt x="0" y="0"/>
                </a:moveTo>
                <a:lnTo>
                  <a:pt x="320039" y="0"/>
                </a:lnTo>
              </a:path>
            </a:pathLst>
          </a:custGeom>
          <a:ln w="27432">
            <a:solidFill>
              <a:srgbClr val="001F5F"/>
            </a:solidFill>
            <a:prstDash val="lgDash"/>
          </a:ln>
        </p:spPr>
        <p:txBody>
          <a:bodyPr wrap="square" lIns="0" tIns="0" rIns="0" bIns="0" rtlCol="0"/>
          <a:lstStyle/>
          <a:p>
            <a:endParaRPr/>
          </a:p>
        </p:txBody>
      </p:sp>
      <p:sp>
        <p:nvSpPr>
          <p:cNvPr id="57" name="object 57"/>
          <p:cNvSpPr txBox="1"/>
          <p:nvPr/>
        </p:nvSpPr>
        <p:spPr>
          <a:xfrm>
            <a:off x="535940" y="848614"/>
            <a:ext cx="6703695" cy="633507"/>
          </a:xfrm>
          <a:prstGeom prst="rect">
            <a:avLst/>
          </a:prstGeom>
        </p:spPr>
        <p:txBody>
          <a:bodyPr vert="horz" wrap="square" lIns="0" tIns="0" rIns="0" bIns="0" rtlCol="0">
            <a:spAutoFit/>
          </a:bodyPr>
          <a:lstStyle/>
          <a:p>
            <a:pPr marL="12700">
              <a:lnSpc>
                <a:spcPct val="100000"/>
              </a:lnSpc>
            </a:pPr>
            <a:r>
              <a:rPr sz="1600" spc="-5" dirty="0">
                <a:solidFill>
                  <a:srgbClr val="001F5F"/>
                </a:solidFill>
                <a:latin typeface="Cambria"/>
                <a:cs typeface="Cambria"/>
              </a:rPr>
              <a:t>(2007-2013</a:t>
            </a:r>
            <a:r>
              <a:rPr sz="1600" spc="-5" dirty="0" smtClean="0">
                <a:solidFill>
                  <a:srgbClr val="001F5F"/>
                </a:solidFill>
                <a:latin typeface="Cambria"/>
                <a:cs typeface="Cambria"/>
              </a:rPr>
              <a:t>*)</a:t>
            </a:r>
            <a:endParaRPr sz="1600" dirty="0" smtClean="0">
              <a:latin typeface="Cambria"/>
              <a:cs typeface="Cambria"/>
            </a:endParaRPr>
          </a:p>
          <a:p>
            <a:pPr marL="1989455">
              <a:lnSpc>
                <a:spcPct val="100000"/>
              </a:lnSpc>
              <a:spcBef>
                <a:spcPts val="1065"/>
              </a:spcBef>
              <a:tabLst>
                <a:tab pos="3474085" algn="l"/>
                <a:tab pos="5864225" algn="l"/>
              </a:tabLst>
            </a:pPr>
            <a:r>
              <a:rPr sz="1600" spc="-5" dirty="0" smtClean="0">
                <a:latin typeface="Calibri"/>
                <a:cs typeface="Calibri"/>
              </a:rPr>
              <a:t>Physicians	Nurses</a:t>
            </a:r>
            <a:r>
              <a:rPr sz="1600" spc="10" dirty="0" smtClean="0">
                <a:latin typeface="Calibri"/>
                <a:cs typeface="Calibri"/>
              </a:rPr>
              <a:t> </a:t>
            </a:r>
            <a:r>
              <a:rPr sz="1600" spc="-5" dirty="0" smtClean="0">
                <a:latin typeface="Calibri"/>
                <a:cs typeface="Calibri"/>
              </a:rPr>
              <a:t>and</a:t>
            </a:r>
            <a:r>
              <a:rPr sz="1600" spc="20" dirty="0" smtClean="0">
                <a:latin typeface="Calibri"/>
                <a:cs typeface="Calibri"/>
              </a:rPr>
              <a:t> </a:t>
            </a:r>
            <a:r>
              <a:rPr sz="1600" spc="-5" dirty="0" smtClean="0">
                <a:latin typeface="Calibri"/>
                <a:cs typeface="Calibri"/>
              </a:rPr>
              <a:t>midwives	Threshold</a:t>
            </a:r>
            <a:endParaRPr sz="1600" dirty="0">
              <a:latin typeface="Calibri"/>
              <a:cs typeface="Calibri"/>
            </a:endParaRPr>
          </a:p>
        </p:txBody>
      </p:sp>
      <p:sp>
        <p:nvSpPr>
          <p:cNvPr id="59" name="object 59"/>
          <p:cNvSpPr txBox="1"/>
          <p:nvPr/>
        </p:nvSpPr>
        <p:spPr>
          <a:xfrm>
            <a:off x="6663690" y="6459728"/>
            <a:ext cx="1943735" cy="160020"/>
          </a:xfrm>
          <a:prstGeom prst="rect">
            <a:avLst/>
          </a:prstGeom>
        </p:spPr>
        <p:txBody>
          <a:bodyPr vert="horz" wrap="square" lIns="0" tIns="0" rIns="0" bIns="0" rtlCol="0">
            <a:spAutoFit/>
          </a:bodyPr>
          <a:lstStyle/>
          <a:p>
            <a:pPr marL="12700">
              <a:lnSpc>
                <a:spcPts val="1100"/>
              </a:lnSpc>
            </a:pPr>
            <a:r>
              <a:rPr sz="1050" i="1" spc="-5" dirty="0">
                <a:latin typeface="Calibri"/>
                <a:cs typeface="Calibri"/>
              </a:rPr>
              <a:t>Source: </a:t>
            </a:r>
            <a:r>
              <a:rPr sz="1050" i="1" dirty="0">
                <a:latin typeface="Calibri"/>
                <a:cs typeface="Calibri"/>
              </a:rPr>
              <a:t>WHO </a:t>
            </a:r>
            <a:r>
              <a:rPr sz="1050" i="1" spc="-5" dirty="0">
                <a:latin typeface="Calibri"/>
                <a:cs typeface="Calibri"/>
              </a:rPr>
              <a:t>Data Repository</a:t>
            </a:r>
            <a:r>
              <a:rPr sz="1050" i="1" spc="-25" dirty="0">
                <a:latin typeface="Calibri"/>
                <a:cs typeface="Calibri"/>
              </a:rPr>
              <a:t> </a:t>
            </a:r>
            <a:r>
              <a:rPr sz="1050" i="1" dirty="0">
                <a:latin typeface="Calibri"/>
                <a:cs typeface="Calibri"/>
              </a:rPr>
              <a:t>2015</a:t>
            </a:r>
            <a:endParaRPr sz="1050">
              <a:latin typeface="Calibri"/>
              <a:cs typeface="Calibri"/>
            </a:endParaRPr>
          </a:p>
        </p:txBody>
      </p:sp>
      <p:pic>
        <p:nvPicPr>
          <p:cNvPr id="60"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0" y="0"/>
            <a:ext cx="764704" cy="764704"/>
          </a:xfrm>
          <a:prstGeom prst="rect">
            <a:avLst/>
          </a:prstGeom>
        </p:spPr>
      </p:pic>
      <p:pic>
        <p:nvPicPr>
          <p:cNvPr id="61" name="Picture 56" descr="C:\Users\kenan\Desktop\Sesric\sesri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3" y="50158"/>
            <a:ext cx="713495" cy="714546"/>
          </a:xfrm>
          <a:prstGeom prst="rect">
            <a:avLst/>
          </a:prstGeom>
          <a:noFill/>
          <a:effectLst/>
          <a:extLst/>
        </p:spPr>
      </p:pic>
    </p:spTree>
    <p:extLst>
      <p:ext uri="{BB962C8B-B14F-4D97-AF65-F5344CB8AC3E}">
        <p14:creationId xmlns:p14="http://schemas.microsoft.com/office/powerpoint/2010/main" val="4084305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576" y="308467"/>
            <a:ext cx="7632848" cy="369332"/>
          </a:xfrm>
          <a:prstGeom prst="rect">
            <a:avLst/>
          </a:prstGeom>
        </p:spPr>
        <p:txBody>
          <a:bodyPr vert="horz" wrap="square" lIns="0" tIns="0" rIns="0" bIns="0" rtlCol="0">
            <a:spAutoFit/>
          </a:bodyPr>
          <a:lstStyle/>
          <a:p>
            <a:pPr marL="12700">
              <a:lnSpc>
                <a:spcPct val="100000"/>
              </a:lnSpc>
              <a:tabLst>
                <a:tab pos="3364229" algn="l"/>
              </a:tabLst>
            </a:pPr>
            <a:r>
              <a:rPr sz="2400" dirty="0">
                <a:solidFill>
                  <a:schemeClr val="tx2"/>
                </a:solidFill>
                <a:effectLst>
                  <a:outerShdw blurRad="38100" dist="38100" dir="2700000" algn="tl">
                    <a:srgbClr val="000000">
                      <a:alpha val="43137"/>
                    </a:srgbClr>
                  </a:outerShdw>
                </a:effectLst>
                <a:latin typeface="Arial Black" pitchFamily="34" charset="0"/>
              </a:rPr>
              <a:t>Low availability </a:t>
            </a:r>
            <a:r>
              <a:rPr sz="2400" dirty="0" smtClean="0">
                <a:solidFill>
                  <a:schemeClr val="tx2"/>
                </a:solidFill>
                <a:effectLst>
                  <a:outerShdw blurRad="38100" dist="38100" dir="2700000" algn="tl">
                    <a:srgbClr val="000000">
                      <a:alpha val="43137"/>
                    </a:srgbClr>
                  </a:outerShdw>
                </a:effectLst>
                <a:latin typeface="Arial Black" pitchFamily="34" charset="0"/>
              </a:rPr>
              <a:t>of</a:t>
            </a:r>
            <a:r>
              <a:rPr lang="tr-TR" sz="2400" dirty="0" smtClean="0">
                <a:solidFill>
                  <a:schemeClr val="tx2"/>
                </a:solidFill>
                <a:effectLst>
                  <a:outerShdw blurRad="38100" dist="38100" dir="2700000" algn="tl">
                    <a:srgbClr val="000000">
                      <a:alpha val="43137"/>
                    </a:srgbClr>
                  </a:outerShdw>
                </a:effectLst>
                <a:latin typeface="Arial Black" pitchFamily="34" charset="0"/>
              </a:rPr>
              <a:t> </a:t>
            </a:r>
            <a:r>
              <a:rPr sz="2400" dirty="0" smtClean="0">
                <a:solidFill>
                  <a:schemeClr val="tx2"/>
                </a:solidFill>
                <a:effectLst>
                  <a:outerShdw blurRad="38100" dist="38100" dir="2700000" algn="tl">
                    <a:srgbClr val="000000">
                      <a:alpha val="43137"/>
                    </a:srgbClr>
                  </a:outerShdw>
                </a:effectLst>
                <a:latin typeface="Arial Black" pitchFamily="34" charset="0"/>
              </a:rPr>
              <a:t>health </a:t>
            </a:r>
            <a:r>
              <a:rPr sz="2400" dirty="0">
                <a:solidFill>
                  <a:schemeClr val="tx2"/>
                </a:solidFill>
                <a:effectLst>
                  <a:outerShdw blurRad="38100" dist="38100" dir="2700000" algn="tl">
                    <a:srgbClr val="000000">
                      <a:alpha val="43137"/>
                    </a:srgbClr>
                  </a:outerShdw>
                </a:effectLst>
                <a:latin typeface="Arial Black" pitchFamily="34" charset="0"/>
              </a:rPr>
              <a:t>infrastructure </a:t>
            </a:r>
            <a:r>
              <a:rPr sz="1200" dirty="0">
                <a:solidFill>
                  <a:schemeClr val="tx2"/>
                </a:solidFill>
                <a:effectLst>
                  <a:outerShdw blurRad="38100" dist="38100" dir="2700000" algn="tl">
                    <a:srgbClr val="000000">
                      <a:alpha val="43137"/>
                    </a:srgbClr>
                  </a:outerShdw>
                </a:effectLst>
                <a:latin typeface="Arial Black" pitchFamily="34" charset="0"/>
              </a:rPr>
              <a:t>(2013)</a:t>
            </a:r>
            <a:endParaRPr sz="2400" dirty="0">
              <a:solidFill>
                <a:schemeClr val="tx2"/>
              </a:solidFill>
              <a:effectLst>
                <a:outerShdw blurRad="38100" dist="38100" dir="2700000" algn="tl">
                  <a:srgbClr val="000000">
                    <a:alpha val="43137"/>
                  </a:srgbClr>
                </a:outerShdw>
              </a:effectLst>
              <a:latin typeface="Arial Black" pitchFamily="34" charset="0"/>
            </a:endParaRPr>
          </a:p>
        </p:txBody>
      </p:sp>
      <p:sp>
        <p:nvSpPr>
          <p:cNvPr id="3" name="object 3"/>
          <p:cNvSpPr txBox="1"/>
          <p:nvPr/>
        </p:nvSpPr>
        <p:spPr>
          <a:xfrm>
            <a:off x="685800" y="4419612"/>
            <a:ext cx="8001000" cy="646331"/>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30480" rIns="0" bIns="0" rtlCol="0">
            <a:spAutoFit/>
          </a:bodyPr>
          <a:lstStyle/>
          <a:p>
            <a:pPr marL="91440" marR="172085" algn="just">
              <a:lnSpc>
                <a:spcPct val="100000"/>
              </a:lnSpc>
              <a:spcBef>
                <a:spcPts val="240"/>
              </a:spcBef>
            </a:pPr>
            <a:r>
              <a:rPr sz="2000" b="1" dirty="0">
                <a:latin typeface="Candara"/>
                <a:cs typeface="Candara"/>
              </a:rPr>
              <a:t>Health </a:t>
            </a:r>
            <a:r>
              <a:rPr sz="2000" b="1" spc="-5" dirty="0">
                <a:latin typeface="Candara"/>
                <a:cs typeface="Candara"/>
              </a:rPr>
              <a:t>care facilities </a:t>
            </a:r>
            <a:r>
              <a:rPr sz="2000" b="1" dirty="0">
                <a:latin typeface="Candara"/>
                <a:cs typeface="Candara"/>
              </a:rPr>
              <a:t>are </a:t>
            </a:r>
            <a:r>
              <a:rPr sz="2000" b="1" spc="-5" dirty="0">
                <a:latin typeface="Candara"/>
                <a:cs typeface="Candara"/>
              </a:rPr>
              <a:t>critical </a:t>
            </a:r>
            <a:r>
              <a:rPr sz="2000" b="1" dirty="0">
                <a:latin typeface="Candara"/>
                <a:cs typeface="Candara"/>
              </a:rPr>
              <a:t>components of an </a:t>
            </a:r>
            <a:r>
              <a:rPr sz="2000" b="1" spc="-5" dirty="0">
                <a:latin typeface="Candara"/>
                <a:cs typeface="Candara"/>
              </a:rPr>
              <a:t>efficient </a:t>
            </a:r>
            <a:r>
              <a:rPr sz="2000" b="1" dirty="0">
                <a:latin typeface="Candara"/>
                <a:cs typeface="Candara"/>
              </a:rPr>
              <a:t>and effective  </a:t>
            </a:r>
            <a:r>
              <a:rPr sz="2000" b="1" spc="-5" dirty="0">
                <a:latin typeface="Candara"/>
                <a:cs typeface="Candara"/>
              </a:rPr>
              <a:t>health </a:t>
            </a:r>
            <a:r>
              <a:rPr sz="2000" b="1" dirty="0">
                <a:latin typeface="Candara"/>
                <a:cs typeface="Candara"/>
              </a:rPr>
              <a:t>care</a:t>
            </a:r>
            <a:r>
              <a:rPr sz="2000" b="1" spc="-50" dirty="0">
                <a:latin typeface="Candara"/>
                <a:cs typeface="Candara"/>
              </a:rPr>
              <a:t> </a:t>
            </a:r>
            <a:r>
              <a:rPr sz="2000" b="1" dirty="0" smtClean="0">
                <a:latin typeface="Candara"/>
                <a:cs typeface="Candara"/>
              </a:rPr>
              <a:t>system</a:t>
            </a:r>
            <a:r>
              <a:rPr lang="tr-TR" sz="2000" b="1" dirty="0" smtClean="0">
                <a:latin typeface="Candara"/>
                <a:cs typeface="Candara"/>
              </a:rPr>
              <a:t>.</a:t>
            </a:r>
            <a:endParaRPr sz="2000" b="1" dirty="0">
              <a:latin typeface="Candara"/>
              <a:cs typeface="Candara"/>
            </a:endParaRPr>
          </a:p>
        </p:txBody>
      </p:sp>
      <p:sp>
        <p:nvSpPr>
          <p:cNvPr id="4" name="object 4"/>
          <p:cNvSpPr/>
          <p:nvPr/>
        </p:nvSpPr>
        <p:spPr>
          <a:xfrm>
            <a:off x="3092195" y="3549396"/>
            <a:ext cx="5369560" cy="0"/>
          </a:xfrm>
          <a:custGeom>
            <a:avLst/>
            <a:gdLst/>
            <a:ahLst/>
            <a:cxnLst/>
            <a:rect l="l" t="t" r="r" b="b"/>
            <a:pathLst>
              <a:path w="5369559">
                <a:moveTo>
                  <a:pt x="0" y="0"/>
                </a:moveTo>
                <a:lnTo>
                  <a:pt x="5369052" y="0"/>
                </a:lnTo>
              </a:path>
            </a:pathLst>
          </a:custGeom>
          <a:ln w="9144">
            <a:solidFill>
              <a:srgbClr val="BEBEBE"/>
            </a:solidFill>
            <a:prstDash val="dash"/>
          </a:ln>
        </p:spPr>
        <p:txBody>
          <a:bodyPr wrap="square" lIns="0" tIns="0" rIns="0" bIns="0" rtlCol="0"/>
          <a:lstStyle/>
          <a:p>
            <a:endParaRPr/>
          </a:p>
        </p:txBody>
      </p:sp>
      <p:sp>
        <p:nvSpPr>
          <p:cNvPr id="5" name="object 5"/>
          <p:cNvSpPr/>
          <p:nvPr/>
        </p:nvSpPr>
        <p:spPr>
          <a:xfrm>
            <a:off x="1027175" y="3549396"/>
            <a:ext cx="413384" cy="0"/>
          </a:xfrm>
          <a:custGeom>
            <a:avLst/>
            <a:gdLst/>
            <a:ahLst/>
            <a:cxnLst/>
            <a:rect l="l" t="t" r="r" b="b"/>
            <a:pathLst>
              <a:path w="413384">
                <a:moveTo>
                  <a:pt x="0" y="0"/>
                </a:moveTo>
                <a:lnTo>
                  <a:pt x="413004" y="0"/>
                </a:lnTo>
              </a:path>
            </a:pathLst>
          </a:custGeom>
          <a:ln w="9144">
            <a:solidFill>
              <a:srgbClr val="BEBEBE"/>
            </a:solidFill>
            <a:prstDash val="dash"/>
          </a:ln>
        </p:spPr>
        <p:txBody>
          <a:bodyPr wrap="square" lIns="0" tIns="0" rIns="0" bIns="0" rtlCol="0"/>
          <a:lstStyle/>
          <a:p>
            <a:endParaRPr/>
          </a:p>
        </p:txBody>
      </p:sp>
      <p:sp>
        <p:nvSpPr>
          <p:cNvPr id="6" name="object 6"/>
          <p:cNvSpPr/>
          <p:nvPr/>
        </p:nvSpPr>
        <p:spPr>
          <a:xfrm>
            <a:off x="3092195" y="3220211"/>
            <a:ext cx="5369560" cy="0"/>
          </a:xfrm>
          <a:custGeom>
            <a:avLst/>
            <a:gdLst/>
            <a:ahLst/>
            <a:cxnLst/>
            <a:rect l="l" t="t" r="r" b="b"/>
            <a:pathLst>
              <a:path w="5369559">
                <a:moveTo>
                  <a:pt x="0" y="0"/>
                </a:moveTo>
                <a:lnTo>
                  <a:pt x="5369052" y="0"/>
                </a:lnTo>
              </a:path>
            </a:pathLst>
          </a:custGeom>
          <a:ln w="9144">
            <a:solidFill>
              <a:srgbClr val="BEBEBE"/>
            </a:solidFill>
            <a:prstDash val="dash"/>
          </a:ln>
        </p:spPr>
        <p:txBody>
          <a:bodyPr wrap="square" lIns="0" tIns="0" rIns="0" bIns="0" rtlCol="0"/>
          <a:lstStyle/>
          <a:p>
            <a:endParaRPr/>
          </a:p>
        </p:txBody>
      </p:sp>
      <p:sp>
        <p:nvSpPr>
          <p:cNvPr id="7" name="object 7"/>
          <p:cNvSpPr/>
          <p:nvPr/>
        </p:nvSpPr>
        <p:spPr>
          <a:xfrm>
            <a:off x="1027175" y="3220211"/>
            <a:ext cx="963294" cy="0"/>
          </a:xfrm>
          <a:custGeom>
            <a:avLst/>
            <a:gdLst/>
            <a:ahLst/>
            <a:cxnLst/>
            <a:rect l="l" t="t" r="r" b="b"/>
            <a:pathLst>
              <a:path w="963294">
                <a:moveTo>
                  <a:pt x="0" y="0"/>
                </a:moveTo>
                <a:lnTo>
                  <a:pt x="963168" y="0"/>
                </a:lnTo>
              </a:path>
            </a:pathLst>
          </a:custGeom>
          <a:ln w="9144">
            <a:solidFill>
              <a:srgbClr val="BEBEBE"/>
            </a:solidFill>
            <a:prstDash val="dash"/>
          </a:ln>
        </p:spPr>
        <p:txBody>
          <a:bodyPr wrap="square" lIns="0" tIns="0" rIns="0" bIns="0" rtlCol="0"/>
          <a:lstStyle/>
          <a:p>
            <a:endParaRPr/>
          </a:p>
        </p:txBody>
      </p:sp>
      <p:sp>
        <p:nvSpPr>
          <p:cNvPr id="8" name="object 8"/>
          <p:cNvSpPr/>
          <p:nvPr/>
        </p:nvSpPr>
        <p:spPr>
          <a:xfrm>
            <a:off x="3092195" y="2892551"/>
            <a:ext cx="5369560" cy="0"/>
          </a:xfrm>
          <a:custGeom>
            <a:avLst/>
            <a:gdLst/>
            <a:ahLst/>
            <a:cxnLst/>
            <a:rect l="l" t="t" r="r" b="b"/>
            <a:pathLst>
              <a:path w="5369559">
                <a:moveTo>
                  <a:pt x="0" y="0"/>
                </a:moveTo>
                <a:lnTo>
                  <a:pt x="5369052" y="0"/>
                </a:lnTo>
              </a:path>
            </a:pathLst>
          </a:custGeom>
          <a:ln w="9144">
            <a:solidFill>
              <a:srgbClr val="BEBEBE"/>
            </a:solidFill>
            <a:prstDash val="dash"/>
          </a:ln>
        </p:spPr>
        <p:txBody>
          <a:bodyPr wrap="square" lIns="0" tIns="0" rIns="0" bIns="0" rtlCol="0"/>
          <a:lstStyle/>
          <a:p>
            <a:endParaRPr/>
          </a:p>
        </p:txBody>
      </p:sp>
      <p:sp>
        <p:nvSpPr>
          <p:cNvPr id="9" name="object 9"/>
          <p:cNvSpPr/>
          <p:nvPr/>
        </p:nvSpPr>
        <p:spPr>
          <a:xfrm>
            <a:off x="1027175" y="2892551"/>
            <a:ext cx="963294" cy="0"/>
          </a:xfrm>
          <a:custGeom>
            <a:avLst/>
            <a:gdLst/>
            <a:ahLst/>
            <a:cxnLst/>
            <a:rect l="l" t="t" r="r" b="b"/>
            <a:pathLst>
              <a:path w="963294">
                <a:moveTo>
                  <a:pt x="0" y="0"/>
                </a:moveTo>
                <a:lnTo>
                  <a:pt x="963168" y="0"/>
                </a:lnTo>
              </a:path>
            </a:pathLst>
          </a:custGeom>
          <a:ln w="9144">
            <a:solidFill>
              <a:srgbClr val="BEBEBE"/>
            </a:solidFill>
            <a:prstDash val="dash"/>
          </a:ln>
        </p:spPr>
        <p:txBody>
          <a:bodyPr wrap="square" lIns="0" tIns="0" rIns="0" bIns="0" rtlCol="0"/>
          <a:lstStyle/>
          <a:p>
            <a:endParaRPr/>
          </a:p>
        </p:txBody>
      </p:sp>
      <p:sp>
        <p:nvSpPr>
          <p:cNvPr id="10" name="object 10"/>
          <p:cNvSpPr/>
          <p:nvPr/>
        </p:nvSpPr>
        <p:spPr>
          <a:xfrm>
            <a:off x="2540507" y="2563367"/>
            <a:ext cx="5920740" cy="0"/>
          </a:xfrm>
          <a:custGeom>
            <a:avLst/>
            <a:gdLst/>
            <a:ahLst/>
            <a:cxnLst/>
            <a:rect l="l" t="t" r="r" b="b"/>
            <a:pathLst>
              <a:path w="5920740">
                <a:moveTo>
                  <a:pt x="0" y="0"/>
                </a:moveTo>
                <a:lnTo>
                  <a:pt x="5920740" y="0"/>
                </a:lnTo>
              </a:path>
            </a:pathLst>
          </a:custGeom>
          <a:ln w="9144">
            <a:solidFill>
              <a:srgbClr val="BEBEBE"/>
            </a:solidFill>
            <a:prstDash val="dash"/>
          </a:ln>
        </p:spPr>
        <p:txBody>
          <a:bodyPr wrap="square" lIns="0" tIns="0" rIns="0" bIns="0" rtlCol="0"/>
          <a:lstStyle/>
          <a:p>
            <a:endParaRPr/>
          </a:p>
        </p:txBody>
      </p:sp>
      <p:sp>
        <p:nvSpPr>
          <p:cNvPr id="11" name="object 11"/>
          <p:cNvSpPr/>
          <p:nvPr/>
        </p:nvSpPr>
        <p:spPr>
          <a:xfrm>
            <a:off x="1027175" y="2563367"/>
            <a:ext cx="963294" cy="0"/>
          </a:xfrm>
          <a:custGeom>
            <a:avLst/>
            <a:gdLst/>
            <a:ahLst/>
            <a:cxnLst/>
            <a:rect l="l" t="t" r="r" b="b"/>
            <a:pathLst>
              <a:path w="963294">
                <a:moveTo>
                  <a:pt x="0" y="0"/>
                </a:moveTo>
                <a:lnTo>
                  <a:pt x="963168" y="0"/>
                </a:lnTo>
              </a:path>
            </a:pathLst>
          </a:custGeom>
          <a:ln w="9144">
            <a:solidFill>
              <a:srgbClr val="BEBEBE"/>
            </a:solidFill>
            <a:prstDash val="dash"/>
          </a:ln>
        </p:spPr>
        <p:txBody>
          <a:bodyPr wrap="square" lIns="0" tIns="0" rIns="0" bIns="0" rtlCol="0"/>
          <a:lstStyle/>
          <a:p>
            <a:endParaRPr/>
          </a:p>
        </p:txBody>
      </p:sp>
      <p:sp>
        <p:nvSpPr>
          <p:cNvPr id="12" name="object 12"/>
          <p:cNvSpPr/>
          <p:nvPr/>
        </p:nvSpPr>
        <p:spPr>
          <a:xfrm>
            <a:off x="2540507" y="2234183"/>
            <a:ext cx="5920740" cy="0"/>
          </a:xfrm>
          <a:custGeom>
            <a:avLst/>
            <a:gdLst/>
            <a:ahLst/>
            <a:cxnLst/>
            <a:rect l="l" t="t" r="r" b="b"/>
            <a:pathLst>
              <a:path w="5920740">
                <a:moveTo>
                  <a:pt x="0" y="0"/>
                </a:moveTo>
                <a:lnTo>
                  <a:pt x="5920740" y="0"/>
                </a:lnTo>
              </a:path>
            </a:pathLst>
          </a:custGeom>
          <a:ln w="9144">
            <a:solidFill>
              <a:srgbClr val="BEBEBE"/>
            </a:solidFill>
            <a:prstDash val="dash"/>
          </a:ln>
        </p:spPr>
        <p:txBody>
          <a:bodyPr wrap="square" lIns="0" tIns="0" rIns="0" bIns="0" rtlCol="0"/>
          <a:lstStyle/>
          <a:p>
            <a:endParaRPr/>
          </a:p>
        </p:txBody>
      </p:sp>
      <p:sp>
        <p:nvSpPr>
          <p:cNvPr id="13" name="object 13"/>
          <p:cNvSpPr/>
          <p:nvPr/>
        </p:nvSpPr>
        <p:spPr>
          <a:xfrm>
            <a:off x="1027175" y="2234183"/>
            <a:ext cx="963294" cy="0"/>
          </a:xfrm>
          <a:custGeom>
            <a:avLst/>
            <a:gdLst/>
            <a:ahLst/>
            <a:cxnLst/>
            <a:rect l="l" t="t" r="r" b="b"/>
            <a:pathLst>
              <a:path w="963294">
                <a:moveTo>
                  <a:pt x="0" y="0"/>
                </a:moveTo>
                <a:lnTo>
                  <a:pt x="963168" y="0"/>
                </a:lnTo>
              </a:path>
            </a:pathLst>
          </a:custGeom>
          <a:ln w="9144">
            <a:solidFill>
              <a:srgbClr val="BEBEBE"/>
            </a:solidFill>
            <a:prstDash val="dash"/>
          </a:ln>
        </p:spPr>
        <p:txBody>
          <a:bodyPr wrap="square" lIns="0" tIns="0" rIns="0" bIns="0" rtlCol="0"/>
          <a:lstStyle/>
          <a:p>
            <a:endParaRPr/>
          </a:p>
        </p:txBody>
      </p:sp>
      <p:sp>
        <p:nvSpPr>
          <p:cNvPr id="14" name="object 14"/>
          <p:cNvSpPr/>
          <p:nvPr/>
        </p:nvSpPr>
        <p:spPr>
          <a:xfrm>
            <a:off x="2540507" y="1905000"/>
            <a:ext cx="5920740" cy="0"/>
          </a:xfrm>
          <a:custGeom>
            <a:avLst/>
            <a:gdLst/>
            <a:ahLst/>
            <a:cxnLst/>
            <a:rect l="l" t="t" r="r" b="b"/>
            <a:pathLst>
              <a:path w="5920740">
                <a:moveTo>
                  <a:pt x="0" y="0"/>
                </a:moveTo>
                <a:lnTo>
                  <a:pt x="5920740" y="0"/>
                </a:lnTo>
              </a:path>
            </a:pathLst>
          </a:custGeom>
          <a:ln w="9144">
            <a:solidFill>
              <a:srgbClr val="BEBEBE"/>
            </a:solidFill>
            <a:prstDash val="dash"/>
          </a:ln>
        </p:spPr>
        <p:txBody>
          <a:bodyPr wrap="square" lIns="0" tIns="0" rIns="0" bIns="0" rtlCol="0"/>
          <a:lstStyle/>
          <a:p>
            <a:endParaRPr/>
          </a:p>
        </p:txBody>
      </p:sp>
      <p:sp>
        <p:nvSpPr>
          <p:cNvPr id="15" name="object 15"/>
          <p:cNvSpPr/>
          <p:nvPr/>
        </p:nvSpPr>
        <p:spPr>
          <a:xfrm>
            <a:off x="1027175" y="1905000"/>
            <a:ext cx="963294" cy="0"/>
          </a:xfrm>
          <a:custGeom>
            <a:avLst/>
            <a:gdLst/>
            <a:ahLst/>
            <a:cxnLst/>
            <a:rect l="l" t="t" r="r" b="b"/>
            <a:pathLst>
              <a:path w="963294">
                <a:moveTo>
                  <a:pt x="0" y="0"/>
                </a:moveTo>
                <a:lnTo>
                  <a:pt x="963168" y="0"/>
                </a:lnTo>
              </a:path>
            </a:pathLst>
          </a:custGeom>
          <a:ln w="9144">
            <a:solidFill>
              <a:srgbClr val="BEBEBE"/>
            </a:solidFill>
            <a:prstDash val="dash"/>
          </a:ln>
        </p:spPr>
        <p:txBody>
          <a:bodyPr wrap="square" lIns="0" tIns="0" rIns="0" bIns="0" rtlCol="0"/>
          <a:lstStyle/>
          <a:p>
            <a:endParaRPr/>
          </a:p>
        </p:txBody>
      </p:sp>
      <p:sp>
        <p:nvSpPr>
          <p:cNvPr id="16" name="object 16"/>
          <p:cNvSpPr/>
          <p:nvPr/>
        </p:nvSpPr>
        <p:spPr>
          <a:xfrm>
            <a:off x="1027175" y="1575816"/>
            <a:ext cx="7434580" cy="0"/>
          </a:xfrm>
          <a:custGeom>
            <a:avLst/>
            <a:gdLst/>
            <a:ahLst/>
            <a:cxnLst/>
            <a:rect l="l" t="t" r="r" b="b"/>
            <a:pathLst>
              <a:path w="7434580">
                <a:moveTo>
                  <a:pt x="0" y="0"/>
                </a:moveTo>
                <a:lnTo>
                  <a:pt x="7434072" y="0"/>
                </a:lnTo>
              </a:path>
            </a:pathLst>
          </a:custGeom>
          <a:ln w="9144">
            <a:solidFill>
              <a:srgbClr val="BEBEBE"/>
            </a:solidFill>
            <a:prstDash val="dash"/>
          </a:ln>
        </p:spPr>
        <p:txBody>
          <a:bodyPr wrap="square" lIns="0" tIns="0" rIns="0" bIns="0" rtlCol="0"/>
          <a:lstStyle/>
          <a:p>
            <a:endParaRPr/>
          </a:p>
        </p:txBody>
      </p:sp>
      <p:sp>
        <p:nvSpPr>
          <p:cNvPr id="17" name="object 17"/>
          <p:cNvSpPr/>
          <p:nvPr/>
        </p:nvSpPr>
        <p:spPr>
          <a:xfrm>
            <a:off x="1440180" y="3329940"/>
            <a:ext cx="550545" cy="548640"/>
          </a:xfrm>
          <a:custGeom>
            <a:avLst/>
            <a:gdLst/>
            <a:ahLst/>
            <a:cxnLst/>
            <a:rect l="l" t="t" r="r" b="b"/>
            <a:pathLst>
              <a:path w="550544" h="548639">
                <a:moveTo>
                  <a:pt x="550163" y="0"/>
                </a:moveTo>
                <a:lnTo>
                  <a:pt x="0" y="0"/>
                </a:lnTo>
                <a:lnTo>
                  <a:pt x="0" y="548640"/>
                </a:lnTo>
                <a:lnTo>
                  <a:pt x="550163" y="548640"/>
                </a:lnTo>
                <a:lnTo>
                  <a:pt x="550163" y="0"/>
                </a:lnTo>
                <a:close/>
              </a:path>
            </a:pathLst>
          </a:custGeom>
          <a:solidFill>
            <a:srgbClr val="717BA2"/>
          </a:solidFill>
        </p:spPr>
        <p:txBody>
          <a:bodyPr wrap="square" lIns="0" tIns="0" rIns="0" bIns="0" rtlCol="0"/>
          <a:lstStyle/>
          <a:p>
            <a:endParaRPr/>
          </a:p>
        </p:txBody>
      </p:sp>
      <p:sp>
        <p:nvSpPr>
          <p:cNvPr id="18" name="object 18"/>
          <p:cNvSpPr/>
          <p:nvPr/>
        </p:nvSpPr>
        <p:spPr>
          <a:xfrm>
            <a:off x="3918203" y="3703320"/>
            <a:ext cx="550545" cy="175260"/>
          </a:xfrm>
          <a:custGeom>
            <a:avLst/>
            <a:gdLst/>
            <a:ahLst/>
            <a:cxnLst/>
            <a:rect l="l" t="t" r="r" b="b"/>
            <a:pathLst>
              <a:path w="550545" h="175260">
                <a:moveTo>
                  <a:pt x="550163" y="0"/>
                </a:moveTo>
                <a:lnTo>
                  <a:pt x="0" y="0"/>
                </a:lnTo>
                <a:lnTo>
                  <a:pt x="0" y="175259"/>
                </a:lnTo>
                <a:lnTo>
                  <a:pt x="550163" y="175259"/>
                </a:lnTo>
                <a:lnTo>
                  <a:pt x="550163" y="0"/>
                </a:lnTo>
                <a:close/>
              </a:path>
            </a:pathLst>
          </a:custGeom>
          <a:solidFill>
            <a:srgbClr val="717BA2"/>
          </a:solidFill>
        </p:spPr>
        <p:txBody>
          <a:bodyPr wrap="square" lIns="0" tIns="0" rIns="0" bIns="0" rtlCol="0"/>
          <a:lstStyle/>
          <a:p>
            <a:endParaRPr/>
          </a:p>
        </p:txBody>
      </p:sp>
      <p:sp>
        <p:nvSpPr>
          <p:cNvPr id="19" name="object 19"/>
          <p:cNvSpPr/>
          <p:nvPr/>
        </p:nvSpPr>
        <p:spPr>
          <a:xfrm>
            <a:off x="6396228" y="3803903"/>
            <a:ext cx="550545" cy="74930"/>
          </a:xfrm>
          <a:custGeom>
            <a:avLst/>
            <a:gdLst/>
            <a:ahLst/>
            <a:cxnLst/>
            <a:rect l="l" t="t" r="r" b="b"/>
            <a:pathLst>
              <a:path w="550545" h="74929">
                <a:moveTo>
                  <a:pt x="550164" y="0"/>
                </a:moveTo>
                <a:lnTo>
                  <a:pt x="0" y="0"/>
                </a:lnTo>
                <a:lnTo>
                  <a:pt x="0" y="74676"/>
                </a:lnTo>
                <a:lnTo>
                  <a:pt x="550164" y="74676"/>
                </a:lnTo>
                <a:lnTo>
                  <a:pt x="550164" y="0"/>
                </a:lnTo>
                <a:close/>
              </a:path>
            </a:pathLst>
          </a:custGeom>
          <a:solidFill>
            <a:srgbClr val="717BA2"/>
          </a:solidFill>
        </p:spPr>
        <p:txBody>
          <a:bodyPr wrap="square" lIns="0" tIns="0" rIns="0" bIns="0" rtlCol="0"/>
          <a:lstStyle/>
          <a:p>
            <a:endParaRPr/>
          </a:p>
        </p:txBody>
      </p:sp>
      <p:sp>
        <p:nvSpPr>
          <p:cNvPr id="20" name="object 20"/>
          <p:cNvSpPr/>
          <p:nvPr/>
        </p:nvSpPr>
        <p:spPr>
          <a:xfrm>
            <a:off x="1990344" y="1874520"/>
            <a:ext cx="550545" cy="2004060"/>
          </a:xfrm>
          <a:custGeom>
            <a:avLst/>
            <a:gdLst/>
            <a:ahLst/>
            <a:cxnLst/>
            <a:rect l="l" t="t" r="r" b="b"/>
            <a:pathLst>
              <a:path w="550544" h="2004060">
                <a:moveTo>
                  <a:pt x="550163" y="0"/>
                </a:moveTo>
                <a:lnTo>
                  <a:pt x="0" y="0"/>
                </a:lnTo>
                <a:lnTo>
                  <a:pt x="0" y="2004059"/>
                </a:lnTo>
                <a:lnTo>
                  <a:pt x="550163" y="2004059"/>
                </a:lnTo>
                <a:lnTo>
                  <a:pt x="550163" y="0"/>
                </a:lnTo>
                <a:close/>
              </a:path>
            </a:pathLst>
          </a:custGeom>
          <a:solidFill>
            <a:srgbClr val="9FB8CD"/>
          </a:solidFill>
        </p:spPr>
        <p:txBody>
          <a:bodyPr wrap="square" lIns="0" tIns="0" rIns="0" bIns="0" rtlCol="0"/>
          <a:lstStyle/>
          <a:p>
            <a:endParaRPr/>
          </a:p>
        </p:txBody>
      </p:sp>
      <p:sp>
        <p:nvSpPr>
          <p:cNvPr id="21" name="object 21"/>
          <p:cNvSpPr/>
          <p:nvPr/>
        </p:nvSpPr>
        <p:spPr>
          <a:xfrm>
            <a:off x="4468367" y="3742944"/>
            <a:ext cx="550545" cy="135890"/>
          </a:xfrm>
          <a:custGeom>
            <a:avLst/>
            <a:gdLst/>
            <a:ahLst/>
            <a:cxnLst/>
            <a:rect l="l" t="t" r="r" b="b"/>
            <a:pathLst>
              <a:path w="550545" h="135889">
                <a:moveTo>
                  <a:pt x="550164" y="0"/>
                </a:moveTo>
                <a:lnTo>
                  <a:pt x="0" y="0"/>
                </a:lnTo>
                <a:lnTo>
                  <a:pt x="0" y="135635"/>
                </a:lnTo>
                <a:lnTo>
                  <a:pt x="550164" y="135635"/>
                </a:lnTo>
                <a:lnTo>
                  <a:pt x="550164" y="0"/>
                </a:lnTo>
                <a:close/>
              </a:path>
            </a:pathLst>
          </a:custGeom>
          <a:solidFill>
            <a:srgbClr val="9FB8CD"/>
          </a:solidFill>
        </p:spPr>
        <p:txBody>
          <a:bodyPr wrap="square" lIns="0" tIns="0" rIns="0" bIns="0" rtlCol="0"/>
          <a:lstStyle/>
          <a:p>
            <a:endParaRPr/>
          </a:p>
        </p:txBody>
      </p:sp>
      <p:sp>
        <p:nvSpPr>
          <p:cNvPr id="22" name="object 22"/>
          <p:cNvSpPr/>
          <p:nvPr/>
        </p:nvSpPr>
        <p:spPr>
          <a:xfrm>
            <a:off x="6946392" y="3759708"/>
            <a:ext cx="550545" cy="119380"/>
          </a:xfrm>
          <a:custGeom>
            <a:avLst/>
            <a:gdLst/>
            <a:ahLst/>
            <a:cxnLst/>
            <a:rect l="l" t="t" r="r" b="b"/>
            <a:pathLst>
              <a:path w="550545" h="119379">
                <a:moveTo>
                  <a:pt x="550163" y="0"/>
                </a:moveTo>
                <a:lnTo>
                  <a:pt x="0" y="0"/>
                </a:lnTo>
                <a:lnTo>
                  <a:pt x="0" y="118872"/>
                </a:lnTo>
                <a:lnTo>
                  <a:pt x="550163" y="118872"/>
                </a:lnTo>
                <a:lnTo>
                  <a:pt x="550163" y="0"/>
                </a:lnTo>
                <a:close/>
              </a:path>
            </a:pathLst>
          </a:custGeom>
          <a:solidFill>
            <a:srgbClr val="9FB8CD"/>
          </a:solidFill>
        </p:spPr>
        <p:txBody>
          <a:bodyPr wrap="square" lIns="0" tIns="0" rIns="0" bIns="0" rtlCol="0"/>
          <a:lstStyle/>
          <a:p>
            <a:endParaRPr/>
          </a:p>
        </p:txBody>
      </p:sp>
      <p:sp>
        <p:nvSpPr>
          <p:cNvPr id="23" name="object 23"/>
          <p:cNvSpPr/>
          <p:nvPr/>
        </p:nvSpPr>
        <p:spPr>
          <a:xfrm>
            <a:off x="2540507" y="2659379"/>
            <a:ext cx="551815" cy="1219200"/>
          </a:xfrm>
          <a:custGeom>
            <a:avLst/>
            <a:gdLst/>
            <a:ahLst/>
            <a:cxnLst/>
            <a:rect l="l" t="t" r="r" b="b"/>
            <a:pathLst>
              <a:path w="551814" h="1219200">
                <a:moveTo>
                  <a:pt x="551688" y="0"/>
                </a:moveTo>
                <a:lnTo>
                  <a:pt x="0" y="0"/>
                </a:lnTo>
                <a:lnTo>
                  <a:pt x="0" y="1219200"/>
                </a:lnTo>
                <a:lnTo>
                  <a:pt x="551688" y="1219200"/>
                </a:lnTo>
                <a:lnTo>
                  <a:pt x="551688" y="0"/>
                </a:lnTo>
                <a:close/>
              </a:path>
            </a:pathLst>
          </a:custGeom>
          <a:solidFill>
            <a:srgbClr val="E151D0"/>
          </a:solidFill>
        </p:spPr>
        <p:txBody>
          <a:bodyPr wrap="square" lIns="0" tIns="0" rIns="0" bIns="0" rtlCol="0"/>
          <a:lstStyle/>
          <a:p>
            <a:endParaRPr/>
          </a:p>
        </p:txBody>
      </p:sp>
      <p:sp>
        <p:nvSpPr>
          <p:cNvPr id="24" name="object 24"/>
          <p:cNvSpPr/>
          <p:nvPr/>
        </p:nvSpPr>
        <p:spPr>
          <a:xfrm>
            <a:off x="5018532" y="3643884"/>
            <a:ext cx="551815" cy="234950"/>
          </a:xfrm>
          <a:custGeom>
            <a:avLst/>
            <a:gdLst/>
            <a:ahLst/>
            <a:cxnLst/>
            <a:rect l="l" t="t" r="r" b="b"/>
            <a:pathLst>
              <a:path w="551814" h="234950">
                <a:moveTo>
                  <a:pt x="551688" y="0"/>
                </a:moveTo>
                <a:lnTo>
                  <a:pt x="0" y="0"/>
                </a:lnTo>
                <a:lnTo>
                  <a:pt x="0" y="234696"/>
                </a:lnTo>
                <a:lnTo>
                  <a:pt x="551688" y="234696"/>
                </a:lnTo>
                <a:lnTo>
                  <a:pt x="551688" y="0"/>
                </a:lnTo>
                <a:close/>
              </a:path>
            </a:pathLst>
          </a:custGeom>
          <a:solidFill>
            <a:srgbClr val="E151D0"/>
          </a:solidFill>
        </p:spPr>
        <p:txBody>
          <a:bodyPr wrap="square" lIns="0" tIns="0" rIns="0" bIns="0" rtlCol="0"/>
          <a:lstStyle/>
          <a:p>
            <a:endParaRPr/>
          </a:p>
        </p:txBody>
      </p:sp>
      <p:sp>
        <p:nvSpPr>
          <p:cNvPr id="25" name="object 25"/>
          <p:cNvSpPr/>
          <p:nvPr/>
        </p:nvSpPr>
        <p:spPr>
          <a:xfrm>
            <a:off x="7496556" y="3774947"/>
            <a:ext cx="551815" cy="104139"/>
          </a:xfrm>
          <a:custGeom>
            <a:avLst/>
            <a:gdLst/>
            <a:ahLst/>
            <a:cxnLst/>
            <a:rect l="l" t="t" r="r" b="b"/>
            <a:pathLst>
              <a:path w="551815" h="104139">
                <a:moveTo>
                  <a:pt x="551688" y="0"/>
                </a:moveTo>
                <a:lnTo>
                  <a:pt x="0" y="0"/>
                </a:lnTo>
                <a:lnTo>
                  <a:pt x="0" y="103631"/>
                </a:lnTo>
                <a:lnTo>
                  <a:pt x="551688" y="103631"/>
                </a:lnTo>
                <a:lnTo>
                  <a:pt x="551688" y="0"/>
                </a:lnTo>
                <a:close/>
              </a:path>
            </a:pathLst>
          </a:custGeom>
          <a:solidFill>
            <a:srgbClr val="E151D0"/>
          </a:solidFill>
        </p:spPr>
        <p:txBody>
          <a:bodyPr wrap="square" lIns="0" tIns="0" rIns="0" bIns="0" rtlCol="0"/>
          <a:lstStyle/>
          <a:p>
            <a:endParaRPr/>
          </a:p>
        </p:txBody>
      </p:sp>
      <p:sp>
        <p:nvSpPr>
          <p:cNvPr id="26" name="object 26"/>
          <p:cNvSpPr/>
          <p:nvPr/>
        </p:nvSpPr>
        <p:spPr>
          <a:xfrm>
            <a:off x="1027175" y="1575816"/>
            <a:ext cx="0" cy="2303145"/>
          </a:xfrm>
          <a:custGeom>
            <a:avLst/>
            <a:gdLst/>
            <a:ahLst/>
            <a:cxnLst/>
            <a:rect l="l" t="t" r="r" b="b"/>
            <a:pathLst>
              <a:path h="2303145">
                <a:moveTo>
                  <a:pt x="0" y="2302764"/>
                </a:moveTo>
                <a:lnTo>
                  <a:pt x="0" y="0"/>
                </a:lnTo>
              </a:path>
            </a:pathLst>
          </a:custGeom>
          <a:ln w="9144">
            <a:solidFill>
              <a:srgbClr val="888888"/>
            </a:solidFill>
          </a:ln>
        </p:spPr>
        <p:txBody>
          <a:bodyPr wrap="square" lIns="0" tIns="0" rIns="0" bIns="0" rtlCol="0"/>
          <a:lstStyle/>
          <a:p>
            <a:endParaRPr/>
          </a:p>
        </p:txBody>
      </p:sp>
      <p:sp>
        <p:nvSpPr>
          <p:cNvPr id="27" name="object 27"/>
          <p:cNvSpPr/>
          <p:nvPr/>
        </p:nvSpPr>
        <p:spPr>
          <a:xfrm>
            <a:off x="961644" y="3878579"/>
            <a:ext cx="66040" cy="0"/>
          </a:xfrm>
          <a:custGeom>
            <a:avLst/>
            <a:gdLst/>
            <a:ahLst/>
            <a:cxnLst/>
            <a:rect l="l" t="t" r="r" b="b"/>
            <a:pathLst>
              <a:path w="66040">
                <a:moveTo>
                  <a:pt x="0" y="0"/>
                </a:moveTo>
                <a:lnTo>
                  <a:pt x="65531" y="0"/>
                </a:lnTo>
              </a:path>
            </a:pathLst>
          </a:custGeom>
          <a:ln w="9144">
            <a:solidFill>
              <a:srgbClr val="888888"/>
            </a:solidFill>
          </a:ln>
        </p:spPr>
        <p:txBody>
          <a:bodyPr wrap="square" lIns="0" tIns="0" rIns="0" bIns="0" rtlCol="0"/>
          <a:lstStyle/>
          <a:p>
            <a:endParaRPr/>
          </a:p>
        </p:txBody>
      </p:sp>
      <p:sp>
        <p:nvSpPr>
          <p:cNvPr id="28" name="object 28"/>
          <p:cNvSpPr/>
          <p:nvPr/>
        </p:nvSpPr>
        <p:spPr>
          <a:xfrm>
            <a:off x="961644" y="3549396"/>
            <a:ext cx="66040" cy="0"/>
          </a:xfrm>
          <a:custGeom>
            <a:avLst/>
            <a:gdLst/>
            <a:ahLst/>
            <a:cxnLst/>
            <a:rect l="l" t="t" r="r" b="b"/>
            <a:pathLst>
              <a:path w="66040">
                <a:moveTo>
                  <a:pt x="0" y="0"/>
                </a:moveTo>
                <a:lnTo>
                  <a:pt x="65531" y="0"/>
                </a:lnTo>
              </a:path>
            </a:pathLst>
          </a:custGeom>
          <a:ln w="9144">
            <a:solidFill>
              <a:srgbClr val="888888"/>
            </a:solidFill>
          </a:ln>
        </p:spPr>
        <p:txBody>
          <a:bodyPr wrap="square" lIns="0" tIns="0" rIns="0" bIns="0" rtlCol="0"/>
          <a:lstStyle/>
          <a:p>
            <a:endParaRPr/>
          </a:p>
        </p:txBody>
      </p:sp>
      <p:sp>
        <p:nvSpPr>
          <p:cNvPr id="29" name="object 29"/>
          <p:cNvSpPr/>
          <p:nvPr/>
        </p:nvSpPr>
        <p:spPr>
          <a:xfrm>
            <a:off x="961644" y="3220211"/>
            <a:ext cx="66040" cy="0"/>
          </a:xfrm>
          <a:custGeom>
            <a:avLst/>
            <a:gdLst/>
            <a:ahLst/>
            <a:cxnLst/>
            <a:rect l="l" t="t" r="r" b="b"/>
            <a:pathLst>
              <a:path w="66040">
                <a:moveTo>
                  <a:pt x="0" y="0"/>
                </a:moveTo>
                <a:lnTo>
                  <a:pt x="65531" y="0"/>
                </a:lnTo>
              </a:path>
            </a:pathLst>
          </a:custGeom>
          <a:ln w="9144">
            <a:solidFill>
              <a:srgbClr val="888888"/>
            </a:solidFill>
          </a:ln>
        </p:spPr>
        <p:txBody>
          <a:bodyPr wrap="square" lIns="0" tIns="0" rIns="0" bIns="0" rtlCol="0"/>
          <a:lstStyle/>
          <a:p>
            <a:endParaRPr/>
          </a:p>
        </p:txBody>
      </p:sp>
      <p:sp>
        <p:nvSpPr>
          <p:cNvPr id="30" name="object 30"/>
          <p:cNvSpPr/>
          <p:nvPr/>
        </p:nvSpPr>
        <p:spPr>
          <a:xfrm>
            <a:off x="961644" y="2892551"/>
            <a:ext cx="66040" cy="0"/>
          </a:xfrm>
          <a:custGeom>
            <a:avLst/>
            <a:gdLst/>
            <a:ahLst/>
            <a:cxnLst/>
            <a:rect l="l" t="t" r="r" b="b"/>
            <a:pathLst>
              <a:path w="66040">
                <a:moveTo>
                  <a:pt x="0" y="0"/>
                </a:moveTo>
                <a:lnTo>
                  <a:pt x="65531" y="0"/>
                </a:lnTo>
              </a:path>
            </a:pathLst>
          </a:custGeom>
          <a:ln w="9144">
            <a:solidFill>
              <a:srgbClr val="888888"/>
            </a:solidFill>
          </a:ln>
        </p:spPr>
        <p:txBody>
          <a:bodyPr wrap="square" lIns="0" tIns="0" rIns="0" bIns="0" rtlCol="0"/>
          <a:lstStyle/>
          <a:p>
            <a:endParaRPr/>
          </a:p>
        </p:txBody>
      </p:sp>
      <p:sp>
        <p:nvSpPr>
          <p:cNvPr id="31" name="object 31"/>
          <p:cNvSpPr/>
          <p:nvPr/>
        </p:nvSpPr>
        <p:spPr>
          <a:xfrm>
            <a:off x="961644" y="2563367"/>
            <a:ext cx="66040" cy="0"/>
          </a:xfrm>
          <a:custGeom>
            <a:avLst/>
            <a:gdLst/>
            <a:ahLst/>
            <a:cxnLst/>
            <a:rect l="l" t="t" r="r" b="b"/>
            <a:pathLst>
              <a:path w="66040">
                <a:moveTo>
                  <a:pt x="0" y="0"/>
                </a:moveTo>
                <a:lnTo>
                  <a:pt x="65531" y="0"/>
                </a:lnTo>
              </a:path>
            </a:pathLst>
          </a:custGeom>
          <a:ln w="9144">
            <a:solidFill>
              <a:srgbClr val="888888"/>
            </a:solidFill>
          </a:ln>
        </p:spPr>
        <p:txBody>
          <a:bodyPr wrap="square" lIns="0" tIns="0" rIns="0" bIns="0" rtlCol="0"/>
          <a:lstStyle/>
          <a:p>
            <a:endParaRPr/>
          </a:p>
        </p:txBody>
      </p:sp>
      <p:sp>
        <p:nvSpPr>
          <p:cNvPr id="32" name="object 32"/>
          <p:cNvSpPr/>
          <p:nvPr/>
        </p:nvSpPr>
        <p:spPr>
          <a:xfrm>
            <a:off x="961644" y="2234183"/>
            <a:ext cx="66040" cy="0"/>
          </a:xfrm>
          <a:custGeom>
            <a:avLst/>
            <a:gdLst/>
            <a:ahLst/>
            <a:cxnLst/>
            <a:rect l="l" t="t" r="r" b="b"/>
            <a:pathLst>
              <a:path w="66040">
                <a:moveTo>
                  <a:pt x="0" y="0"/>
                </a:moveTo>
                <a:lnTo>
                  <a:pt x="65531" y="0"/>
                </a:lnTo>
              </a:path>
            </a:pathLst>
          </a:custGeom>
          <a:ln w="9144">
            <a:solidFill>
              <a:srgbClr val="888888"/>
            </a:solidFill>
          </a:ln>
        </p:spPr>
        <p:txBody>
          <a:bodyPr wrap="square" lIns="0" tIns="0" rIns="0" bIns="0" rtlCol="0"/>
          <a:lstStyle/>
          <a:p>
            <a:endParaRPr/>
          </a:p>
        </p:txBody>
      </p:sp>
      <p:sp>
        <p:nvSpPr>
          <p:cNvPr id="33" name="object 33"/>
          <p:cNvSpPr/>
          <p:nvPr/>
        </p:nvSpPr>
        <p:spPr>
          <a:xfrm>
            <a:off x="961644" y="1905000"/>
            <a:ext cx="66040" cy="0"/>
          </a:xfrm>
          <a:custGeom>
            <a:avLst/>
            <a:gdLst/>
            <a:ahLst/>
            <a:cxnLst/>
            <a:rect l="l" t="t" r="r" b="b"/>
            <a:pathLst>
              <a:path w="66040">
                <a:moveTo>
                  <a:pt x="0" y="0"/>
                </a:moveTo>
                <a:lnTo>
                  <a:pt x="65531" y="0"/>
                </a:lnTo>
              </a:path>
            </a:pathLst>
          </a:custGeom>
          <a:ln w="9144">
            <a:solidFill>
              <a:srgbClr val="888888"/>
            </a:solidFill>
          </a:ln>
        </p:spPr>
        <p:txBody>
          <a:bodyPr wrap="square" lIns="0" tIns="0" rIns="0" bIns="0" rtlCol="0"/>
          <a:lstStyle/>
          <a:p>
            <a:endParaRPr/>
          </a:p>
        </p:txBody>
      </p:sp>
      <p:sp>
        <p:nvSpPr>
          <p:cNvPr id="34" name="object 34"/>
          <p:cNvSpPr/>
          <p:nvPr/>
        </p:nvSpPr>
        <p:spPr>
          <a:xfrm>
            <a:off x="961644" y="1575816"/>
            <a:ext cx="66040" cy="0"/>
          </a:xfrm>
          <a:custGeom>
            <a:avLst/>
            <a:gdLst/>
            <a:ahLst/>
            <a:cxnLst/>
            <a:rect l="l" t="t" r="r" b="b"/>
            <a:pathLst>
              <a:path w="66040">
                <a:moveTo>
                  <a:pt x="0" y="0"/>
                </a:moveTo>
                <a:lnTo>
                  <a:pt x="65531" y="0"/>
                </a:lnTo>
              </a:path>
            </a:pathLst>
          </a:custGeom>
          <a:ln w="9144">
            <a:solidFill>
              <a:srgbClr val="888888"/>
            </a:solidFill>
          </a:ln>
        </p:spPr>
        <p:txBody>
          <a:bodyPr wrap="square" lIns="0" tIns="0" rIns="0" bIns="0" rtlCol="0"/>
          <a:lstStyle/>
          <a:p>
            <a:endParaRPr/>
          </a:p>
        </p:txBody>
      </p:sp>
      <p:sp>
        <p:nvSpPr>
          <p:cNvPr id="35" name="object 35"/>
          <p:cNvSpPr/>
          <p:nvPr/>
        </p:nvSpPr>
        <p:spPr>
          <a:xfrm>
            <a:off x="1027175" y="3878579"/>
            <a:ext cx="7434580" cy="0"/>
          </a:xfrm>
          <a:custGeom>
            <a:avLst/>
            <a:gdLst/>
            <a:ahLst/>
            <a:cxnLst/>
            <a:rect l="l" t="t" r="r" b="b"/>
            <a:pathLst>
              <a:path w="7434580">
                <a:moveTo>
                  <a:pt x="0" y="0"/>
                </a:moveTo>
                <a:lnTo>
                  <a:pt x="7434072" y="0"/>
                </a:lnTo>
              </a:path>
            </a:pathLst>
          </a:custGeom>
          <a:ln w="9144">
            <a:solidFill>
              <a:srgbClr val="888888"/>
            </a:solidFill>
          </a:ln>
        </p:spPr>
        <p:txBody>
          <a:bodyPr wrap="square" lIns="0" tIns="0" rIns="0" bIns="0" rtlCol="0"/>
          <a:lstStyle/>
          <a:p>
            <a:endParaRPr/>
          </a:p>
        </p:txBody>
      </p:sp>
      <p:sp>
        <p:nvSpPr>
          <p:cNvPr id="36" name="object 36"/>
          <p:cNvSpPr/>
          <p:nvPr/>
        </p:nvSpPr>
        <p:spPr>
          <a:xfrm>
            <a:off x="1027175" y="3878579"/>
            <a:ext cx="0" cy="64135"/>
          </a:xfrm>
          <a:custGeom>
            <a:avLst/>
            <a:gdLst/>
            <a:ahLst/>
            <a:cxnLst/>
            <a:rect l="l" t="t" r="r" b="b"/>
            <a:pathLst>
              <a:path h="64135">
                <a:moveTo>
                  <a:pt x="0" y="0"/>
                </a:moveTo>
                <a:lnTo>
                  <a:pt x="0" y="64008"/>
                </a:lnTo>
              </a:path>
            </a:pathLst>
          </a:custGeom>
          <a:ln w="9144">
            <a:solidFill>
              <a:srgbClr val="888888"/>
            </a:solidFill>
          </a:ln>
        </p:spPr>
        <p:txBody>
          <a:bodyPr wrap="square" lIns="0" tIns="0" rIns="0" bIns="0" rtlCol="0"/>
          <a:lstStyle/>
          <a:p>
            <a:endParaRPr/>
          </a:p>
        </p:txBody>
      </p:sp>
      <p:sp>
        <p:nvSpPr>
          <p:cNvPr id="37" name="object 37"/>
          <p:cNvSpPr/>
          <p:nvPr/>
        </p:nvSpPr>
        <p:spPr>
          <a:xfrm>
            <a:off x="3505200" y="3878579"/>
            <a:ext cx="0" cy="64135"/>
          </a:xfrm>
          <a:custGeom>
            <a:avLst/>
            <a:gdLst/>
            <a:ahLst/>
            <a:cxnLst/>
            <a:rect l="l" t="t" r="r" b="b"/>
            <a:pathLst>
              <a:path h="64135">
                <a:moveTo>
                  <a:pt x="0" y="0"/>
                </a:moveTo>
                <a:lnTo>
                  <a:pt x="0" y="64008"/>
                </a:lnTo>
              </a:path>
            </a:pathLst>
          </a:custGeom>
          <a:ln w="9144">
            <a:solidFill>
              <a:srgbClr val="888888"/>
            </a:solidFill>
          </a:ln>
        </p:spPr>
        <p:txBody>
          <a:bodyPr wrap="square" lIns="0" tIns="0" rIns="0" bIns="0" rtlCol="0"/>
          <a:lstStyle/>
          <a:p>
            <a:endParaRPr/>
          </a:p>
        </p:txBody>
      </p:sp>
      <p:sp>
        <p:nvSpPr>
          <p:cNvPr id="38" name="object 38"/>
          <p:cNvSpPr/>
          <p:nvPr/>
        </p:nvSpPr>
        <p:spPr>
          <a:xfrm>
            <a:off x="5983223" y="3878579"/>
            <a:ext cx="0" cy="64135"/>
          </a:xfrm>
          <a:custGeom>
            <a:avLst/>
            <a:gdLst/>
            <a:ahLst/>
            <a:cxnLst/>
            <a:rect l="l" t="t" r="r" b="b"/>
            <a:pathLst>
              <a:path h="64135">
                <a:moveTo>
                  <a:pt x="0" y="0"/>
                </a:moveTo>
                <a:lnTo>
                  <a:pt x="0" y="64008"/>
                </a:lnTo>
              </a:path>
            </a:pathLst>
          </a:custGeom>
          <a:ln w="9144">
            <a:solidFill>
              <a:srgbClr val="888888"/>
            </a:solidFill>
          </a:ln>
        </p:spPr>
        <p:txBody>
          <a:bodyPr wrap="square" lIns="0" tIns="0" rIns="0" bIns="0" rtlCol="0"/>
          <a:lstStyle/>
          <a:p>
            <a:endParaRPr/>
          </a:p>
        </p:txBody>
      </p:sp>
      <p:sp>
        <p:nvSpPr>
          <p:cNvPr id="39" name="object 39"/>
          <p:cNvSpPr/>
          <p:nvPr/>
        </p:nvSpPr>
        <p:spPr>
          <a:xfrm>
            <a:off x="8461247" y="3878579"/>
            <a:ext cx="0" cy="64135"/>
          </a:xfrm>
          <a:custGeom>
            <a:avLst/>
            <a:gdLst/>
            <a:ahLst/>
            <a:cxnLst/>
            <a:rect l="l" t="t" r="r" b="b"/>
            <a:pathLst>
              <a:path h="64135">
                <a:moveTo>
                  <a:pt x="0" y="0"/>
                </a:moveTo>
                <a:lnTo>
                  <a:pt x="0" y="64008"/>
                </a:lnTo>
              </a:path>
            </a:pathLst>
          </a:custGeom>
          <a:ln w="9144">
            <a:solidFill>
              <a:srgbClr val="888888"/>
            </a:solidFill>
          </a:ln>
        </p:spPr>
        <p:txBody>
          <a:bodyPr wrap="square" lIns="0" tIns="0" rIns="0" bIns="0" rtlCol="0"/>
          <a:lstStyle/>
          <a:p>
            <a:endParaRPr/>
          </a:p>
        </p:txBody>
      </p:sp>
      <p:sp>
        <p:nvSpPr>
          <p:cNvPr id="40" name="object 40"/>
          <p:cNvSpPr txBox="1"/>
          <p:nvPr/>
        </p:nvSpPr>
        <p:spPr>
          <a:xfrm>
            <a:off x="1574419" y="3015741"/>
            <a:ext cx="282575" cy="266700"/>
          </a:xfrm>
          <a:prstGeom prst="rect">
            <a:avLst/>
          </a:prstGeom>
        </p:spPr>
        <p:txBody>
          <a:bodyPr vert="horz" wrap="square" lIns="0" tIns="0" rIns="0" bIns="0" rtlCol="0">
            <a:spAutoFit/>
          </a:bodyPr>
          <a:lstStyle/>
          <a:p>
            <a:pPr marL="12700">
              <a:lnSpc>
                <a:spcPct val="100000"/>
              </a:lnSpc>
            </a:pPr>
            <a:r>
              <a:rPr sz="1600" spc="-15" dirty="0">
                <a:latin typeface="Calibri"/>
                <a:cs typeface="Calibri"/>
              </a:rPr>
              <a:t>6</a:t>
            </a:r>
            <a:r>
              <a:rPr sz="1600" spc="-5" dirty="0">
                <a:latin typeface="Calibri"/>
                <a:cs typeface="Calibri"/>
              </a:rPr>
              <a:t>.7</a:t>
            </a:r>
            <a:endParaRPr sz="1600">
              <a:latin typeface="Calibri"/>
              <a:cs typeface="Calibri"/>
            </a:endParaRPr>
          </a:p>
        </p:txBody>
      </p:sp>
      <p:sp>
        <p:nvSpPr>
          <p:cNvPr id="41" name="object 41"/>
          <p:cNvSpPr txBox="1"/>
          <p:nvPr/>
        </p:nvSpPr>
        <p:spPr>
          <a:xfrm>
            <a:off x="4053078" y="3388867"/>
            <a:ext cx="282575"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2</a:t>
            </a:r>
            <a:r>
              <a:rPr sz="1600" spc="-5" dirty="0">
                <a:latin typeface="Calibri"/>
                <a:cs typeface="Calibri"/>
              </a:rPr>
              <a:t>.1</a:t>
            </a:r>
            <a:endParaRPr sz="1600">
              <a:latin typeface="Calibri"/>
              <a:cs typeface="Calibri"/>
            </a:endParaRPr>
          </a:p>
        </p:txBody>
      </p:sp>
      <p:sp>
        <p:nvSpPr>
          <p:cNvPr id="42" name="object 42"/>
          <p:cNvSpPr txBox="1"/>
          <p:nvPr/>
        </p:nvSpPr>
        <p:spPr>
          <a:xfrm>
            <a:off x="6531356" y="3489705"/>
            <a:ext cx="282575"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0</a:t>
            </a:r>
            <a:r>
              <a:rPr sz="1600" spc="-5" dirty="0">
                <a:latin typeface="Calibri"/>
                <a:cs typeface="Calibri"/>
              </a:rPr>
              <a:t>.9</a:t>
            </a:r>
            <a:endParaRPr sz="1600">
              <a:latin typeface="Calibri"/>
              <a:cs typeface="Calibri"/>
            </a:endParaRPr>
          </a:p>
        </p:txBody>
      </p:sp>
      <p:sp>
        <p:nvSpPr>
          <p:cNvPr id="43" name="object 43"/>
          <p:cNvSpPr txBox="1"/>
          <p:nvPr/>
        </p:nvSpPr>
        <p:spPr>
          <a:xfrm>
            <a:off x="2073401" y="1559433"/>
            <a:ext cx="384175"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24</a:t>
            </a:r>
            <a:r>
              <a:rPr sz="1600" spc="-5" dirty="0">
                <a:latin typeface="Calibri"/>
                <a:cs typeface="Calibri"/>
              </a:rPr>
              <a:t>.4</a:t>
            </a:r>
            <a:endParaRPr sz="1600">
              <a:latin typeface="Calibri"/>
              <a:cs typeface="Calibri"/>
            </a:endParaRPr>
          </a:p>
        </p:txBody>
      </p:sp>
      <p:sp>
        <p:nvSpPr>
          <p:cNvPr id="44" name="object 44"/>
          <p:cNvSpPr txBox="1"/>
          <p:nvPr/>
        </p:nvSpPr>
        <p:spPr>
          <a:xfrm>
            <a:off x="4603750" y="3429127"/>
            <a:ext cx="282575" cy="266700"/>
          </a:xfrm>
          <a:prstGeom prst="rect">
            <a:avLst/>
          </a:prstGeom>
        </p:spPr>
        <p:txBody>
          <a:bodyPr vert="horz" wrap="square" lIns="0" tIns="0" rIns="0" bIns="0" rtlCol="0">
            <a:spAutoFit/>
          </a:bodyPr>
          <a:lstStyle/>
          <a:p>
            <a:pPr marL="12700">
              <a:lnSpc>
                <a:spcPct val="100000"/>
              </a:lnSpc>
            </a:pPr>
            <a:r>
              <a:rPr sz="1600" spc="-15" dirty="0">
                <a:latin typeface="Calibri"/>
                <a:cs typeface="Calibri"/>
              </a:rPr>
              <a:t>1</a:t>
            </a:r>
            <a:r>
              <a:rPr sz="1600" spc="-5" dirty="0">
                <a:latin typeface="Calibri"/>
                <a:cs typeface="Calibri"/>
              </a:rPr>
              <a:t>.6</a:t>
            </a:r>
            <a:endParaRPr sz="1600">
              <a:latin typeface="Calibri"/>
              <a:cs typeface="Calibri"/>
            </a:endParaRPr>
          </a:p>
        </p:txBody>
      </p:sp>
      <p:sp>
        <p:nvSpPr>
          <p:cNvPr id="45" name="object 45"/>
          <p:cNvSpPr txBox="1"/>
          <p:nvPr/>
        </p:nvSpPr>
        <p:spPr>
          <a:xfrm>
            <a:off x="7082155" y="3445002"/>
            <a:ext cx="282575"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1</a:t>
            </a:r>
            <a:r>
              <a:rPr sz="1600" spc="-5" dirty="0">
                <a:latin typeface="Calibri"/>
                <a:cs typeface="Calibri"/>
              </a:rPr>
              <a:t>.5</a:t>
            </a:r>
            <a:endParaRPr sz="1600">
              <a:latin typeface="Calibri"/>
              <a:cs typeface="Calibri"/>
            </a:endParaRPr>
          </a:p>
        </p:txBody>
      </p:sp>
      <p:sp>
        <p:nvSpPr>
          <p:cNvPr id="46" name="object 46"/>
          <p:cNvSpPr txBox="1"/>
          <p:nvPr/>
        </p:nvSpPr>
        <p:spPr>
          <a:xfrm>
            <a:off x="2624073" y="2344928"/>
            <a:ext cx="384175"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14</a:t>
            </a:r>
            <a:r>
              <a:rPr sz="1600" spc="-5" dirty="0">
                <a:latin typeface="Calibri"/>
                <a:cs typeface="Calibri"/>
              </a:rPr>
              <a:t>.8</a:t>
            </a:r>
            <a:endParaRPr sz="1600">
              <a:latin typeface="Calibri"/>
              <a:cs typeface="Calibri"/>
            </a:endParaRPr>
          </a:p>
        </p:txBody>
      </p:sp>
      <p:sp>
        <p:nvSpPr>
          <p:cNvPr id="47" name="object 47"/>
          <p:cNvSpPr txBox="1"/>
          <p:nvPr/>
        </p:nvSpPr>
        <p:spPr>
          <a:xfrm>
            <a:off x="5154295" y="3329432"/>
            <a:ext cx="282575" cy="266700"/>
          </a:xfrm>
          <a:prstGeom prst="rect">
            <a:avLst/>
          </a:prstGeom>
        </p:spPr>
        <p:txBody>
          <a:bodyPr vert="horz" wrap="square" lIns="0" tIns="0" rIns="0" bIns="0" rtlCol="0">
            <a:spAutoFit/>
          </a:bodyPr>
          <a:lstStyle/>
          <a:p>
            <a:pPr marL="12700">
              <a:lnSpc>
                <a:spcPct val="100000"/>
              </a:lnSpc>
            </a:pPr>
            <a:r>
              <a:rPr sz="1600" spc="-15" dirty="0">
                <a:latin typeface="Calibri"/>
                <a:cs typeface="Calibri"/>
              </a:rPr>
              <a:t>2</a:t>
            </a:r>
            <a:r>
              <a:rPr sz="1600" spc="-5" dirty="0">
                <a:latin typeface="Calibri"/>
                <a:cs typeface="Calibri"/>
              </a:rPr>
              <a:t>.9</a:t>
            </a:r>
            <a:endParaRPr sz="1600">
              <a:latin typeface="Calibri"/>
              <a:cs typeface="Calibri"/>
            </a:endParaRPr>
          </a:p>
        </p:txBody>
      </p:sp>
      <p:sp>
        <p:nvSpPr>
          <p:cNvPr id="48" name="object 48"/>
          <p:cNvSpPr txBox="1"/>
          <p:nvPr/>
        </p:nvSpPr>
        <p:spPr>
          <a:xfrm>
            <a:off x="7632954" y="3461384"/>
            <a:ext cx="282575"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1</a:t>
            </a:r>
            <a:r>
              <a:rPr sz="1600" spc="-5" dirty="0">
                <a:latin typeface="Calibri"/>
                <a:cs typeface="Calibri"/>
              </a:rPr>
              <a:t>.3</a:t>
            </a:r>
            <a:endParaRPr sz="1600">
              <a:latin typeface="Calibri"/>
              <a:cs typeface="Calibri"/>
            </a:endParaRPr>
          </a:p>
        </p:txBody>
      </p:sp>
      <p:sp>
        <p:nvSpPr>
          <p:cNvPr id="49" name="object 49"/>
          <p:cNvSpPr txBox="1"/>
          <p:nvPr/>
        </p:nvSpPr>
        <p:spPr>
          <a:xfrm>
            <a:off x="619455" y="1431797"/>
            <a:ext cx="233045" cy="2569845"/>
          </a:xfrm>
          <a:prstGeom prst="rect">
            <a:avLst/>
          </a:prstGeom>
        </p:spPr>
        <p:txBody>
          <a:bodyPr vert="horz" wrap="square" lIns="0" tIns="0" rIns="0" bIns="0" rtlCol="0">
            <a:spAutoFit/>
          </a:bodyPr>
          <a:lstStyle/>
          <a:p>
            <a:pPr algn="ctr">
              <a:lnSpc>
                <a:spcPct val="100000"/>
              </a:lnSpc>
            </a:pPr>
            <a:r>
              <a:rPr sz="1600" dirty="0">
                <a:latin typeface="Calibri"/>
                <a:cs typeface="Calibri"/>
              </a:rPr>
              <a:t>28</a:t>
            </a:r>
            <a:endParaRPr sz="1600">
              <a:latin typeface="Calibri"/>
              <a:cs typeface="Calibri"/>
            </a:endParaRPr>
          </a:p>
          <a:p>
            <a:pPr algn="ctr">
              <a:lnSpc>
                <a:spcPct val="100000"/>
              </a:lnSpc>
              <a:spcBef>
                <a:spcPts val="670"/>
              </a:spcBef>
            </a:pPr>
            <a:r>
              <a:rPr sz="1600" dirty="0">
                <a:latin typeface="Calibri"/>
                <a:cs typeface="Calibri"/>
              </a:rPr>
              <a:t>24</a:t>
            </a:r>
            <a:endParaRPr sz="1600">
              <a:latin typeface="Calibri"/>
              <a:cs typeface="Calibri"/>
            </a:endParaRPr>
          </a:p>
          <a:p>
            <a:pPr algn="ctr">
              <a:lnSpc>
                <a:spcPct val="100000"/>
              </a:lnSpc>
              <a:spcBef>
                <a:spcPts val="665"/>
              </a:spcBef>
            </a:pPr>
            <a:r>
              <a:rPr sz="1600" dirty="0">
                <a:latin typeface="Calibri"/>
                <a:cs typeface="Calibri"/>
              </a:rPr>
              <a:t>20</a:t>
            </a:r>
            <a:endParaRPr sz="1600">
              <a:latin typeface="Calibri"/>
              <a:cs typeface="Calibri"/>
            </a:endParaRPr>
          </a:p>
          <a:p>
            <a:pPr algn="ctr">
              <a:lnSpc>
                <a:spcPct val="100000"/>
              </a:lnSpc>
              <a:spcBef>
                <a:spcPts val="670"/>
              </a:spcBef>
            </a:pPr>
            <a:r>
              <a:rPr sz="1600" dirty="0">
                <a:latin typeface="Calibri"/>
                <a:cs typeface="Calibri"/>
              </a:rPr>
              <a:t>16</a:t>
            </a:r>
            <a:endParaRPr sz="1600">
              <a:latin typeface="Calibri"/>
              <a:cs typeface="Calibri"/>
            </a:endParaRPr>
          </a:p>
          <a:p>
            <a:pPr algn="ctr">
              <a:lnSpc>
                <a:spcPct val="100000"/>
              </a:lnSpc>
              <a:spcBef>
                <a:spcPts val="665"/>
              </a:spcBef>
            </a:pPr>
            <a:r>
              <a:rPr sz="1600" dirty="0">
                <a:latin typeface="Calibri"/>
                <a:cs typeface="Calibri"/>
              </a:rPr>
              <a:t>12</a:t>
            </a:r>
            <a:endParaRPr sz="1600">
              <a:latin typeface="Calibri"/>
              <a:cs typeface="Calibri"/>
            </a:endParaRPr>
          </a:p>
          <a:p>
            <a:pPr marL="100965" algn="ctr">
              <a:lnSpc>
                <a:spcPct val="100000"/>
              </a:lnSpc>
              <a:spcBef>
                <a:spcPts val="670"/>
              </a:spcBef>
            </a:pPr>
            <a:r>
              <a:rPr sz="1600" spc="-5" dirty="0">
                <a:latin typeface="Calibri"/>
                <a:cs typeface="Calibri"/>
              </a:rPr>
              <a:t>8</a:t>
            </a:r>
            <a:endParaRPr sz="1600">
              <a:latin typeface="Calibri"/>
              <a:cs typeface="Calibri"/>
            </a:endParaRPr>
          </a:p>
          <a:p>
            <a:pPr marL="100965" algn="ctr">
              <a:lnSpc>
                <a:spcPct val="100000"/>
              </a:lnSpc>
              <a:spcBef>
                <a:spcPts val="670"/>
              </a:spcBef>
            </a:pPr>
            <a:r>
              <a:rPr sz="1600" spc="-5" dirty="0">
                <a:latin typeface="Calibri"/>
                <a:cs typeface="Calibri"/>
              </a:rPr>
              <a:t>4</a:t>
            </a:r>
            <a:endParaRPr sz="1600">
              <a:latin typeface="Calibri"/>
              <a:cs typeface="Calibri"/>
            </a:endParaRPr>
          </a:p>
          <a:p>
            <a:pPr marL="100965" algn="ctr">
              <a:lnSpc>
                <a:spcPct val="100000"/>
              </a:lnSpc>
              <a:spcBef>
                <a:spcPts val="670"/>
              </a:spcBef>
            </a:pPr>
            <a:r>
              <a:rPr sz="1600" spc="-5" dirty="0">
                <a:latin typeface="Calibri"/>
                <a:cs typeface="Calibri"/>
              </a:rPr>
              <a:t>0</a:t>
            </a:r>
            <a:endParaRPr sz="1600">
              <a:latin typeface="Calibri"/>
              <a:cs typeface="Calibri"/>
            </a:endParaRPr>
          </a:p>
        </p:txBody>
      </p:sp>
      <p:sp>
        <p:nvSpPr>
          <p:cNvPr id="50" name="object 50"/>
          <p:cNvSpPr txBox="1"/>
          <p:nvPr/>
        </p:nvSpPr>
        <p:spPr>
          <a:xfrm>
            <a:off x="1736598" y="3998721"/>
            <a:ext cx="5877560" cy="266700"/>
          </a:xfrm>
          <a:prstGeom prst="rect">
            <a:avLst/>
          </a:prstGeom>
        </p:spPr>
        <p:txBody>
          <a:bodyPr vert="horz" wrap="square" lIns="0" tIns="0" rIns="0" bIns="0" rtlCol="0">
            <a:spAutoFit/>
          </a:bodyPr>
          <a:lstStyle/>
          <a:p>
            <a:pPr marL="12700">
              <a:lnSpc>
                <a:spcPct val="100000"/>
              </a:lnSpc>
              <a:tabLst>
                <a:tab pos="2404110" algn="l"/>
                <a:tab pos="5106670" algn="l"/>
              </a:tabLst>
            </a:pPr>
            <a:r>
              <a:rPr sz="1600" spc="-5" dirty="0">
                <a:latin typeface="Calibri"/>
                <a:cs typeface="Calibri"/>
              </a:rPr>
              <a:t>Health</a:t>
            </a:r>
            <a:r>
              <a:rPr sz="1600" dirty="0">
                <a:latin typeface="Calibri"/>
                <a:cs typeface="Calibri"/>
              </a:rPr>
              <a:t> </a:t>
            </a:r>
            <a:r>
              <a:rPr sz="1600" spc="-5" dirty="0">
                <a:latin typeface="Calibri"/>
                <a:cs typeface="Calibri"/>
              </a:rPr>
              <a:t>posts	Health</a:t>
            </a:r>
            <a:r>
              <a:rPr sz="1600" spc="5" dirty="0">
                <a:latin typeface="Calibri"/>
                <a:cs typeface="Calibri"/>
              </a:rPr>
              <a:t> </a:t>
            </a:r>
            <a:r>
              <a:rPr sz="1600" spc="-5" dirty="0">
                <a:latin typeface="Calibri"/>
                <a:cs typeface="Calibri"/>
              </a:rPr>
              <a:t>centres	Hospitals</a:t>
            </a:r>
            <a:endParaRPr sz="1600">
              <a:latin typeface="Calibri"/>
              <a:cs typeface="Calibri"/>
            </a:endParaRPr>
          </a:p>
        </p:txBody>
      </p:sp>
      <p:sp>
        <p:nvSpPr>
          <p:cNvPr id="51" name="object 51"/>
          <p:cNvSpPr/>
          <p:nvPr/>
        </p:nvSpPr>
        <p:spPr>
          <a:xfrm>
            <a:off x="6774180" y="1444752"/>
            <a:ext cx="111760" cy="111760"/>
          </a:xfrm>
          <a:custGeom>
            <a:avLst/>
            <a:gdLst/>
            <a:ahLst/>
            <a:cxnLst/>
            <a:rect l="l" t="t" r="r" b="b"/>
            <a:pathLst>
              <a:path w="111759" h="111759">
                <a:moveTo>
                  <a:pt x="0" y="111251"/>
                </a:moveTo>
                <a:lnTo>
                  <a:pt x="111251" y="111251"/>
                </a:lnTo>
                <a:lnTo>
                  <a:pt x="111251" y="0"/>
                </a:lnTo>
                <a:lnTo>
                  <a:pt x="0" y="0"/>
                </a:lnTo>
                <a:lnTo>
                  <a:pt x="0" y="111251"/>
                </a:lnTo>
                <a:close/>
              </a:path>
            </a:pathLst>
          </a:custGeom>
          <a:solidFill>
            <a:srgbClr val="717BA2"/>
          </a:solidFill>
        </p:spPr>
        <p:txBody>
          <a:bodyPr wrap="square" lIns="0" tIns="0" rIns="0" bIns="0" rtlCol="0"/>
          <a:lstStyle/>
          <a:p>
            <a:endParaRPr/>
          </a:p>
        </p:txBody>
      </p:sp>
      <p:sp>
        <p:nvSpPr>
          <p:cNvPr id="52" name="object 52"/>
          <p:cNvSpPr txBox="1"/>
          <p:nvPr/>
        </p:nvSpPr>
        <p:spPr>
          <a:xfrm>
            <a:off x="6925182" y="1356105"/>
            <a:ext cx="319405"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OIC</a:t>
            </a:r>
            <a:endParaRPr sz="1600">
              <a:latin typeface="Calibri"/>
              <a:cs typeface="Calibri"/>
            </a:endParaRPr>
          </a:p>
        </p:txBody>
      </p:sp>
      <p:sp>
        <p:nvSpPr>
          <p:cNvPr id="53" name="object 53"/>
          <p:cNvSpPr/>
          <p:nvPr/>
        </p:nvSpPr>
        <p:spPr>
          <a:xfrm>
            <a:off x="6774180" y="1696211"/>
            <a:ext cx="111760" cy="113030"/>
          </a:xfrm>
          <a:custGeom>
            <a:avLst/>
            <a:gdLst/>
            <a:ahLst/>
            <a:cxnLst/>
            <a:rect l="l" t="t" r="r" b="b"/>
            <a:pathLst>
              <a:path w="111759" h="113030">
                <a:moveTo>
                  <a:pt x="0" y="112775"/>
                </a:moveTo>
                <a:lnTo>
                  <a:pt x="111251" y="112775"/>
                </a:lnTo>
                <a:lnTo>
                  <a:pt x="111251" y="0"/>
                </a:lnTo>
                <a:lnTo>
                  <a:pt x="0" y="0"/>
                </a:lnTo>
                <a:lnTo>
                  <a:pt x="0" y="112775"/>
                </a:lnTo>
                <a:close/>
              </a:path>
            </a:pathLst>
          </a:custGeom>
          <a:solidFill>
            <a:srgbClr val="9FB8CD"/>
          </a:solidFill>
        </p:spPr>
        <p:txBody>
          <a:bodyPr wrap="square" lIns="0" tIns="0" rIns="0" bIns="0" rtlCol="0"/>
          <a:lstStyle/>
          <a:p>
            <a:endParaRPr/>
          </a:p>
        </p:txBody>
      </p:sp>
      <p:sp>
        <p:nvSpPr>
          <p:cNvPr id="54" name="object 54"/>
          <p:cNvSpPr txBox="1"/>
          <p:nvPr/>
        </p:nvSpPr>
        <p:spPr>
          <a:xfrm>
            <a:off x="6925182" y="1607946"/>
            <a:ext cx="1682114" cy="266700"/>
          </a:xfrm>
          <a:prstGeom prst="rect">
            <a:avLst/>
          </a:prstGeom>
        </p:spPr>
        <p:txBody>
          <a:bodyPr vert="horz" wrap="square" lIns="0" tIns="0" rIns="0" bIns="0" rtlCol="0">
            <a:spAutoFit/>
          </a:bodyPr>
          <a:lstStyle/>
          <a:p>
            <a:pPr marL="12700">
              <a:lnSpc>
                <a:spcPct val="100000"/>
              </a:lnSpc>
            </a:pPr>
            <a:r>
              <a:rPr sz="1600" spc="-5" dirty="0">
                <a:latin typeface="Calibri"/>
                <a:cs typeface="Calibri"/>
              </a:rPr>
              <a:t>Non-OIC</a:t>
            </a:r>
            <a:r>
              <a:rPr sz="1600" spc="-65" dirty="0">
                <a:latin typeface="Calibri"/>
                <a:cs typeface="Calibri"/>
              </a:rPr>
              <a:t> </a:t>
            </a:r>
            <a:r>
              <a:rPr sz="1600" spc="-5" dirty="0">
                <a:latin typeface="Calibri"/>
                <a:cs typeface="Calibri"/>
              </a:rPr>
              <a:t>developing</a:t>
            </a:r>
            <a:endParaRPr sz="1600">
              <a:latin typeface="Calibri"/>
              <a:cs typeface="Calibri"/>
            </a:endParaRPr>
          </a:p>
        </p:txBody>
      </p:sp>
      <p:sp>
        <p:nvSpPr>
          <p:cNvPr id="55" name="object 55"/>
          <p:cNvSpPr/>
          <p:nvPr/>
        </p:nvSpPr>
        <p:spPr>
          <a:xfrm>
            <a:off x="6774180" y="1949195"/>
            <a:ext cx="111760" cy="111760"/>
          </a:xfrm>
          <a:custGeom>
            <a:avLst/>
            <a:gdLst/>
            <a:ahLst/>
            <a:cxnLst/>
            <a:rect l="l" t="t" r="r" b="b"/>
            <a:pathLst>
              <a:path w="111759" h="111760">
                <a:moveTo>
                  <a:pt x="0" y="111251"/>
                </a:moveTo>
                <a:lnTo>
                  <a:pt x="111251" y="111251"/>
                </a:lnTo>
                <a:lnTo>
                  <a:pt x="111251" y="0"/>
                </a:lnTo>
                <a:lnTo>
                  <a:pt x="0" y="0"/>
                </a:lnTo>
                <a:lnTo>
                  <a:pt x="0" y="111251"/>
                </a:lnTo>
                <a:close/>
              </a:path>
            </a:pathLst>
          </a:custGeom>
          <a:solidFill>
            <a:srgbClr val="E151D0"/>
          </a:solidFill>
        </p:spPr>
        <p:txBody>
          <a:bodyPr wrap="square" lIns="0" tIns="0" rIns="0" bIns="0" rtlCol="0"/>
          <a:lstStyle/>
          <a:p>
            <a:endParaRPr/>
          </a:p>
        </p:txBody>
      </p:sp>
      <p:sp>
        <p:nvSpPr>
          <p:cNvPr id="56" name="object 56"/>
          <p:cNvSpPr txBox="1"/>
          <p:nvPr/>
        </p:nvSpPr>
        <p:spPr>
          <a:xfrm>
            <a:off x="6925182" y="1860041"/>
            <a:ext cx="537210" cy="266700"/>
          </a:xfrm>
          <a:prstGeom prst="rect">
            <a:avLst/>
          </a:prstGeom>
        </p:spPr>
        <p:txBody>
          <a:bodyPr vert="horz" wrap="square" lIns="0" tIns="0" rIns="0" bIns="0" rtlCol="0">
            <a:spAutoFit/>
          </a:bodyPr>
          <a:lstStyle/>
          <a:p>
            <a:pPr marL="12700">
              <a:lnSpc>
                <a:spcPct val="100000"/>
              </a:lnSpc>
            </a:pPr>
            <a:r>
              <a:rPr sz="1600" dirty="0">
                <a:latin typeface="Calibri"/>
                <a:cs typeface="Calibri"/>
              </a:rPr>
              <a:t>W</a:t>
            </a:r>
            <a:r>
              <a:rPr sz="1600" spc="-10" dirty="0">
                <a:latin typeface="Calibri"/>
                <a:cs typeface="Calibri"/>
              </a:rPr>
              <a:t>o</a:t>
            </a:r>
            <a:r>
              <a:rPr sz="1600" spc="-15" dirty="0">
                <a:latin typeface="Calibri"/>
                <a:cs typeface="Calibri"/>
              </a:rPr>
              <a:t>r</a:t>
            </a:r>
            <a:r>
              <a:rPr sz="1600" spc="-5" dirty="0">
                <a:latin typeface="Calibri"/>
                <a:cs typeface="Calibri"/>
              </a:rPr>
              <a:t>ld</a:t>
            </a:r>
            <a:endParaRPr sz="1600">
              <a:latin typeface="Calibri"/>
              <a:cs typeface="Calibri"/>
            </a:endParaRPr>
          </a:p>
        </p:txBody>
      </p:sp>
      <p:sp>
        <p:nvSpPr>
          <p:cNvPr id="59" name="object 59"/>
          <p:cNvSpPr txBox="1"/>
          <p:nvPr/>
        </p:nvSpPr>
        <p:spPr>
          <a:xfrm>
            <a:off x="6663690" y="6459728"/>
            <a:ext cx="1943735" cy="160020"/>
          </a:xfrm>
          <a:prstGeom prst="rect">
            <a:avLst/>
          </a:prstGeom>
        </p:spPr>
        <p:txBody>
          <a:bodyPr vert="horz" wrap="square" lIns="0" tIns="0" rIns="0" bIns="0" rtlCol="0">
            <a:spAutoFit/>
          </a:bodyPr>
          <a:lstStyle/>
          <a:p>
            <a:pPr marL="12700">
              <a:lnSpc>
                <a:spcPts val="1100"/>
              </a:lnSpc>
            </a:pPr>
            <a:r>
              <a:rPr sz="1050" i="1" spc="-5" dirty="0">
                <a:latin typeface="Calibri"/>
                <a:cs typeface="Calibri"/>
              </a:rPr>
              <a:t>Source: </a:t>
            </a:r>
            <a:r>
              <a:rPr sz="1050" i="1" dirty="0">
                <a:latin typeface="Calibri"/>
                <a:cs typeface="Calibri"/>
              </a:rPr>
              <a:t>WHO </a:t>
            </a:r>
            <a:r>
              <a:rPr sz="1050" i="1" spc="-5" dirty="0">
                <a:latin typeface="Calibri"/>
                <a:cs typeface="Calibri"/>
              </a:rPr>
              <a:t>Data Repository</a:t>
            </a:r>
            <a:r>
              <a:rPr sz="1050" i="1" spc="-25" dirty="0">
                <a:latin typeface="Calibri"/>
                <a:cs typeface="Calibri"/>
              </a:rPr>
              <a:t> </a:t>
            </a:r>
            <a:r>
              <a:rPr sz="1050" i="1" dirty="0">
                <a:latin typeface="Calibri"/>
                <a:cs typeface="Calibri"/>
              </a:rPr>
              <a:t>2015</a:t>
            </a:r>
            <a:endParaRPr sz="1050">
              <a:latin typeface="Calibri"/>
              <a:cs typeface="Calibri"/>
            </a:endParaRPr>
          </a:p>
        </p:txBody>
      </p:sp>
      <p:sp>
        <p:nvSpPr>
          <p:cNvPr id="57" name="object 57"/>
          <p:cNvSpPr txBox="1"/>
          <p:nvPr/>
        </p:nvSpPr>
        <p:spPr>
          <a:xfrm>
            <a:off x="695236" y="5257800"/>
            <a:ext cx="8001000" cy="954107"/>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0" tIns="30480" rIns="0" bIns="0" rtlCol="0">
            <a:spAutoFit/>
          </a:bodyPr>
          <a:lstStyle/>
          <a:p>
            <a:pPr marL="91440" marR="759460" algn="just">
              <a:lnSpc>
                <a:spcPct val="100000"/>
              </a:lnSpc>
              <a:spcBef>
                <a:spcPts val="240"/>
              </a:spcBef>
            </a:pPr>
            <a:r>
              <a:rPr sz="2000" b="1" spc="-5" dirty="0">
                <a:latin typeface="Candara"/>
                <a:cs typeface="Candara"/>
              </a:rPr>
              <a:t>With </a:t>
            </a:r>
            <a:r>
              <a:rPr sz="2000" b="1" dirty="0">
                <a:latin typeface="Candara"/>
                <a:cs typeface="Candara"/>
              </a:rPr>
              <a:t>6.7 health posts and less than one </a:t>
            </a:r>
            <a:r>
              <a:rPr sz="2000" b="1" spc="-5" dirty="0">
                <a:latin typeface="Candara"/>
                <a:cs typeface="Candara"/>
              </a:rPr>
              <a:t>district, </a:t>
            </a:r>
            <a:r>
              <a:rPr sz="2000" b="1" dirty="0">
                <a:latin typeface="Candara"/>
                <a:cs typeface="Candara"/>
              </a:rPr>
              <a:t>provincial and  specialized hospital per </a:t>
            </a:r>
            <a:r>
              <a:rPr sz="2000" b="1" dirty="0" smtClean="0">
                <a:latin typeface="Candara"/>
                <a:cs typeface="Candara"/>
              </a:rPr>
              <a:t>100,000 </a:t>
            </a:r>
            <a:r>
              <a:rPr sz="2000" b="1" dirty="0">
                <a:latin typeface="Candara"/>
                <a:cs typeface="Candara"/>
              </a:rPr>
              <a:t>people, OIC countries are lagging  behind the world and </a:t>
            </a:r>
            <a:r>
              <a:rPr sz="2000" b="1" spc="-10" dirty="0">
                <a:latin typeface="Candara"/>
                <a:cs typeface="Candara"/>
              </a:rPr>
              <a:t>non-OIC </a:t>
            </a:r>
            <a:r>
              <a:rPr sz="2000" b="1" dirty="0">
                <a:latin typeface="Candara"/>
                <a:cs typeface="Candara"/>
              </a:rPr>
              <a:t>developing</a:t>
            </a:r>
            <a:r>
              <a:rPr sz="2000" b="1" spc="50" dirty="0">
                <a:latin typeface="Candara"/>
                <a:cs typeface="Candara"/>
              </a:rPr>
              <a:t> </a:t>
            </a:r>
            <a:r>
              <a:rPr sz="2000" b="1" spc="-5" dirty="0">
                <a:latin typeface="Candara"/>
                <a:cs typeface="Candara"/>
              </a:rPr>
              <a:t>countries</a:t>
            </a:r>
            <a:endParaRPr sz="2000" b="1" dirty="0">
              <a:latin typeface="Candara"/>
              <a:cs typeface="Candara"/>
            </a:endParaRPr>
          </a:p>
        </p:txBody>
      </p:sp>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881" y="0"/>
            <a:ext cx="764704" cy="764704"/>
          </a:xfrm>
          <a:prstGeom prst="rect">
            <a:avLst/>
          </a:prstGeom>
        </p:spPr>
      </p:pic>
      <p:pic>
        <p:nvPicPr>
          <p:cNvPr id="61" name="Picture 60" descr="C:\Users\kenan\Desktop\Sesric\sesri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44625"/>
            <a:ext cx="727944" cy="720080"/>
          </a:xfrm>
          <a:prstGeom prst="rect">
            <a:avLst/>
          </a:prstGeom>
          <a:noFill/>
          <a:effectLst/>
          <a:extLst/>
        </p:spPr>
      </p:pic>
    </p:spTree>
    <p:extLst>
      <p:ext uri="{BB962C8B-B14F-4D97-AF65-F5344CB8AC3E}">
        <p14:creationId xmlns:p14="http://schemas.microsoft.com/office/powerpoint/2010/main" val="4154731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5656" y="-75005"/>
            <a:ext cx="7211144" cy="1201097"/>
          </a:xfrm>
          <a:prstGeom prst="rect">
            <a:avLst/>
          </a:prstGeom>
        </p:spPr>
        <p:txBody>
          <a:bodyPr vert="horz" wrap="square" lIns="0" tIns="214121" rIns="0" bIns="0" rtlCol="0">
            <a:spAutoFit/>
          </a:bodyPr>
          <a:lstStyle/>
          <a:p>
            <a:pPr marL="12700" algn="l"/>
            <a:r>
              <a:rPr sz="3200" dirty="0">
                <a:solidFill>
                  <a:schemeClr val="tx2"/>
                </a:solidFill>
                <a:effectLst>
                  <a:outerShdw blurRad="38100" dist="38100" dir="2700000" algn="tl">
                    <a:srgbClr val="000000">
                      <a:alpha val="43137"/>
                    </a:srgbClr>
                  </a:outerShdw>
                </a:effectLst>
                <a:latin typeface="Arial Black" pitchFamily="34" charset="0"/>
              </a:rPr>
              <a:t>Thematic Area 1: </a:t>
            </a:r>
            <a:r>
              <a:rPr lang="tr-TR" sz="3200" dirty="0" smtClean="0">
                <a:solidFill>
                  <a:schemeClr val="tx2"/>
                </a:solidFill>
                <a:effectLst>
                  <a:outerShdw blurRad="38100" dist="38100" dir="2700000" algn="tl">
                    <a:srgbClr val="000000">
                      <a:alpha val="43137"/>
                    </a:srgbClr>
                  </a:outerShdw>
                </a:effectLst>
                <a:latin typeface="Arial Black" pitchFamily="34" charset="0"/>
              </a:rPr>
              <a:t/>
            </a:r>
            <a:br>
              <a:rPr lang="tr-TR" sz="3200" dirty="0" smtClean="0">
                <a:solidFill>
                  <a:schemeClr val="tx2"/>
                </a:solidFill>
                <a:effectLst>
                  <a:outerShdw blurRad="38100" dist="38100" dir="2700000" algn="tl">
                    <a:srgbClr val="000000">
                      <a:alpha val="43137"/>
                    </a:srgbClr>
                  </a:outerShdw>
                </a:effectLst>
                <a:latin typeface="Arial Black" pitchFamily="34" charset="0"/>
              </a:rPr>
            </a:br>
            <a:r>
              <a:rPr sz="3200" dirty="0" smtClean="0">
                <a:solidFill>
                  <a:schemeClr val="tx2"/>
                </a:solidFill>
                <a:effectLst>
                  <a:outerShdw blurRad="38100" dist="38100" dir="2700000" algn="tl">
                    <a:srgbClr val="000000">
                      <a:alpha val="43137"/>
                    </a:srgbClr>
                  </a:outerShdw>
                </a:effectLst>
                <a:latin typeface="Arial Black" pitchFamily="34" charset="0"/>
              </a:rPr>
              <a:t>Health </a:t>
            </a:r>
            <a:r>
              <a:rPr sz="3200" dirty="0">
                <a:solidFill>
                  <a:schemeClr val="tx2"/>
                </a:solidFill>
                <a:effectLst>
                  <a:outerShdw blurRad="38100" dist="38100" dir="2700000" algn="tl">
                    <a:srgbClr val="000000">
                      <a:alpha val="43137"/>
                    </a:srgbClr>
                  </a:outerShdw>
                </a:effectLst>
                <a:latin typeface="Arial Black" pitchFamily="34" charset="0"/>
              </a:rPr>
              <a:t>System Strengthening</a:t>
            </a:r>
          </a:p>
        </p:txBody>
      </p:sp>
      <p:sp>
        <p:nvSpPr>
          <p:cNvPr id="3" name="object 3"/>
          <p:cNvSpPr/>
          <p:nvPr/>
        </p:nvSpPr>
        <p:spPr>
          <a:xfrm>
            <a:off x="457200" y="1219200"/>
            <a:ext cx="8229600" cy="5234136"/>
          </a:xfrm>
          <a:custGeom>
            <a:avLst/>
            <a:gdLst/>
            <a:ahLst/>
            <a:cxnLst/>
            <a:rect l="l" t="t" r="r" b="b"/>
            <a:pathLst>
              <a:path w="8229600" h="5029200">
                <a:moveTo>
                  <a:pt x="0" y="5029200"/>
                </a:moveTo>
                <a:lnTo>
                  <a:pt x="8229600" y="5029200"/>
                </a:lnTo>
                <a:lnTo>
                  <a:pt x="8229600" y="0"/>
                </a:lnTo>
                <a:lnTo>
                  <a:pt x="0" y="0"/>
                </a:lnTo>
                <a:lnTo>
                  <a:pt x="0" y="5029200"/>
                </a:lnTo>
                <a:close/>
              </a:path>
            </a:pathLst>
          </a:custGeom>
        </p:spPr>
        <p:style>
          <a:lnRef idx="1">
            <a:schemeClr val="accent5"/>
          </a:lnRef>
          <a:fillRef idx="2">
            <a:schemeClr val="accent5"/>
          </a:fillRef>
          <a:effectRef idx="1">
            <a:schemeClr val="accent5"/>
          </a:effectRef>
          <a:fontRef idx="minor">
            <a:schemeClr val="dk1"/>
          </a:fontRef>
        </p:style>
        <p:txBody>
          <a:bodyPr wrap="square" lIns="0" tIns="0" rIns="0" bIns="0" rtlCol="0"/>
          <a:lstStyle/>
          <a:p>
            <a:endParaRPr/>
          </a:p>
        </p:txBody>
      </p:sp>
      <p:sp>
        <p:nvSpPr>
          <p:cNvPr id="4" name="object 4"/>
          <p:cNvSpPr txBox="1"/>
          <p:nvPr/>
        </p:nvSpPr>
        <p:spPr>
          <a:xfrm>
            <a:off x="535940" y="1196752"/>
            <a:ext cx="8051800" cy="4839786"/>
          </a:xfrm>
          <a:prstGeom prst="rect">
            <a:avLst/>
          </a:prstGeom>
        </p:spPr>
        <p:txBody>
          <a:bodyPr vert="horz" wrap="square" lIns="0" tIns="0" rIns="0" bIns="0" rtlCol="0">
            <a:spAutoFit/>
          </a:bodyPr>
          <a:lstStyle/>
          <a:p>
            <a:pPr marL="12700">
              <a:lnSpc>
                <a:spcPct val="100000"/>
              </a:lnSpc>
            </a:pPr>
            <a:endParaRPr lang="tr-TR" sz="1600" i="1" spc="-10" dirty="0" smtClean="0">
              <a:solidFill>
                <a:srgbClr val="001F5F"/>
              </a:solidFill>
              <a:latin typeface="Cambria"/>
              <a:cs typeface="Cambria"/>
            </a:endParaRPr>
          </a:p>
          <a:p>
            <a:pPr marL="12700">
              <a:lnSpc>
                <a:spcPct val="100000"/>
              </a:lnSpc>
            </a:pPr>
            <a:r>
              <a:rPr lang="tr-TR" sz="1600" b="1" i="1" spc="-10" dirty="0" smtClean="0">
                <a:solidFill>
                  <a:srgbClr val="001F5F"/>
                </a:solidFill>
                <a:latin typeface="Cambria"/>
                <a:cs typeface="Cambria"/>
              </a:rPr>
              <a:t>      </a:t>
            </a:r>
            <a:r>
              <a:rPr sz="1600" b="1" i="1" spc="-10" dirty="0" smtClean="0">
                <a:solidFill>
                  <a:srgbClr val="001F5F"/>
                </a:solidFill>
                <a:latin typeface="Cambria"/>
                <a:cs typeface="Cambria"/>
              </a:rPr>
              <a:t>Selected </a:t>
            </a:r>
            <a:r>
              <a:rPr sz="1600" b="1" i="1" spc="-10" dirty="0">
                <a:solidFill>
                  <a:srgbClr val="001F5F"/>
                </a:solidFill>
                <a:latin typeface="Cambria"/>
                <a:cs typeface="Cambria"/>
              </a:rPr>
              <a:t>actions </a:t>
            </a:r>
            <a:r>
              <a:rPr sz="1600" b="1" i="1" spc="-5" dirty="0">
                <a:solidFill>
                  <a:srgbClr val="001F5F"/>
                </a:solidFill>
                <a:latin typeface="Cambria"/>
                <a:cs typeface="Cambria"/>
              </a:rPr>
              <a:t>and activities </a:t>
            </a:r>
            <a:r>
              <a:rPr sz="1600" b="1" i="1" spc="-10" dirty="0">
                <a:solidFill>
                  <a:srgbClr val="001F5F"/>
                </a:solidFill>
                <a:latin typeface="Cambria"/>
                <a:cs typeface="Cambria"/>
              </a:rPr>
              <a:t>from </a:t>
            </a:r>
            <a:r>
              <a:rPr sz="1600" b="1" i="1" spc="-5" dirty="0">
                <a:solidFill>
                  <a:srgbClr val="001F5F"/>
                </a:solidFill>
                <a:latin typeface="Cambria"/>
                <a:cs typeface="Cambria"/>
              </a:rPr>
              <a:t>Implementation</a:t>
            </a:r>
            <a:r>
              <a:rPr sz="1600" b="1" i="1" spc="125" dirty="0">
                <a:solidFill>
                  <a:srgbClr val="001F5F"/>
                </a:solidFill>
                <a:latin typeface="Cambria"/>
                <a:cs typeface="Cambria"/>
              </a:rPr>
              <a:t> </a:t>
            </a:r>
            <a:r>
              <a:rPr sz="1600" b="1" i="1" spc="-10" dirty="0">
                <a:solidFill>
                  <a:srgbClr val="001F5F"/>
                </a:solidFill>
                <a:latin typeface="Cambria"/>
                <a:cs typeface="Cambria"/>
              </a:rPr>
              <a:t>Plan</a:t>
            </a:r>
            <a:endParaRPr sz="1600" b="1" dirty="0">
              <a:latin typeface="Cambria"/>
              <a:cs typeface="Cambria"/>
            </a:endParaRPr>
          </a:p>
          <a:p>
            <a:pPr marL="285750" marR="5080" indent="-273685" algn="just">
              <a:lnSpc>
                <a:spcPct val="100000"/>
              </a:lnSpc>
              <a:spcBef>
                <a:spcPts val="1230"/>
              </a:spcBef>
              <a:tabLst>
                <a:tab pos="285115" algn="l"/>
              </a:tabLst>
            </a:pPr>
            <a:r>
              <a:rPr sz="1500" spc="10" dirty="0">
                <a:latin typeface="Wingdings 3"/>
                <a:cs typeface="Wingdings 3"/>
              </a:rPr>
              <a:t></a:t>
            </a:r>
            <a:r>
              <a:rPr sz="1500" spc="10" dirty="0">
                <a:solidFill>
                  <a:srgbClr val="717BA2"/>
                </a:solidFill>
                <a:latin typeface="Times New Roman"/>
                <a:cs typeface="Times New Roman"/>
              </a:rPr>
              <a:t>	</a:t>
            </a:r>
            <a:r>
              <a:rPr sz="2000" spc="-5" dirty="0">
                <a:latin typeface="Candara"/>
                <a:cs typeface="Candara"/>
              </a:rPr>
              <a:t>Facilitate knowledge exchange </a:t>
            </a:r>
            <a:r>
              <a:rPr sz="2000" dirty="0" smtClean="0">
                <a:latin typeface="Candara"/>
                <a:cs typeface="Candara"/>
              </a:rPr>
              <a:t>and </a:t>
            </a:r>
            <a:r>
              <a:rPr sz="2000" spc="-5" dirty="0">
                <a:latin typeface="Candara"/>
                <a:cs typeface="Candara"/>
              </a:rPr>
              <a:t>co-production</a:t>
            </a:r>
            <a:r>
              <a:rPr sz="2000" spc="55" dirty="0">
                <a:latin typeface="Candara"/>
                <a:cs typeface="Candara"/>
              </a:rPr>
              <a:t> </a:t>
            </a:r>
            <a:r>
              <a:rPr sz="2000" spc="-5" dirty="0">
                <a:latin typeface="Candara"/>
                <a:cs typeface="Candara"/>
              </a:rPr>
              <a:t>of</a:t>
            </a:r>
            <a:r>
              <a:rPr sz="2000" spc="10" dirty="0">
                <a:latin typeface="Candara"/>
                <a:cs typeface="Candara"/>
              </a:rPr>
              <a:t> </a:t>
            </a:r>
            <a:r>
              <a:rPr sz="2000" dirty="0">
                <a:latin typeface="Candara"/>
                <a:cs typeface="Candara"/>
              </a:rPr>
              <a:t>new  </a:t>
            </a:r>
            <a:r>
              <a:rPr sz="2000" spc="-5" dirty="0">
                <a:latin typeface="Candara"/>
                <a:cs typeface="Candara"/>
              </a:rPr>
              <a:t>knowledge </a:t>
            </a:r>
            <a:r>
              <a:rPr sz="2000" dirty="0">
                <a:latin typeface="Candara"/>
                <a:cs typeface="Candara"/>
              </a:rPr>
              <a:t>among member </a:t>
            </a:r>
            <a:r>
              <a:rPr sz="2000" spc="-5" dirty="0">
                <a:latin typeface="Candara"/>
                <a:cs typeface="Candara"/>
              </a:rPr>
              <a:t>countries through </a:t>
            </a:r>
            <a:r>
              <a:rPr sz="2000" dirty="0" smtClean="0">
                <a:latin typeface="Candara"/>
                <a:cs typeface="Candara"/>
              </a:rPr>
              <a:t> </a:t>
            </a:r>
            <a:r>
              <a:rPr sz="2000" spc="-5" dirty="0">
                <a:latin typeface="Candara"/>
                <a:cs typeface="Candara"/>
              </a:rPr>
              <a:t>joint </a:t>
            </a:r>
            <a:r>
              <a:rPr sz="2000" dirty="0">
                <a:latin typeface="Candara"/>
                <a:cs typeface="Candara"/>
              </a:rPr>
              <a:t>capacity </a:t>
            </a:r>
            <a:r>
              <a:rPr sz="2000" spc="-5" dirty="0">
                <a:latin typeface="Candara"/>
                <a:cs typeface="Candara"/>
              </a:rPr>
              <a:t>building  </a:t>
            </a:r>
            <a:r>
              <a:rPr sz="2000" dirty="0" err="1" smtClean="0">
                <a:latin typeface="Candara"/>
                <a:cs typeface="Candara"/>
              </a:rPr>
              <a:t>programmes</a:t>
            </a:r>
            <a:r>
              <a:rPr lang="tr-TR" sz="2000" dirty="0" smtClean="0">
                <a:latin typeface="Candara"/>
                <a:cs typeface="Candara"/>
              </a:rPr>
              <a:t>.</a:t>
            </a:r>
            <a:endParaRPr sz="2000" dirty="0">
              <a:latin typeface="Candara"/>
              <a:cs typeface="Candara"/>
            </a:endParaRPr>
          </a:p>
          <a:p>
            <a:pPr algn="just">
              <a:lnSpc>
                <a:spcPct val="100000"/>
              </a:lnSpc>
            </a:pPr>
            <a:endParaRPr sz="2000" dirty="0">
              <a:latin typeface="Times New Roman"/>
              <a:cs typeface="Times New Roman"/>
            </a:endParaRPr>
          </a:p>
          <a:p>
            <a:pPr marL="12700" algn="just">
              <a:lnSpc>
                <a:spcPct val="100000"/>
              </a:lnSpc>
              <a:spcBef>
                <a:spcPts val="1300"/>
              </a:spcBef>
              <a:tabLst>
                <a:tab pos="285115" algn="l"/>
              </a:tabLst>
            </a:pPr>
            <a:r>
              <a:rPr sz="1500" spc="10" dirty="0">
                <a:latin typeface="Wingdings 3"/>
                <a:cs typeface="Wingdings 3"/>
              </a:rPr>
              <a:t></a:t>
            </a:r>
            <a:r>
              <a:rPr sz="1500" spc="10" dirty="0">
                <a:latin typeface="Times New Roman"/>
                <a:cs typeface="Times New Roman"/>
              </a:rPr>
              <a:t>	</a:t>
            </a:r>
            <a:r>
              <a:rPr sz="2000" spc="-5" dirty="0">
                <a:latin typeface="Candara"/>
                <a:cs typeface="Candara"/>
              </a:rPr>
              <a:t>Review and </a:t>
            </a:r>
            <a:r>
              <a:rPr sz="2000" dirty="0">
                <a:latin typeface="Candara"/>
                <a:cs typeface="Candara"/>
              </a:rPr>
              <a:t>upgrade the </a:t>
            </a:r>
            <a:r>
              <a:rPr sz="2000" spc="-5" dirty="0">
                <a:latin typeface="Candara"/>
                <a:cs typeface="Candara"/>
              </a:rPr>
              <a:t>current </a:t>
            </a:r>
            <a:r>
              <a:rPr sz="2000" dirty="0">
                <a:latin typeface="Candara"/>
                <a:cs typeface="Candara"/>
              </a:rPr>
              <a:t>status of the </a:t>
            </a:r>
            <a:r>
              <a:rPr sz="2000" spc="-5" dirty="0">
                <a:latin typeface="Candara"/>
                <a:cs typeface="Candara"/>
              </a:rPr>
              <a:t>national</a:t>
            </a:r>
            <a:r>
              <a:rPr sz="2000" spc="40" dirty="0">
                <a:latin typeface="Candara"/>
                <a:cs typeface="Candara"/>
              </a:rPr>
              <a:t> </a:t>
            </a:r>
            <a:r>
              <a:rPr sz="2000" spc="-5" dirty="0" smtClean="0">
                <a:latin typeface="Candara"/>
                <a:cs typeface="Candara"/>
              </a:rPr>
              <a:t>health</a:t>
            </a:r>
            <a:r>
              <a:rPr lang="tr-TR" sz="2000" dirty="0">
                <a:latin typeface="Candara"/>
                <a:cs typeface="Candara"/>
              </a:rPr>
              <a:t> </a:t>
            </a:r>
            <a:r>
              <a:rPr sz="2000" dirty="0" smtClean="0">
                <a:latin typeface="Candara"/>
                <a:cs typeface="Candara"/>
              </a:rPr>
              <a:t>information </a:t>
            </a:r>
            <a:r>
              <a:rPr sz="2000" dirty="0">
                <a:latin typeface="Candara"/>
                <a:cs typeface="Candara"/>
              </a:rPr>
              <a:t>system and its </a:t>
            </a:r>
            <a:r>
              <a:rPr sz="2000" spc="-5" dirty="0">
                <a:latin typeface="Candara"/>
                <a:cs typeface="Candara"/>
              </a:rPr>
              <a:t>key</a:t>
            </a:r>
            <a:r>
              <a:rPr sz="2000" spc="-90" dirty="0">
                <a:latin typeface="Candara"/>
                <a:cs typeface="Candara"/>
              </a:rPr>
              <a:t> </a:t>
            </a:r>
            <a:r>
              <a:rPr sz="2000" spc="-5" dirty="0" smtClean="0">
                <a:latin typeface="Candara"/>
                <a:cs typeface="Candara"/>
              </a:rPr>
              <a:t>elements</a:t>
            </a:r>
            <a:r>
              <a:rPr lang="tr-TR" sz="2000" spc="-5" dirty="0" smtClean="0">
                <a:latin typeface="Candara"/>
                <a:cs typeface="Candara"/>
              </a:rPr>
              <a:t>.</a:t>
            </a:r>
            <a:endParaRPr sz="2000" dirty="0">
              <a:latin typeface="Candara"/>
              <a:cs typeface="Candara"/>
            </a:endParaRPr>
          </a:p>
          <a:p>
            <a:pPr algn="just">
              <a:lnSpc>
                <a:spcPct val="100000"/>
              </a:lnSpc>
            </a:pPr>
            <a:endParaRPr sz="2000" dirty="0">
              <a:latin typeface="Times New Roman"/>
              <a:cs typeface="Times New Roman"/>
            </a:endParaRPr>
          </a:p>
          <a:p>
            <a:pPr marL="285750" marR="159385" indent="-273685" algn="just">
              <a:lnSpc>
                <a:spcPct val="100000"/>
              </a:lnSpc>
              <a:spcBef>
                <a:spcPts val="1300"/>
              </a:spcBef>
              <a:tabLst>
                <a:tab pos="285115" algn="l"/>
              </a:tabLst>
            </a:pPr>
            <a:r>
              <a:rPr sz="1500" spc="10" dirty="0">
                <a:latin typeface="Wingdings 3"/>
                <a:cs typeface="Wingdings 3"/>
              </a:rPr>
              <a:t></a:t>
            </a:r>
            <a:r>
              <a:rPr sz="1500" spc="10" dirty="0">
                <a:latin typeface="Times New Roman"/>
                <a:cs typeface="Times New Roman"/>
              </a:rPr>
              <a:t>	</a:t>
            </a:r>
            <a:r>
              <a:rPr sz="2000" spc="-5" dirty="0">
                <a:latin typeface="Candara"/>
                <a:cs typeface="Candara"/>
              </a:rPr>
              <a:t>Conduct </a:t>
            </a:r>
            <a:r>
              <a:rPr sz="2000" dirty="0">
                <a:latin typeface="Candara"/>
                <a:cs typeface="Candara"/>
              </a:rPr>
              <a:t>assessment </a:t>
            </a:r>
            <a:r>
              <a:rPr sz="2000" dirty="0" smtClean="0">
                <a:latin typeface="Candara"/>
                <a:cs typeface="Candara"/>
              </a:rPr>
              <a:t>base</a:t>
            </a:r>
            <a:r>
              <a:rPr lang="tr-TR" sz="2000" dirty="0" smtClean="0">
                <a:latin typeface="Candara"/>
                <a:cs typeface="Candara"/>
              </a:rPr>
              <a:t>d</a:t>
            </a:r>
            <a:r>
              <a:rPr sz="2000" dirty="0" smtClean="0">
                <a:latin typeface="Candara"/>
                <a:cs typeface="Candara"/>
              </a:rPr>
              <a:t> </a:t>
            </a:r>
            <a:r>
              <a:rPr sz="2000" spc="-5" dirty="0" smtClean="0">
                <a:latin typeface="Candara"/>
                <a:cs typeface="Candara"/>
              </a:rPr>
              <a:t>o</a:t>
            </a:r>
            <a:r>
              <a:rPr lang="tr-TR" sz="2000" spc="-5" dirty="0" smtClean="0">
                <a:latin typeface="Candara"/>
                <a:cs typeface="Candara"/>
              </a:rPr>
              <a:t>n</a:t>
            </a:r>
            <a:r>
              <a:rPr sz="2000" spc="-5" dirty="0" smtClean="0">
                <a:latin typeface="Candara"/>
                <a:cs typeface="Candara"/>
              </a:rPr>
              <a:t> </a:t>
            </a:r>
            <a:r>
              <a:rPr sz="2000" dirty="0">
                <a:latin typeface="Candara"/>
                <a:cs typeface="Candara"/>
              </a:rPr>
              <a:t>balance  between </a:t>
            </a:r>
            <a:r>
              <a:rPr sz="2000" spc="-5" dirty="0">
                <a:latin typeface="Candara"/>
                <a:cs typeface="Candara"/>
              </a:rPr>
              <a:t>production</a:t>
            </a:r>
            <a:r>
              <a:rPr sz="2000" spc="-25" dirty="0">
                <a:latin typeface="Candara"/>
                <a:cs typeface="Candara"/>
              </a:rPr>
              <a:t> </a:t>
            </a:r>
            <a:r>
              <a:rPr sz="2000" spc="-5" dirty="0">
                <a:latin typeface="Candara"/>
                <a:cs typeface="Candara"/>
              </a:rPr>
              <a:t>of</a:t>
            </a:r>
            <a:r>
              <a:rPr sz="2000" dirty="0">
                <a:latin typeface="Candara"/>
                <a:cs typeface="Candara"/>
              </a:rPr>
              <a:t> </a:t>
            </a:r>
            <a:r>
              <a:rPr sz="2000" dirty="0" smtClean="0">
                <a:latin typeface="Candara"/>
                <a:cs typeface="Candara"/>
              </a:rPr>
              <a:t>health</a:t>
            </a:r>
            <a:r>
              <a:rPr lang="tr-TR" sz="2000" dirty="0" smtClean="0">
                <a:latin typeface="Candara"/>
                <a:cs typeface="Candara"/>
              </a:rPr>
              <a:t> </a:t>
            </a:r>
            <a:r>
              <a:rPr sz="2000" dirty="0" smtClean="0">
                <a:latin typeface="Candara"/>
                <a:cs typeface="Candara"/>
              </a:rPr>
              <a:t>manpower </a:t>
            </a:r>
            <a:r>
              <a:rPr sz="2000" dirty="0">
                <a:latin typeface="Candara"/>
                <a:cs typeface="Candara"/>
              </a:rPr>
              <a:t>and </a:t>
            </a:r>
            <a:r>
              <a:rPr sz="2000" spc="-5" dirty="0">
                <a:latin typeface="Candara"/>
                <a:cs typeface="Candara"/>
              </a:rPr>
              <a:t>their </a:t>
            </a:r>
            <a:r>
              <a:rPr sz="2000" dirty="0">
                <a:latin typeface="Candara"/>
                <a:cs typeface="Candara"/>
              </a:rPr>
              <a:t>deployment and </a:t>
            </a:r>
            <a:r>
              <a:rPr sz="2000" spc="-5" dirty="0">
                <a:latin typeface="Candara"/>
                <a:cs typeface="Candara"/>
              </a:rPr>
              <a:t>utilization </a:t>
            </a:r>
            <a:r>
              <a:rPr sz="2000" dirty="0">
                <a:latin typeface="Candara"/>
                <a:cs typeface="Candara"/>
              </a:rPr>
              <a:t>by the </a:t>
            </a:r>
            <a:r>
              <a:rPr sz="2000" spc="-5" dirty="0">
                <a:latin typeface="Candara"/>
                <a:cs typeface="Candara"/>
              </a:rPr>
              <a:t>health</a:t>
            </a:r>
            <a:r>
              <a:rPr sz="2000" dirty="0">
                <a:latin typeface="Candara"/>
                <a:cs typeface="Candara"/>
              </a:rPr>
              <a:t> </a:t>
            </a:r>
            <a:r>
              <a:rPr sz="2000" dirty="0" smtClean="0">
                <a:latin typeface="Candara"/>
                <a:cs typeface="Candara"/>
              </a:rPr>
              <a:t>system</a:t>
            </a:r>
            <a:r>
              <a:rPr lang="tr-TR" sz="2000" dirty="0" smtClean="0">
                <a:latin typeface="Candara"/>
                <a:cs typeface="Candara"/>
              </a:rPr>
              <a:t>.</a:t>
            </a:r>
            <a:endParaRPr sz="2000" dirty="0">
              <a:latin typeface="Candara"/>
              <a:cs typeface="Candara"/>
            </a:endParaRPr>
          </a:p>
          <a:p>
            <a:pPr algn="just">
              <a:lnSpc>
                <a:spcPct val="100000"/>
              </a:lnSpc>
            </a:pPr>
            <a:endParaRPr sz="2000" dirty="0">
              <a:latin typeface="Times New Roman"/>
              <a:cs typeface="Times New Roman"/>
            </a:endParaRPr>
          </a:p>
          <a:p>
            <a:pPr marL="285750" marR="16510" indent="-273685" algn="just">
              <a:lnSpc>
                <a:spcPct val="100000"/>
              </a:lnSpc>
              <a:spcBef>
                <a:spcPts val="1300"/>
              </a:spcBef>
              <a:tabLst>
                <a:tab pos="285115" algn="l"/>
              </a:tabLst>
            </a:pPr>
            <a:r>
              <a:rPr sz="1500" spc="10" dirty="0">
                <a:latin typeface="Wingdings 3"/>
                <a:cs typeface="Wingdings 3"/>
              </a:rPr>
              <a:t></a:t>
            </a:r>
            <a:r>
              <a:rPr sz="1500" spc="10" dirty="0">
                <a:latin typeface="Times New Roman"/>
                <a:cs typeface="Times New Roman"/>
              </a:rPr>
              <a:t>	</a:t>
            </a:r>
            <a:r>
              <a:rPr sz="2000" spc="-5" dirty="0">
                <a:latin typeface="Candara"/>
                <a:cs typeface="Candara"/>
              </a:rPr>
              <a:t>Start </a:t>
            </a:r>
            <a:r>
              <a:rPr sz="2000" dirty="0">
                <a:latin typeface="Candara"/>
                <a:cs typeface="Candara"/>
              </a:rPr>
              <a:t>prepayment and </a:t>
            </a:r>
            <a:r>
              <a:rPr sz="2000" spc="-5" dirty="0">
                <a:latin typeface="Candara"/>
                <a:cs typeface="Candara"/>
              </a:rPr>
              <a:t>risk pooling </a:t>
            </a:r>
            <a:r>
              <a:rPr sz="2000" dirty="0">
                <a:latin typeface="Candara"/>
                <a:cs typeface="Candara"/>
              </a:rPr>
              <a:t>based </a:t>
            </a:r>
            <a:r>
              <a:rPr sz="2000" spc="-5" dirty="0">
                <a:latin typeface="Candara"/>
                <a:cs typeface="Candara"/>
              </a:rPr>
              <a:t>health financing</a:t>
            </a:r>
            <a:r>
              <a:rPr sz="2000" spc="75" dirty="0">
                <a:latin typeface="Candara"/>
                <a:cs typeface="Candara"/>
              </a:rPr>
              <a:t> </a:t>
            </a:r>
            <a:r>
              <a:rPr sz="2000" spc="-5" dirty="0">
                <a:latin typeface="Candara"/>
                <a:cs typeface="Candara"/>
              </a:rPr>
              <a:t>schemes </a:t>
            </a:r>
            <a:r>
              <a:rPr sz="2000" dirty="0">
                <a:latin typeface="Candara"/>
                <a:cs typeface="Candara"/>
              </a:rPr>
              <a:t>to  </a:t>
            </a:r>
            <a:r>
              <a:rPr sz="2000" spc="-5" dirty="0">
                <a:latin typeface="Candara"/>
                <a:cs typeface="Candara"/>
              </a:rPr>
              <a:t>overcome financial barriers </a:t>
            </a:r>
            <a:r>
              <a:rPr sz="2000" dirty="0">
                <a:latin typeface="Candara"/>
                <a:cs typeface="Candara"/>
              </a:rPr>
              <a:t>to </a:t>
            </a:r>
            <a:r>
              <a:rPr sz="2000" spc="-5" dirty="0">
                <a:latin typeface="Candara"/>
                <a:cs typeface="Candara"/>
              </a:rPr>
              <a:t>health </a:t>
            </a:r>
            <a:r>
              <a:rPr sz="2000" dirty="0">
                <a:latin typeface="Candara"/>
                <a:cs typeface="Candara"/>
              </a:rPr>
              <a:t>care access </a:t>
            </a:r>
            <a:r>
              <a:rPr sz="2000" spc="-5" dirty="0">
                <a:latin typeface="Candara"/>
                <a:cs typeface="Candara"/>
              </a:rPr>
              <a:t>especially in rural</a:t>
            </a:r>
            <a:r>
              <a:rPr sz="2000" spc="150" dirty="0">
                <a:latin typeface="Candara"/>
                <a:cs typeface="Candara"/>
              </a:rPr>
              <a:t> </a:t>
            </a:r>
            <a:r>
              <a:rPr sz="2000" dirty="0" smtClean="0">
                <a:latin typeface="Candara"/>
                <a:cs typeface="Candara"/>
              </a:rPr>
              <a:t>areas</a:t>
            </a:r>
            <a:r>
              <a:rPr lang="tr-TR" sz="2000" dirty="0" smtClean="0">
                <a:latin typeface="Candara"/>
                <a:cs typeface="Candara"/>
              </a:rPr>
              <a:t>.</a:t>
            </a:r>
            <a:endParaRPr sz="2000" dirty="0">
              <a:latin typeface="Candara"/>
              <a:cs typeface="Candara"/>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0" y="0"/>
            <a:ext cx="1043608" cy="1043608"/>
          </a:xfrm>
          <a:prstGeom prst="rect">
            <a:avLst/>
          </a:prstGeom>
        </p:spPr>
      </p:pic>
      <p:pic>
        <p:nvPicPr>
          <p:cNvPr id="7" name="Picture 6" descr="C:\Users\kenan\Desktop\Sesric\sesri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111"/>
            <a:ext cx="971273" cy="975618"/>
          </a:xfrm>
          <a:prstGeom prst="rect">
            <a:avLst/>
          </a:prstGeom>
          <a:noFill/>
          <a:effectLs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26570"/>
          </a:xfrm>
        </p:spPr>
        <p:txBody>
          <a:bodyPr>
            <a:normAutofit/>
          </a:bodyPr>
          <a:lstStyle/>
          <a:p>
            <a:r>
              <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Thematic area 2: </a:t>
            </a:r>
            <a:b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5400" dirty="0">
                <a:solidFill>
                  <a:schemeClr val="tx2"/>
                </a:solidFill>
                <a:effectLst>
                  <a:outerShdw blurRad="38100" dist="38100" dir="2700000" algn="tl">
                    <a:srgbClr val="000000">
                      <a:alpha val="43137"/>
                    </a:srgbClr>
                  </a:outerShdw>
                </a:effectLst>
                <a:latin typeface="Arial Black" pitchFamily="34" charset="0"/>
              </a:rPr>
              <a:t>Disease Prevention and </a:t>
            </a:r>
            <a:r>
              <a:rPr lang="en-US" sz="5400" dirty="0" smtClean="0">
                <a:solidFill>
                  <a:schemeClr val="tx2"/>
                </a:solidFill>
                <a:effectLst>
                  <a:outerShdw blurRad="38100" dist="38100" dir="2700000" algn="tl">
                    <a:srgbClr val="000000">
                      <a:alpha val="43137"/>
                    </a:srgbClr>
                  </a:outerShdw>
                </a:effectLst>
                <a:latin typeface="Arial Black" pitchFamily="34" charset="0"/>
              </a:rPr>
              <a:t>Control</a:t>
            </a:r>
            <a:endParaRPr lang="tr-TR" sz="5400" dirty="0"/>
          </a:p>
        </p:txBody>
      </p:sp>
    </p:spTree>
    <p:extLst>
      <p:ext uri="{BB962C8B-B14F-4D97-AF65-F5344CB8AC3E}">
        <p14:creationId xmlns:p14="http://schemas.microsoft.com/office/powerpoint/2010/main" val="1720688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2"/>
          <p:cNvSpPr>
            <a:spLocks noGrp="1"/>
          </p:cNvSpPr>
          <p:nvPr>
            <p:ph type="sldNum" sz="quarter" idx="12"/>
          </p:nvPr>
        </p:nvSpPr>
        <p:spPr/>
        <p:txBody>
          <a:bodyPr/>
          <a:lstStyle/>
          <a:p>
            <a:pPr>
              <a:defRPr/>
            </a:pPr>
            <a:fld id="{6CF39E51-AB74-40A0-820C-7DDCBE2D94D2}" type="slidenum">
              <a:rPr lang="en-US"/>
              <a:pPr>
                <a:defRPr/>
              </a:pPr>
              <a:t>15</a:t>
            </a:fld>
            <a:endParaRPr lang="en-US"/>
          </a:p>
        </p:txBody>
      </p:sp>
      <p:sp>
        <p:nvSpPr>
          <p:cNvPr id="17411" name="Title 1"/>
          <p:cNvSpPr>
            <a:spLocks noGrp="1"/>
          </p:cNvSpPr>
          <p:nvPr>
            <p:ph type="title"/>
          </p:nvPr>
        </p:nvSpPr>
        <p:spPr/>
        <p:txBody>
          <a:bodyPr>
            <a:normAutofit/>
          </a:bodyPr>
          <a:lstStyle/>
          <a:p>
            <a:pPr eaLnBrk="1" hangingPunct="1"/>
            <a:r>
              <a:rPr lang="en-GB" sz="2500" dirty="0">
                <a:solidFill>
                  <a:schemeClr val="tx2"/>
                </a:solidFill>
                <a:effectLst>
                  <a:outerShdw blurRad="38100" dist="38100" dir="2700000" algn="tl">
                    <a:srgbClr val="000000">
                      <a:alpha val="43137"/>
                    </a:srgbClr>
                  </a:outerShdw>
                </a:effectLst>
                <a:latin typeface="Arial Black" pitchFamily="34" charset="0"/>
              </a:rPr>
              <a:t>Bulk of U5 deaths caused by preventable diseases and complications (2013)</a:t>
            </a:r>
            <a:endParaRPr lang="en-US" sz="2500" dirty="0">
              <a:solidFill>
                <a:schemeClr val="tx2"/>
              </a:solidFill>
              <a:effectLst>
                <a:outerShdw blurRad="38100" dist="38100" dir="2700000" algn="tl">
                  <a:srgbClr val="000000">
                    <a:alpha val="43137"/>
                  </a:srgbClr>
                </a:outerShdw>
              </a:effectLst>
              <a:latin typeface="Arial Black" pitchFamily="34" charset="0"/>
            </a:endParaRPr>
          </a:p>
        </p:txBody>
      </p:sp>
      <p:sp>
        <p:nvSpPr>
          <p:cNvPr id="6" name="Rectangle 5"/>
          <p:cNvSpPr/>
          <p:nvPr/>
        </p:nvSpPr>
        <p:spPr>
          <a:xfrm>
            <a:off x="609599" y="5029200"/>
            <a:ext cx="8031345" cy="400110"/>
          </a:xfrm>
          <a:prstGeom prst="rect">
            <a:avLst/>
          </a:prstGeom>
          <a:solidFill>
            <a:schemeClr val="accent3">
              <a:lumMod val="20000"/>
              <a:lumOff val="80000"/>
            </a:schemeClr>
          </a:solidFill>
        </p:spPr>
        <p:txBody>
          <a:bodyPr wrap="square">
            <a:spAutoFit/>
          </a:bodyPr>
          <a:lstStyle/>
          <a:p>
            <a:pPr marL="0" lvl="1">
              <a:defRPr/>
            </a:pPr>
            <a:r>
              <a:rPr lang="en-GB" sz="2000" b="1" i="1" dirty="0" smtClean="0">
                <a:solidFill>
                  <a:srgbClr val="35353E"/>
                </a:solidFill>
                <a:latin typeface="Candara" pitchFamily="34" charset="0"/>
              </a:rPr>
              <a:t>Pneumonia</a:t>
            </a:r>
            <a:r>
              <a:rPr lang="en-GB" sz="2000" i="1" dirty="0" smtClean="0">
                <a:solidFill>
                  <a:srgbClr val="35353E"/>
                </a:solidFill>
                <a:latin typeface="Candara" pitchFamily="34" charset="0"/>
              </a:rPr>
              <a:t> and </a:t>
            </a:r>
            <a:r>
              <a:rPr lang="en-GB" sz="2000" b="1" i="1" dirty="0" smtClean="0">
                <a:solidFill>
                  <a:srgbClr val="35353E"/>
                </a:solidFill>
                <a:latin typeface="Candara" pitchFamily="34" charset="0"/>
              </a:rPr>
              <a:t>prematurity</a:t>
            </a:r>
            <a:r>
              <a:rPr lang="en-GB" sz="2000" i="1" dirty="0" smtClean="0">
                <a:solidFill>
                  <a:srgbClr val="35353E"/>
                </a:solidFill>
                <a:latin typeface="Candara" pitchFamily="34" charset="0"/>
              </a:rPr>
              <a:t> are the </a:t>
            </a:r>
            <a:r>
              <a:rPr lang="en-GB" sz="2000" b="1" i="1" dirty="0" smtClean="0">
                <a:solidFill>
                  <a:srgbClr val="35353E"/>
                </a:solidFill>
                <a:latin typeface="Candara" pitchFamily="34" charset="0"/>
              </a:rPr>
              <a:t>top-2 causes </a:t>
            </a:r>
            <a:r>
              <a:rPr lang="en-GB" sz="2000" i="1" dirty="0" smtClean="0">
                <a:solidFill>
                  <a:srgbClr val="35353E"/>
                </a:solidFill>
                <a:latin typeface="Candara" pitchFamily="34" charset="0"/>
              </a:rPr>
              <a:t>of under five deaths</a:t>
            </a:r>
            <a:endParaRPr lang="en-US" sz="2000" i="1" dirty="0">
              <a:solidFill>
                <a:srgbClr val="35353E"/>
              </a:solidFill>
              <a:latin typeface="Candara" pitchFamily="34" charset="0"/>
            </a:endParaRPr>
          </a:p>
        </p:txBody>
      </p:sp>
      <p:sp>
        <p:nvSpPr>
          <p:cNvPr id="8" name="Rectangle 7"/>
          <p:cNvSpPr/>
          <p:nvPr/>
        </p:nvSpPr>
        <p:spPr>
          <a:xfrm>
            <a:off x="639945" y="5562600"/>
            <a:ext cx="8001000" cy="707886"/>
          </a:xfrm>
          <a:prstGeom prst="rect">
            <a:avLst/>
          </a:prstGeom>
          <a:solidFill>
            <a:schemeClr val="accent5">
              <a:lumMod val="20000"/>
              <a:lumOff val="80000"/>
            </a:schemeClr>
          </a:solidFill>
        </p:spPr>
        <p:txBody>
          <a:bodyPr>
            <a:spAutoFit/>
          </a:bodyPr>
          <a:lstStyle/>
          <a:p>
            <a:pPr algn="justLow" eaLnBrk="0" hangingPunct="0">
              <a:defRPr/>
            </a:pPr>
            <a:r>
              <a:rPr lang="en-US" sz="2000" b="1" dirty="0" smtClean="0">
                <a:solidFill>
                  <a:srgbClr val="35353E"/>
                </a:solidFill>
                <a:latin typeface="Candara" pitchFamily="34" charset="0"/>
              </a:rPr>
              <a:t>43% </a:t>
            </a:r>
            <a:r>
              <a:rPr lang="en-US" sz="2000" dirty="0" smtClean="0">
                <a:solidFill>
                  <a:srgbClr val="35353E"/>
                </a:solidFill>
                <a:latin typeface="Candara" pitchFamily="34" charset="0"/>
              </a:rPr>
              <a:t>of under-five deaths in OIC countries caused by three infectious diseases: pneumonia/sepsis (23%), malaria (11%), and diarrhea (9%)</a:t>
            </a:r>
            <a:endParaRPr lang="en-GB" sz="2000" i="1" dirty="0">
              <a:solidFill>
                <a:srgbClr val="35353E"/>
              </a:solidFill>
              <a:latin typeface="Candara" pitchFamily="34" charset="0"/>
            </a:endParaRPr>
          </a:p>
        </p:txBody>
      </p:sp>
      <p:sp>
        <p:nvSpPr>
          <p:cNvPr id="17417" name="Rectangle 9"/>
          <p:cNvSpPr>
            <a:spLocks noChangeArrowheads="1"/>
          </p:cNvSpPr>
          <p:nvPr/>
        </p:nvSpPr>
        <p:spPr bwMode="auto">
          <a:xfrm>
            <a:off x="6676190" y="6400800"/>
            <a:ext cx="20233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defRPr/>
            </a:pPr>
            <a:r>
              <a:rPr lang="en-US" sz="1000" i="1" dirty="0">
                <a:latin typeface="Calibri" pitchFamily="34" charset="0"/>
              </a:rPr>
              <a:t>Source: WHO Data Repository 2015</a:t>
            </a:r>
          </a:p>
        </p:txBody>
      </p:sp>
      <p:graphicFrame>
        <p:nvGraphicFramePr>
          <p:cNvPr id="11" name="Image1"/>
          <p:cNvGraphicFramePr>
            <a:graphicFrameLocks noGrp="1"/>
          </p:cNvGraphicFramePr>
          <p:nvPr>
            <p:ph sz="quarter" idx="1"/>
            <p:extLst>
              <p:ext uri="{D42A27DB-BD31-4B8C-83A1-F6EECF244321}">
                <p14:modId xmlns:p14="http://schemas.microsoft.com/office/powerpoint/2010/main" val="3700863141"/>
              </p:ext>
            </p:extLst>
          </p:nvPr>
        </p:nvGraphicFramePr>
        <p:xfrm>
          <a:off x="457200" y="1219200"/>
          <a:ext cx="82296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9824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0120" y="-86805"/>
            <a:ext cx="7128792" cy="1077986"/>
          </a:xfrm>
          <a:prstGeom prst="rect">
            <a:avLst/>
          </a:prstGeom>
        </p:spPr>
        <p:txBody>
          <a:bodyPr vert="horz" wrap="square" lIns="0" tIns="214121" rIns="0" bIns="0" rtlCol="0">
            <a:spAutoFit/>
          </a:bodyPr>
          <a:lstStyle/>
          <a:p>
            <a:pPr marL="12700" algn="l">
              <a:lnSpc>
                <a:spcPct val="100000"/>
              </a:lnSpc>
            </a:pPr>
            <a:r>
              <a:rPr sz="2800" dirty="0">
                <a:solidFill>
                  <a:schemeClr val="tx2"/>
                </a:solidFill>
                <a:effectLst>
                  <a:outerShdw blurRad="38100" dist="38100" dir="2700000" algn="tl">
                    <a:srgbClr val="000000">
                      <a:alpha val="43137"/>
                    </a:srgbClr>
                  </a:outerShdw>
                </a:effectLst>
                <a:latin typeface="Arial Black" pitchFamily="34" charset="0"/>
              </a:rPr>
              <a:t>Thematic Area 2: </a:t>
            </a:r>
            <a:r>
              <a:rPr lang="tr-TR" sz="2800" dirty="0" smtClean="0">
                <a:solidFill>
                  <a:schemeClr val="tx2"/>
                </a:solidFill>
                <a:effectLst>
                  <a:outerShdw blurRad="38100" dist="38100" dir="2700000" algn="tl">
                    <a:srgbClr val="000000">
                      <a:alpha val="43137"/>
                    </a:srgbClr>
                  </a:outerShdw>
                </a:effectLst>
                <a:latin typeface="Arial Black" pitchFamily="34" charset="0"/>
              </a:rPr>
              <a:t/>
            </a:r>
            <a:br>
              <a:rPr lang="tr-TR" sz="2800" dirty="0" smtClean="0">
                <a:solidFill>
                  <a:schemeClr val="tx2"/>
                </a:solidFill>
                <a:effectLst>
                  <a:outerShdw blurRad="38100" dist="38100" dir="2700000" algn="tl">
                    <a:srgbClr val="000000">
                      <a:alpha val="43137"/>
                    </a:srgbClr>
                  </a:outerShdw>
                </a:effectLst>
                <a:latin typeface="Arial Black" pitchFamily="34" charset="0"/>
              </a:rPr>
            </a:br>
            <a:r>
              <a:rPr sz="2800" dirty="0" smtClean="0">
                <a:solidFill>
                  <a:schemeClr val="tx2"/>
                </a:solidFill>
                <a:effectLst>
                  <a:outerShdw blurRad="38100" dist="38100" dir="2700000" algn="tl">
                    <a:srgbClr val="000000">
                      <a:alpha val="43137"/>
                    </a:srgbClr>
                  </a:outerShdw>
                </a:effectLst>
                <a:latin typeface="Arial Black" pitchFamily="34" charset="0"/>
              </a:rPr>
              <a:t>Disease </a:t>
            </a:r>
            <a:r>
              <a:rPr sz="2800" dirty="0">
                <a:solidFill>
                  <a:schemeClr val="tx2"/>
                </a:solidFill>
                <a:effectLst>
                  <a:outerShdw blurRad="38100" dist="38100" dir="2700000" algn="tl">
                    <a:srgbClr val="000000">
                      <a:alpha val="43137"/>
                    </a:srgbClr>
                  </a:outerShdw>
                </a:effectLst>
                <a:latin typeface="Arial Black" pitchFamily="34" charset="0"/>
              </a:rPr>
              <a:t>Prevention and Control</a:t>
            </a:r>
          </a:p>
        </p:txBody>
      </p:sp>
      <p:sp>
        <p:nvSpPr>
          <p:cNvPr id="3" name="object 3"/>
          <p:cNvSpPr/>
          <p:nvPr/>
        </p:nvSpPr>
        <p:spPr>
          <a:xfrm>
            <a:off x="457200" y="1124744"/>
            <a:ext cx="8229600" cy="5588902"/>
          </a:xfrm>
          <a:custGeom>
            <a:avLst/>
            <a:gdLst/>
            <a:ahLst/>
            <a:cxnLst/>
            <a:rect l="l" t="t" r="r" b="b"/>
            <a:pathLst>
              <a:path w="8229600" h="5029200">
                <a:moveTo>
                  <a:pt x="0" y="5029200"/>
                </a:moveTo>
                <a:lnTo>
                  <a:pt x="8229600" y="5029200"/>
                </a:lnTo>
                <a:lnTo>
                  <a:pt x="8229600" y="0"/>
                </a:lnTo>
                <a:lnTo>
                  <a:pt x="0" y="0"/>
                </a:lnTo>
                <a:lnTo>
                  <a:pt x="0" y="502920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4" name="object 4"/>
          <p:cNvSpPr txBox="1"/>
          <p:nvPr/>
        </p:nvSpPr>
        <p:spPr>
          <a:xfrm>
            <a:off x="611560" y="1196752"/>
            <a:ext cx="7924492" cy="5516895"/>
          </a:xfrm>
          <a:prstGeom prst="rect">
            <a:avLst/>
          </a:prstGeom>
        </p:spPr>
        <p:txBody>
          <a:bodyPr vert="horz" wrap="square" lIns="0" tIns="0" rIns="0" bIns="0" rtlCol="0">
            <a:spAutoFit/>
          </a:bodyPr>
          <a:lstStyle/>
          <a:p>
            <a:pPr marL="12700">
              <a:lnSpc>
                <a:spcPct val="100000"/>
              </a:lnSpc>
            </a:pPr>
            <a:r>
              <a:rPr lang="tr-TR" sz="1600" b="1" i="1" spc="-10" dirty="0" smtClean="0">
                <a:solidFill>
                  <a:srgbClr val="001F5F"/>
                </a:solidFill>
                <a:latin typeface="Cambria"/>
                <a:cs typeface="Cambria"/>
              </a:rPr>
              <a:t>       </a:t>
            </a:r>
            <a:r>
              <a:rPr sz="1600" b="1" i="1" spc="-10" dirty="0" smtClean="0">
                <a:solidFill>
                  <a:srgbClr val="001F5F"/>
                </a:solidFill>
                <a:latin typeface="Cambria"/>
                <a:cs typeface="Cambria"/>
              </a:rPr>
              <a:t>Selected </a:t>
            </a:r>
            <a:r>
              <a:rPr sz="1600" b="1" i="1" spc="-10" dirty="0">
                <a:solidFill>
                  <a:srgbClr val="001F5F"/>
                </a:solidFill>
                <a:latin typeface="Cambria"/>
                <a:cs typeface="Cambria"/>
              </a:rPr>
              <a:t>actions </a:t>
            </a:r>
            <a:r>
              <a:rPr sz="1600" b="1" i="1" spc="-5" dirty="0">
                <a:solidFill>
                  <a:srgbClr val="001F5F"/>
                </a:solidFill>
                <a:latin typeface="Cambria"/>
                <a:cs typeface="Cambria"/>
              </a:rPr>
              <a:t>and activities </a:t>
            </a:r>
            <a:r>
              <a:rPr sz="1600" b="1" i="1" spc="-10" dirty="0">
                <a:solidFill>
                  <a:srgbClr val="001F5F"/>
                </a:solidFill>
                <a:latin typeface="Cambria"/>
                <a:cs typeface="Cambria"/>
              </a:rPr>
              <a:t>from </a:t>
            </a:r>
            <a:r>
              <a:rPr sz="1600" b="1" i="1" spc="-5" dirty="0">
                <a:solidFill>
                  <a:srgbClr val="001F5F"/>
                </a:solidFill>
                <a:latin typeface="Cambria"/>
                <a:cs typeface="Cambria"/>
              </a:rPr>
              <a:t>Implementation</a:t>
            </a:r>
            <a:r>
              <a:rPr sz="1600" b="1" i="1" spc="125" dirty="0">
                <a:solidFill>
                  <a:srgbClr val="001F5F"/>
                </a:solidFill>
                <a:latin typeface="Cambria"/>
                <a:cs typeface="Cambria"/>
              </a:rPr>
              <a:t> </a:t>
            </a:r>
            <a:r>
              <a:rPr sz="1600" b="1" i="1" spc="-10" dirty="0">
                <a:solidFill>
                  <a:srgbClr val="001F5F"/>
                </a:solidFill>
                <a:latin typeface="Cambria"/>
                <a:cs typeface="Cambria"/>
              </a:rPr>
              <a:t>Plan</a:t>
            </a:r>
            <a:endParaRPr sz="1600" b="1" dirty="0">
              <a:latin typeface="Cambria"/>
              <a:cs typeface="Cambria"/>
            </a:endParaRPr>
          </a:p>
          <a:p>
            <a:pPr marL="285750" marR="100330" indent="-273685" algn="just">
              <a:lnSpc>
                <a:spcPct val="100000"/>
              </a:lnSpc>
              <a:spcBef>
                <a:spcPts val="1230"/>
              </a:spcBef>
              <a:tabLst>
                <a:tab pos="285115" algn="l"/>
              </a:tabLst>
            </a:pPr>
            <a:r>
              <a:rPr sz="1500" spc="10" dirty="0">
                <a:latin typeface="Wingdings 3"/>
                <a:cs typeface="Wingdings 3"/>
              </a:rPr>
              <a:t></a:t>
            </a:r>
            <a:r>
              <a:rPr sz="1500" spc="10" dirty="0">
                <a:solidFill>
                  <a:srgbClr val="717BA2"/>
                </a:solidFill>
                <a:latin typeface="Times New Roman"/>
                <a:cs typeface="Times New Roman"/>
              </a:rPr>
              <a:t>	</a:t>
            </a:r>
            <a:r>
              <a:rPr sz="2000" dirty="0">
                <a:latin typeface="Candara"/>
                <a:cs typeface="Candara"/>
              </a:rPr>
              <a:t>Promote and </a:t>
            </a:r>
            <a:r>
              <a:rPr sz="2000" spc="-5" dirty="0">
                <a:latin typeface="Candara"/>
                <a:cs typeface="Candara"/>
              </a:rPr>
              <a:t>organize </a:t>
            </a:r>
            <a:r>
              <a:rPr sz="2000" dirty="0">
                <a:latin typeface="Candara"/>
                <a:cs typeface="Candara"/>
              </a:rPr>
              <a:t>(or support </a:t>
            </a:r>
            <a:r>
              <a:rPr sz="2000" spc="-5" dirty="0">
                <a:latin typeface="Candara"/>
                <a:cs typeface="Candara"/>
              </a:rPr>
              <a:t>existing) cost</a:t>
            </a:r>
            <a:r>
              <a:rPr sz="2000" spc="-10" dirty="0">
                <a:latin typeface="Candara"/>
                <a:cs typeface="Candara"/>
              </a:rPr>
              <a:t> </a:t>
            </a:r>
            <a:r>
              <a:rPr sz="2000" spc="-5" dirty="0">
                <a:latin typeface="Candara"/>
                <a:cs typeface="Candara"/>
              </a:rPr>
              <a:t>–effective</a:t>
            </a:r>
            <a:r>
              <a:rPr sz="2000" spc="-25" dirty="0">
                <a:latin typeface="Candara"/>
                <a:cs typeface="Candara"/>
              </a:rPr>
              <a:t> </a:t>
            </a:r>
            <a:r>
              <a:rPr sz="2000" dirty="0">
                <a:latin typeface="Candara"/>
                <a:cs typeface="Candara"/>
              </a:rPr>
              <a:t>community  awareness programs about </a:t>
            </a:r>
            <a:r>
              <a:rPr sz="2000" spc="-5" dirty="0">
                <a:latin typeface="Candara"/>
                <a:cs typeface="Candara"/>
              </a:rPr>
              <a:t>preventive </a:t>
            </a:r>
            <a:r>
              <a:rPr sz="2000" dirty="0">
                <a:latin typeface="Candara"/>
                <a:cs typeface="Candara"/>
              </a:rPr>
              <a:t>measures </a:t>
            </a:r>
            <a:r>
              <a:rPr sz="2000" spc="-5" dirty="0">
                <a:latin typeface="Candara"/>
                <a:cs typeface="Candara"/>
              </a:rPr>
              <a:t>and </a:t>
            </a:r>
            <a:r>
              <a:rPr sz="2000" dirty="0">
                <a:latin typeface="Candara"/>
                <a:cs typeface="Candara"/>
              </a:rPr>
              <a:t>the </a:t>
            </a:r>
            <a:r>
              <a:rPr sz="2000" spc="-5" dirty="0">
                <a:latin typeface="Candara"/>
                <a:cs typeface="Candara"/>
              </a:rPr>
              <a:t>treatment  </a:t>
            </a:r>
            <a:r>
              <a:rPr sz="2000" dirty="0" smtClean="0">
                <a:latin typeface="Candara"/>
                <a:cs typeface="Candara"/>
              </a:rPr>
              <a:t>methods</a:t>
            </a:r>
            <a:r>
              <a:rPr lang="tr-TR" sz="2000" dirty="0" smtClean="0">
                <a:latin typeface="Candara"/>
                <a:cs typeface="Candara"/>
              </a:rPr>
              <a:t>.</a:t>
            </a:r>
            <a:endParaRPr sz="2000" dirty="0">
              <a:latin typeface="Candara"/>
              <a:cs typeface="Candara"/>
            </a:endParaRPr>
          </a:p>
          <a:p>
            <a:pPr algn="just">
              <a:lnSpc>
                <a:spcPct val="100000"/>
              </a:lnSpc>
            </a:pPr>
            <a:endParaRPr sz="2000" dirty="0">
              <a:latin typeface="Times New Roman"/>
              <a:cs typeface="Times New Roman"/>
            </a:endParaRPr>
          </a:p>
          <a:p>
            <a:pPr marL="285750" marR="12700" indent="-273685" algn="just">
              <a:lnSpc>
                <a:spcPct val="100000"/>
              </a:lnSpc>
              <a:spcBef>
                <a:spcPts val="1300"/>
              </a:spcBef>
              <a:tabLst>
                <a:tab pos="285115" algn="l"/>
              </a:tabLst>
            </a:pPr>
            <a:r>
              <a:rPr sz="1500" spc="10" dirty="0">
                <a:latin typeface="Wingdings 3"/>
                <a:cs typeface="Wingdings 3"/>
              </a:rPr>
              <a:t></a:t>
            </a:r>
            <a:r>
              <a:rPr sz="1500" spc="10" dirty="0">
                <a:latin typeface="Times New Roman"/>
                <a:cs typeface="Times New Roman"/>
              </a:rPr>
              <a:t>	</a:t>
            </a:r>
            <a:r>
              <a:rPr sz="2000" spc="-5" dirty="0">
                <a:latin typeface="Candara"/>
                <a:cs typeface="Candara"/>
              </a:rPr>
              <a:t>Implement </a:t>
            </a:r>
            <a:r>
              <a:rPr sz="2000" dirty="0">
                <a:latin typeface="Candara"/>
                <a:cs typeface="Candara"/>
              </a:rPr>
              <a:t>programs </a:t>
            </a:r>
            <a:r>
              <a:rPr sz="2000" spc="-5" dirty="0">
                <a:latin typeface="Candara"/>
                <a:cs typeface="Candara"/>
              </a:rPr>
              <a:t>that </a:t>
            </a:r>
            <a:r>
              <a:rPr sz="2000" dirty="0">
                <a:latin typeface="Candara"/>
                <a:cs typeface="Candara"/>
              </a:rPr>
              <a:t>tackle </a:t>
            </a:r>
            <a:r>
              <a:rPr sz="2000" spc="-5" dirty="0">
                <a:latin typeface="Candara"/>
                <a:cs typeface="Candara"/>
              </a:rPr>
              <a:t>the </a:t>
            </a:r>
            <a:r>
              <a:rPr sz="2000" dirty="0">
                <a:latin typeface="Candara"/>
                <a:cs typeface="Candara"/>
              </a:rPr>
              <a:t>social </a:t>
            </a:r>
            <a:r>
              <a:rPr sz="2000" spc="-5" dirty="0">
                <a:latin typeface="Candara"/>
                <a:cs typeface="Candara"/>
              </a:rPr>
              <a:t>determinants </a:t>
            </a:r>
            <a:r>
              <a:rPr sz="2000" dirty="0">
                <a:latin typeface="Candara"/>
                <a:cs typeface="Candara"/>
              </a:rPr>
              <a:t>of</a:t>
            </a:r>
            <a:r>
              <a:rPr sz="2000" spc="-10" dirty="0">
                <a:latin typeface="Candara"/>
                <a:cs typeface="Candara"/>
              </a:rPr>
              <a:t> </a:t>
            </a:r>
            <a:r>
              <a:rPr sz="2000" spc="-5" dirty="0">
                <a:latin typeface="Candara"/>
                <a:cs typeface="Candara"/>
              </a:rPr>
              <a:t>diseases </a:t>
            </a:r>
            <a:r>
              <a:rPr sz="2000" dirty="0">
                <a:latin typeface="Candara"/>
                <a:cs typeface="Candara"/>
              </a:rPr>
              <a:t>i.e.  </a:t>
            </a:r>
            <a:r>
              <a:rPr sz="2000" spc="-5" dirty="0">
                <a:latin typeface="Candara"/>
                <a:cs typeface="Candara"/>
              </a:rPr>
              <a:t>health </a:t>
            </a:r>
            <a:r>
              <a:rPr sz="2000" dirty="0">
                <a:latin typeface="Candara"/>
                <a:cs typeface="Candara"/>
              </a:rPr>
              <a:t>in </a:t>
            </a:r>
            <a:r>
              <a:rPr sz="2000" spc="-5" dirty="0">
                <a:latin typeface="Candara"/>
                <a:cs typeface="Candara"/>
              </a:rPr>
              <a:t>early childhood, health </a:t>
            </a:r>
            <a:r>
              <a:rPr sz="2000" dirty="0">
                <a:latin typeface="Candara"/>
                <a:cs typeface="Candara"/>
              </a:rPr>
              <a:t>of urban poor, fair </a:t>
            </a:r>
            <a:r>
              <a:rPr sz="2000" spc="-5" dirty="0">
                <a:latin typeface="Candara"/>
                <a:cs typeface="Candara"/>
              </a:rPr>
              <a:t>financing </a:t>
            </a:r>
            <a:r>
              <a:rPr sz="2000" dirty="0">
                <a:latin typeface="Candara"/>
                <a:cs typeface="Candara"/>
              </a:rPr>
              <a:t>and  </a:t>
            </a:r>
            <a:r>
              <a:rPr sz="2000" spc="-5" dirty="0">
                <a:latin typeface="Candara"/>
                <a:cs typeface="Candara"/>
              </a:rPr>
              <a:t>equitable </a:t>
            </a:r>
            <a:r>
              <a:rPr sz="2000" dirty="0">
                <a:latin typeface="Candara"/>
                <a:cs typeface="Candara"/>
              </a:rPr>
              <a:t>access to primary health </a:t>
            </a:r>
            <a:r>
              <a:rPr sz="2000" spc="-5" dirty="0">
                <a:latin typeface="Candara"/>
                <a:cs typeface="Candara"/>
              </a:rPr>
              <a:t>care services; access </a:t>
            </a:r>
            <a:r>
              <a:rPr sz="2000" dirty="0">
                <a:latin typeface="Candara"/>
                <a:cs typeface="Candara"/>
              </a:rPr>
              <a:t>to </a:t>
            </a:r>
            <a:r>
              <a:rPr sz="2000" spc="-5" dirty="0">
                <a:latin typeface="Candara"/>
                <a:cs typeface="Candara"/>
              </a:rPr>
              <a:t>clean water,  improved sanitation </a:t>
            </a:r>
            <a:r>
              <a:rPr sz="2000" dirty="0">
                <a:latin typeface="Candara"/>
                <a:cs typeface="Candara"/>
              </a:rPr>
              <a:t>and hygiene</a:t>
            </a:r>
            <a:r>
              <a:rPr sz="2000" spc="50" dirty="0">
                <a:latin typeface="Candara"/>
                <a:cs typeface="Candara"/>
              </a:rPr>
              <a:t> </a:t>
            </a:r>
            <a:r>
              <a:rPr sz="2000" spc="-5" dirty="0" smtClean="0">
                <a:latin typeface="Candara"/>
                <a:cs typeface="Candara"/>
              </a:rPr>
              <a:t>services</a:t>
            </a:r>
            <a:r>
              <a:rPr lang="tr-TR" sz="2000" spc="-5" dirty="0" smtClean="0">
                <a:latin typeface="Candara"/>
                <a:cs typeface="Candara"/>
              </a:rPr>
              <a:t>.</a:t>
            </a:r>
            <a:endParaRPr sz="2000" dirty="0">
              <a:latin typeface="Candara"/>
              <a:cs typeface="Candara"/>
            </a:endParaRPr>
          </a:p>
          <a:p>
            <a:pPr algn="just">
              <a:lnSpc>
                <a:spcPct val="100000"/>
              </a:lnSpc>
            </a:pPr>
            <a:endParaRPr sz="2000" dirty="0">
              <a:latin typeface="Times New Roman"/>
              <a:cs typeface="Times New Roman"/>
            </a:endParaRPr>
          </a:p>
          <a:p>
            <a:pPr marL="12700" algn="just">
              <a:lnSpc>
                <a:spcPct val="100000"/>
              </a:lnSpc>
              <a:spcBef>
                <a:spcPts val="1300"/>
              </a:spcBef>
              <a:tabLst>
                <a:tab pos="285115" algn="l"/>
              </a:tabLst>
            </a:pPr>
            <a:r>
              <a:rPr sz="1500" spc="10" dirty="0">
                <a:latin typeface="Wingdings 3"/>
                <a:cs typeface="Wingdings 3"/>
              </a:rPr>
              <a:t></a:t>
            </a:r>
            <a:r>
              <a:rPr sz="1500" spc="10" dirty="0">
                <a:latin typeface="Times New Roman"/>
                <a:cs typeface="Times New Roman"/>
              </a:rPr>
              <a:t>	</a:t>
            </a:r>
            <a:r>
              <a:rPr sz="2000" spc="-20" dirty="0">
                <a:latin typeface="Candara"/>
                <a:cs typeface="Candara"/>
              </a:rPr>
              <a:t>Take </a:t>
            </a:r>
            <a:r>
              <a:rPr sz="2000" dirty="0">
                <a:latin typeface="Candara"/>
                <a:cs typeface="Candara"/>
              </a:rPr>
              <a:t>steps on </a:t>
            </a:r>
            <a:r>
              <a:rPr sz="2000" spc="-5" dirty="0">
                <a:latin typeface="Candara"/>
                <a:cs typeface="Candara"/>
              </a:rPr>
              <a:t>ratification </a:t>
            </a:r>
            <a:r>
              <a:rPr sz="2000" dirty="0">
                <a:latin typeface="Candara"/>
                <a:cs typeface="Candara"/>
              </a:rPr>
              <a:t>of WHO </a:t>
            </a:r>
            <a:r>
              <a:rPr sz="2000" spc="-5" dirty="0">
                <a:latin typeface="Candara"/>
                <a:cs typeface="Candara"/>
              </a:rPr>
              <a:t>FCTC, </a:t>
            </a:r>
            <a:r>
              <a:rPr sz="2000" dirty="0">
                <a:latin typeface="Candara"/>
                <a:cs typeface="Candara"/>
              </a:rPr>
              <a:t>if </a:t>
            </a:r>
            <a:r>
              <a:rPr sz="2000" spc="-5" dirty="0">
                <a:latin typeface="Candara"/>
                <a:cs typeface="Candara"/>
              </a:rPr>
              <a:t>not done so, </a:t>
            </a:r>
            <a:r>
              <a:rPr sz="2000" dirty="0">
                <a:latin typeface="Candara"/>
                <a:cs typeface="Candara"/>
              </a:rPr>
              <a:t>and improve </a:t>
            </a:r>
            <a:r>
              <a:rPr sz="2000" spc="-5" dirty="0">
                <a:latin typeface="Candara"/>
                <a:cs typeface="Candara"/>
              </a:rPr>
              <a:t>the</a:t>
            </a:r>
            <a:endParaRPr sz="2000" dirty="0">
              <a:latin typeface="Candara"/>
              <a:cs typeface="Candara"/>
            </a:endParaRPr>
          </a:p>
          <a:p>
            <a:pPr marL="285750" algn="just">
              <a:lnSpc>
                <a:spcPct val="100000"/>
              </a:lnSpc>
            </a:pPr>
            <a:r>
              <a:rPr sz="2000" dirty="0">
                <a:latin typeface="Candara"/>
                <a:cs typeface="Candara"/>
              </a:rPr>
              <a:t>implementation of all MPOWER</a:t>
            </a:r>
            <a:r>
              <a:rPr sz="2000" spc="-65" dirty="0">
                <a:latin typeface="Candara"/>
                <a:cs typeface="Candara"/>
              </a:rPr>
              <a:t> </a:t>
            </a:r>
            <a:r>
              <a:rPr sz="2000" spc="-5" dirty="0" smtClean="0">
                <a:latin typeface="Candara"/>
                <a:cs typeface="Candara"/>
              </a:rPr>
              <a:t>measures</a:t>
            </a:r>
            <a:r>
              <a:rPr lang="tr-TR" sz="2000" spc="-5" dirty="0" smtClean="0">
                <a:latin typeface="Candara"/>
                <a:cs typeface="Candara"/>
              </a:rPr>
              <a:t>.</a:t>
            </a:r>
            <a:endParaRPr sz="2000" dirty="0">
              <a:latin typeface="Candara"/>
              <a:cs typeface="Candara"/>
            </a:endParaRPr>
          </a:p>
          <a:p>
            <a:pPr algn="just">
              <a:lnSpc>
                <a:spcPct val="100000"/>
              </a:lnSpc>
            </a:pPr>
            <a:endParaRPr sz="2000" dirty="0">
              <a:latin typeface="Times New Roman"/>
              <a:cs typeface="Times New Roman"/>
            </a:endParaRPr>
          </a:p>
          <a:p>
            <a:pPr marL="285750" marR="370205" indent="-273685" algn="just">
              <a:lnSpc>
                <a:spcPct val="100000"/>
              </a:lnSpc>
              <a:spcBef>
                <a:spcPts val="1300"/>
              </a:spcBef>
              <a:tabLst>
                <a:tab pos="285115" algn="l"/>
              </a:tabLst>
            </a:pPr>
            <a:r>
              <a:rPr sz="1500" spc="10" dirty="0">
                <a:latin typeface="Wingdings 3"/>
                <a:cs typeface="Wingdings 3"/>
              </a:rPr>
              <a:t></a:t>
            </a:r>
            <a:r>
              <a:rPr sz="1500" spc="10" dirty="0">
                <a:latin typeface="Times New Roman"/>
                <a:cs typeface="Times New Roman"/>
              </a:rPr>
              <a:t>	</a:t>
            </a:r>
            <a:r>
              <a:rPr sz="2000" dirty="0">
                <a:latin typeface="Candara"/>
                <a:cs typeface="Candara"/>
              </a:rPr>
              <a:t>Establish </a:t>
            </a:r>
            <a:r>
              <a:rPr sz="2000" spc="-5" dirty="0">
                <a:latin typeface="Candara"/>
                <a:cs typeface="Candara"/>
              </a:rPr>
              <a:t>capacity building networks </a:t>
            </a:r>
            <a:r>
              <a:rPr sz="2000" dirty="0">
                <a:latin typeface="Candara"/>
                <a:cs typeface="Candara"/>
              </a:rPr>
              <a:t>among the Disease</a:t>
            </a:r>
            <a:r>
              <a:rPr sz="2000" spc="25" dirty="0">
                <a:latin typeface="Candara"/>
                <a:cs typeface="Candara"/>
              </a:rPr>
              <a:t> </a:t>
            </a:r>
            <a:r>
              <a:rPr sz="2000" spc="-5" dirty="0">
                <a:latin typeface="Candara"/>
                <a:cs typeface="Candara"/>
              </a:rPr>
              <a:t>Control</a:t>
            </a:r>
            <a:r>
              <a:rPr sz="2000" spc="5" dirty="0">
                <a:latin typeface="Candara"/>
                <a:cs typeface="Candara"/>
              </a:rPr>
              <a:t> </a:t>
            </a:r>
            <a:r>
              <a:rPr sz="2000" dirty="0">
                <a:latin typeface="Candara"/>
                <a:cs typeface="Candara"/>
              </a:rPr>
              <a:t>and  </a:t>
            </a:r>
            <a:r>
              <a:rPr sz="2000" spc="-5" dirty="0">
                <a:latin typeface="Candara"/>
                <a:cs typeface="Candara"/>
              </a:rPr>
              <a:t>Prevention Centres/Institutions, including </a:t>
            </a:r>
            <a:r>
              <a:rPr sz="2000" dirty="0">
                <a:latin typeface="Candara"/>
                <a:cs typeface="Candara"/>
              </a:rPr>
              <a:t>for mental </a:t>
            </a:r>
            <a:r>
              <a:rPr sz="2000" spc="-5" dirty="0">
                <a:latin typeface="Candara"/>
                <a:cs typeface="Candara"/>
              </a:rPr>
              <a:t>health </a:t>
            </a:r>
            <a:r>
              <a:rPr sz="2000" dirty="0">
                <a:latin typeface="Candara"/>
                <a:cs typeface="Candara"/>
              </a:rPr>
              <a:t>and  substance </a:t>
            </a:r>
            <a:r>
              <a:rPr sz="2000" spc="-5" dirty="0">
                <a:latin typeface="Candara"/>
                <a:cs typeface="Candara"/>
              </a:rPr>
              <a:t>use, </a:t>
            </a:r>
            <a:r>
              <a:rPr sz="2000" dirty="0">
                <a:latin typeface="Candara"/>
                <a:cs typeface="Candara"/>
              </a:rPr>
              <a:t>in the member</a:t>
            </a:r>
            <a:r>
              <a:rPr sz="2000" spc="-45" dirty="0">
                <a:latin typeface="Candara"/>
                <a:cs typeface="Candara"/>
              </a:rPr>
              <a:t> </a:t>
            </a:r>
            <a:r>
              <a:rPr sz="2000" spc="-5" dirty="0" smtClean="0">
                <a:latin typeface="Candara"/>
                <a:cs typeface="Candara"/>
              </a:rPr>
              <a:t>countries</a:t>
            </a:r>
            <a:r>
              <a:rPr lang="tr-TR" sz="2000" spc="-5" dirty="0" smtClean="0">
                <a:latin typeface="Candara"/>
                <a:cs typeface="Candara"/>
              </a:rPr>
              <a:t>.</a:t>
            </a:r>
            <a:endParaRPr sz="2000" dirty="0">
              <a:latin typeface="Candara"/>
              <a:cs typeface="Candara"/>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0" y="14962"/>
            <a:ext cx="899592" cy="899592"/>
          </a:xfrm>
          <a:prstGeom prst="rect">
            <a:avLst/>
          </a:prstGeom>
        </p:spPr>
      </p:pic>
      <p:pic>
        <p:nvPicPr>
          <p:cNvPr id="7" name="Picture 6" descr="C:\Users\kenan\Desktop\Sesric\sesric-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49085"/>
            <a:ext cx="797915" cy="865469"/>
          </a:xfrm>
          <a:prstGeom prst="rect">
            <a:avLst/>
          </a:prstGeom>
          <a:noFill/>
          <a:effectLs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26570"/>
          </a:xfrm>
        </p:spPr>
        <p:txBody>
          <a:bodyPr>
            <a:normAutofit/>
          </a:bodyPr>
          <a:lstStyle/>
          <a:p>
            <a:r>
              <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Thematic area 3: </a:t>
            </a:r>
            <a:b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5400" dirty="0">
                <a:solidFill>
                  <a:schemeClr val="tx2"/>
                </a:solidFill>
                <a:effectLst>
                  <a:outerShdw blurRad="38100" dist="38100" dir="2700000" algn="tl">
                    <a:srgbClr val="000000">
                      <a:alpha val="43137"/>
                    </a:srgbClr>
                  </a:outerShdw>
                </a:effectLst>
                <a:latin typeface="Arial Black" pitchFamily="34" charset="0"/>
              </a:rPr>
              <a:t>Maternal, New-born and Child Health and </a:t>
            </a:r>
            <a:r>
              <a:rPr lang="en-US" sz="5400" dirty="0" smtClean="0">
                <a:solidFill>
                  <a:schemeClr val="tx2"/>
                </a:solidFill>
                <a:effectLst>
                  <a:outerShdw blurRad="38100" dist="38100" dir="2700000" algn="tl">
                    <a:srgbClr val="000000">
                      <a:alpha val="43137"/>
                    </a:srgbClr>
                  </a:outerShdw>
                </a:effectLst>
                <a:latin typeface="Arial Black" pitchFamily="34" charset="0"/>
              </a:rPr>
              <a:t>Nutrition</a:t>
            </a:r>
            <a:endParaRPr lang="tr-TR" sz="5400" dirty="0"/>
          </a:p>
        </p:txBody>
      </p:sp>
    </p:spTree>
    <p:extLst>
      <p:ext uri="{BB962C8B-B14F-4D97-AF65-F5344CB8AC3E}">
        <p14:creationId xmlns:p14="http://schemas.microsoft.com/office/powerpoint/2010/main" val="28786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82600" y="1420875"/>
            <a:ext cx="8178800" cy="3151124"/>
          </a:xfrm>
          <a:prstGeom prst="rect">
            <a:avLst/>
          </a:prstGeom>
          <a:blipFill>
            <a:blip r:embed="rId2" cstate="print"/>
            <a:stretch>
              <a:fillRect/>
            </a:stretch>
          </a:blipFill>
        </p:spPr>
        <p:txBody>
          <a:bodyPr wrap="square" lIns="0" tIns="0" rIns="0" bIns="0" rtlCol="0"/>
          <a:lstStyle/>
          <a:p>
            <a:endParaRPr/>
          </a:p>
        </p:txBody>
      </p:sp>
      <p:sp>
        <p:nvSpPr>
          <p:cNvPr id="2" name="object 2"/>
          <p:cNvSpPr txBox="1">
            <a:spLocks noGrp="1"/>
          </p:cNvSpPr>
          <p:nvPr>
            <p:ph type="title"/>
          </p:nvPr>
        </p:nvSpPr>
        <p:spPr>
          <a:xfrm>
            <a:off x="1094925" y="216397"/>
            <a:ext cx="7507225" cy="769441"/>
          </a:xfrm>
          <a:prstGeom prst="rect">
            <a:avLst/>
          </a:prstGeom>
        </p:spPr>
        <p:txBody>
          <a:bodyPr vert="horz" wrap="square" lIns="0" tIns="0" rIns="0" bIns="0" rtlCol="0">
            <a:spAutoFit/>
          </a:bodyPr>
          <a:lstStyle/>
          <a:p>
            <a:pPr marL="12700" algn="l">
              <a:lnSpc>
                <a:spcPct val="100000"/>
              </a:lnSpc>
            </a:pPr>
            <a:r>
              <a:rPr sz="2500" dirty="0">
                <a:solidFill>
                  <a:schemeClr val="tx2"/>
                </a:solidFill>
                <a:effectLst>
                  <a:outerShdw blurRad="38100" dist="38100" dir="2700000" algn="tl">
                    <a:srgbClr val="000000">
                      <a:alpha val="43137"/>
                    </a:srgbClr>
                  </a:outerShdw>
                </a:effectLst>
                <a:latin typeface="Arial Black" pitchFamily="34" charset="0"/>
              </a:rPr>
              <a:t>Impressive decline in maternal mortality </a:t>
            </a:r>
            <a:r>
              <a:rPr sz="2500" dirty="0" smtClean="0">
                <a:solidFill>
                  <a:schemeClr val="tx2"/>
                </a:solidFill>
                <a:effectLst>
                  <a:outerShdw blurRad="38100" dist="38100" dir="2700000" algn="tl">
                    <a:srgbClr val="000000">
                      <a:alpha val="43137"/>
                    </a:srgbClr>
                  </a:outerShdw>
                </a:effectLst>
                <a:latin typeface="Arial Black" pitchFamily="34" charset="0"/>
              </a:rPr>
              <a:t>between</a:t>
            </a:r>
            <a:r>
              <a:rPr lang="tr-TR" sz="2500" dirty="0" smtClean="0">
                <a:solidFill>
                  <a:schemeClr val="tx2"/>
                </a:solidFill>
                <a:effectLst>
                  <a:outerShdw blurRad="38100" dist="38100" dir="2700000" algn="tl">
                    <a:srgbClr val="000000">
                      <a:alpha val="43137"/>
                    </a:srgbClr>
                  </a:outerShdw>
                </a:effectLst>
                <a:latin typeface="Arial Black" pitchFamily="34" charset="0"/>
              </a:rPr>
              <a:t> </a:t>
            </a:r>
            <a:r>
              <a:rPr sz="2500" dirty="0" smtClean="0">
                <a:solidFill>
                  <a:schemeClr val="tx2"/>
                </a:solidFill>
                <a:effectLst>
                  <a:outerShdw blurRad="38100" dist="38100" dir="2700000" algn="tl">
                    <a:srgbClr val="000000">
                      <a:alpha val="43137"/>
                    </a:srgbClr>
                  </a:outerShdw>
                </a:effectLst>
                <a:latin typeface="Arial Black" pitchFamily="34" charset="0"/>
              </a:rPr>
              <a:t>1990 </a:t>
            </a:r>
            <a:r>
              <a:rPr sz="2500" dirty="0">
                <a:solidFill>
                  <a:schemeClr val="tx2"/>
                </a:solidFill>
                <a:effectLst>
                  <a:outerShdw blurRad="38100" dist="38100" dir="2700000" algn="tl">
                    <a:srgbClr val="000000">
                      <a:alpha val="43137"/>
                    </a:srgbClr>
                  </a:outerShdw>
                </a:effectLst>
                <a:latin typeface="Arial Black" pitchFamily="34" charset="0"/>
              </a:rPr>
              <a:t>and 2013</a:t>
            </a:r>
          </a:p>
        </p:txBody>
      </p:sp>
      <p:sp>
        <p:nvSpPr>
          <p:cNvPr id="4" name="object 4"/>
          <p:cNvSpPr txBox="1"/>
          <p:nvPr/>
        </p:nvSpPr>
        <p:spPr>
          <a:xfrm>
            <a:off x="571500" y="5149541"/>
            <a:ext cx="8001000" cy="646331"/>
          </a:xfrm>
          <a:prstGeom prst="rect">
            <a:avLst/>
          </a:prstGeom>
        </p:spPr>
        <p:style>
          <a:lnRef idx="1">
            <a:schemeClr val="accent5"/>
          </a:lnRef>
          <a:fillRef idx="2">
            <a:schemeClr val="accent5"/>
          </a:fillRef>
          <a:effectRef idx="1">
            <a:schemeClr val="accent5"/>
          </a:effectRef>
          <a:fontRef idx="minor">
            <a:schemeClr val="dk1"/>
          </a:fontRef>
        </p:style>
        <p:txBody>
          <a:bodyPr vert="horz" wrap="square" lIns="0" tIns="30480" rIns="0" bIns="0" rtlCol="0">
            <a:spAutoFit/>
          </a:bodyPr>
          <a:lstStyle/>
          <a:p>
            <a:pPr marL="91440" marR="110489">
              <a:lnSpc>
                <a:spcPct val="100000"/>
              </a:lnSpc>
              <a:spcBef>
                <a:spcPts val="240"/>
              </a:spcBef>
            </a:pPr>
            <a:r>
              <a:rPr sz="2000" b="1" dirty="0">
                <a:latin typeface="Candara"/>
                <a:cs typeface="Candara"/>
              </a:rPr>
              <a:t>Between 1990 an 2013, </a:t>
            </a:r>
            <a:r>
              <a:rPr sz="2000" b="1" spc="5" dirty="0">
                <a:latin typeface="Candara"/>
                <a:cs typeface="Candara"/>
              </a:rPr>
              <a:t>MMR </a:t>
            </a:r>
            <a:r>
              <a:rPr sz="2000" b="1" dirty="0">
                <a:latin typeface="Candara"/>
                <a:cs typeface="Candara"/>
              </a:rPr>
              <a:t>per 10,000 live births declined by 44% in OIC  </a:t>
            </a:r>
            <a:r>
              <a:rPr sz="2000" b="1" dirty="0" smtClean="0">
                <a:latin typeface="Candara"/>
                <a:cs typeface="Candara"/>
              </a:rPr>
              <a:t>countries</a:t>
            </a:r>
            <a:r>
              <a:rPr lang="tr-TR" sz="2000" b="1" dirty="0" smtClean="0">
                <a:latin typeface="Candara"/>
                <a:cs typeface="Candara"/>
              </a:rPr>
              <a:t>.</a:t>
            </a:r>
            <a:endParaRPr sz="2000" b="1" dirty="0">
              <a:latin typeface="Candara"/>
              <a:cs typeface="Candara"/>
            </a:endParaRPr>
          </a:p>
        </p:txBody>
      </p:sp>
      <p:sp>
        <p:nvSpPr>
          <p:cNvPr id="6" name="object 6"/>
          <p:cNvSpPr/>
          <p:nvPr/>
        </p:nvSpPr>
        <p:spPr>
          <a:xfrm>
            <a:off x="1179575" y="1357883"/>
            <a:ext cx="1370076" cy="42214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280160" y="1299972"/>
            <a:ext cx="1237488" cy="61264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579562" y="1371600"/>
            <a:ext cx="930910" cy="342900"/>
          </a:xfrm>
          <a:custGeom>
            <a:avLst/>
            <a:gdLst/>
            <a:ahLst/>
            <a:cxnLst/>
            <a:rect l="l" t="t" r="r" b="b"/>
            <a:pathLst>
              <a:path w="930910" h="342900">
                <a:moveTo>
                  <a:pt x="0" y="342900"/>
                </a:moveTo>
                <a:lnTo>
                  <a:pt x="930338" y="342900"/>
                </a:lnTo>
                <a:lnTo>
                  <a:pt x="930338" y="0"/>
                </a:lnTo>
                <a:lnTo>
                  <a:pt x="0" y="0"/>
                </a:lnTo>
                <a:lnTo>
                  <a:pt x="0" y="342900"/>
                </a:lnTo>
                <a:close/>
              </a:path>
            </a:pathLst>
          </a:custGeom>
          <a:solidFill>
            <a:srgbClr val="000000"/>
          </a:solidFill>
        </p:spPr>
        <p:txBody>
          <a:bodyPr wrap="square" lIns="0" tIns="0" rIns="0" bIns="0" rtlCol="0"/>
          <a:lstStyle/>
          <a:p>
            <a:endParaRPr/>
          </a:p>
        </p:txBody>
      </p:sp>
      <p:sp>
        <p:nvSpPr>
          <p:cNvPr id="9" name="object 9"/>
          <p:cNvSpPr txBox="1"/>
          <p:nvPr/>
        </p:nvSpPr>
        <p:spPr>
          <a:xfrm>
            <a:off x="1749932" y="1384046"/>
            <a:ext cx="760540" cy="307777"/>
          </a:xfrm>
          <a:prstGeom prst="rect">
            <a:avLst/>
          </a:prstGeom>
        </p:spPr>
        <p:txBody>
          <a:bodyPr vert="horz" wrap="square" lIns="0" tIns="0" rIns="0" bIns="0" rtlCol="0">
            <a:spAutoFit/>
          </a:bodyPr>
          <a:lstStyle/>
          <a:p>
            <a:pPr marL="12700">
              <a:lnSpc>
                <a:spcPct val="100000"/>
              </a:lnSpc>
            </a:pPr>
            <a:r>
              <a:rPr sz="2000" b="1" spc="-10" dirty="0">
                <a:solidFill>
                  <a:srgbClr val="FFFFFF"/>
                </a:solidFill>
                <a:latin typeface="Cambria"/>
                <a:cs typeface="Cambria"/>
              </a:rPr>
              <a:t>44%</a:t>
            </a:r>
            <a:endParaRPr sz="2000" b="1" dirty="0">
              <a:latin typeface="Cambria"/>
              <a:cs typeface="Cambria"/>
            </a:endParaRPr>
          </a:p>
        </p:txBody>
      </p:sp>
      <p:sp>
        <p:nvSpPr>
          <p:cNvPr id="10" name="object 10"/>
          <p:cNvSpPr/>
          <p:nvPr/>
        </p:nvSpPr>
        <p:spPr>
          <a:xfrm>
            <a:off x="1219200" y="1371600"/>
            <a:ext cx="360680" cy="342900"/>
          </a:xfrm>
          <a:custGeom>
            <a:avLst/>
            <a:gdLst/>
            <a:ahLst/>
            <a:cxnLst/>
            <a:rect l="l" t="t" r="r" b="b"/>
            <a:pathLst>
              <a:path w="360680" h="342900">
                <a:moveTo>
                  <a:pt x="0" y="342900"/>
                </a:moveTo>
                <a:lnTo>
                  <a:pt x="360362" y="342900"/>
                </a:lnTo>
                <a:lnTo>
                  <a:pt x="360362" y="0"/>
                </a:lnTo>
                <a:lnTo>
                  <a:pt x="0" y="0"/>
                </a:lnTo>
                <a:lnTo>
                  <a:pt x="0" y="342900"/>
                </a:lnTo>
                <a:close/>
              </a:path>
            </a:pathLst>
          </a:custGeom>
          <a:solidFill>
            <a:srgbClr val="FFFFFF"/>
          </a:solidFill>
        </p:spPr>
        <p:txBody>
          <a:bodyPr wrap="square" lIns="0" tIns="0" rIns="0" bIns="0" rtlCol="0"/>
          <a:lstStyle/>
          <a:p>
            <a:endParaRPr/>
          </a:p>
        </p:txBody>
      </p:sp>
      <p:sp>
        <p:nvSpPr>
          <p:cNvPr id="11" name="object 11"/>
          <p:cNvSpPr/>
          <p:nvPr/>
        </p:nvSpPr>
        <p:spPr>
          <a:xfrm>
            <a:off x="1219200" y="1371600"/>
            <a:ext cx="360680" cy="342900"/>
          </a:xfrm>
          <a:custGeom>
            <a:avLst/>
            <a:gdLst/>
            <a:ahLst/>
            <a:cxnLst/>
            <a:rect l="l" t="t" r="r" b="b"/>
            <a:pathLst>
              <a:path w="360680" h="342900">
                <a:moveTo>
                  <a:pt x="0" y="342900"/>
                </a:moveTo>
                <a:lnTo>
                  <a:pt x="360362" y="342900"/>
                </a:lnTo>
                <a:lnTo>
                  <a:pt x="360362" y="0"/>
                </a:lnTo>
                <a:lnTo>
                  <a:pt x="0" y="0"/>
                </a:lnTo>
                <a:lnTo>
                  <a:pt x="0" y="342900"/>
                </a:lnTo>
                <a:close/>
              </a:path>
            </a:pathLst>
          </a:custGeom>
          <a:ln w="19050">
            <a:solidFill>
              <a:srgbClr val="F1F1F1"/>
            </a:solidFill>
          </a:ln>
        </p:spPr>
        <p:txBody>
          <a:bodyPr wrap="square" lIns="0" tIns="0" rIns="0" bIns="0" rtlCol="0"/>
          <a:lstStyle/>
          <a:p>
            <a:endParaRPr/>
          </a:p>
        </p:txBody>
      </p:sp>
      <p:sp>
        <p:nvSpPr>
          <p:cNvPr id="12" name="object 12"/>
          <p:cNvSpPr/>
          <p:nvPr/>
        </p:nvSpPr>
        <p:spPr>
          <a:xfrm>
            <a:off x="1273175" y="1420875"/>
            <a:ext cx="259079" cy="266700"/>
          </a:xfrm>
          <a:custGeom>
            <a:avLst/>
            <a:gdLst/>
            <a:ahLst/>
            <a:cxnLst/>
            <a:rect l="l" t="t" r="r" b="b"/>
            <a:pathLst>
              <a:path w="259080" h="266700">
                <a:moveTo>
                  <a:pt x="258825" y="0"/>
                </a:moveTo>
                <a:lnTo>
                  <a:pt x="0" y="0"/>
                </a:lnTo>
                <a:lnTo>
                  <a:pt x="129412" y="266700"/>
                </a:lnTo>
                <a:lnTo>
                  <a:pt x="258825" y="0"/>
                </a:lnTo>
                <a:close/>
              </a:path>
            </a:pathLst>
          </a:custGeom>
          <a:solidFill>
            <a:srgbClr val="FFFF00"/>
          </a:solidFill>
        </p:spPr>
        <p:txBody>
          <a:bodyPr wrap="square" lIns="0" tIns="0" rIns="0" bIns="0" rtlCol="0"/>
          <a:lstStyle/>
          <a:p>
            <a:endParaRPr/>
          </a:p>
        </p:txBody>
      </p:sp>
      <p:sp>
        <p:nvSpPr>
          <p:cNvPr id="13" name="object 13"/>
          <p:cNvSpPr/>
          <p:nvPr/>
        </p:nvSpPr>
        <p:spPr>
          <a:xfrm>
            <a:off x="1273175" y="1420875"/>
            <a:ext cx="259079" cy="266700"/>
          </a:xfrm>
          <a:custGeom>
            <a:avLst/>
            <a:gdLst/>
            <a:ahLst/>
            <a:cxnLst/>
            <a:rect l="l" t="t" r="r" b="b"/>
            <a:pathLst>
              <a:path w="259080" h="266700">
                <a:moveTo>
                  <a:pt x="258825" y="0"/>
                </a:moveTo>
                <a:lnTo>
                  <a:pt x="129412" y="266700"/>
                </a:lnTo>
                <a:lnTo>
                  <a:pt x="0" y="0"/>
                </a:lnTo>
                <a:lnTo>
                  <a:pt x="258825" y="0"/>
                </a:lnTo>
                <a:close/>
              </a:path>
            </a:pathLst>
          </a:custGeom>
          <a:ln w="19050">
            <a:solidFill>
              <a:srgbClr val="525877"/>
            </a:solidFill>
          </a:ln>
        </p:spPr>
        <p:txBody>
          <a:bodyPr wrap="square" lIns="0" tIns="0" rIns="0" bIns="0" rtlCol="0"/>
          <a:lstStyle/>
          <a:p>
            <a:endParaRPr/>
          </a:p>
        </p:txBody>
      </p:sp>
      <p:sp>
        <p:nvSpPr>
          <p:cNvPr id="15" name="object 15"/>
          <p:cNvSpPr txBox="1"/>
          <p:nvPr/>
        </p:nvSpPr>
        <p:spPr>
          <a:xfrm>
            <a:off x="6663690" y="6459728"/>
            <a:ext cx="1944370" cy="160020"/>
          </a:xfrm>
          <a:prstGeom prst="rect">
            <a:avLst/>
          </a:prstGeom>
        </p:spPr>
        <p:txBody>
          <a:bodyPr vert="horz" wrap="square" lIns="0" tIns="0" rIns="0" bIns="0" rtlCol="0">
            <a:spAutoFit/>
          </a:bodyPr>
          <a:lstStyle/>
          <a:p>
            <a:pPr marL="12700">
              <a:lnSpc>
                <a:spcPts val="1100"/>
              </a:lnSpc>
            </a:pPr>
            <a:r>
              <a:rPr sz="1050" i="1" spc="-5" dirty="0">
                <a:latin typeface="Calibri"/>
                <a:cs typeface="Calibri"/>
              </a:rPr>
              <a:t>Source: </a:t>
            </a:r>
            <a:r>
              <a:rPr sz="1050" i="1" dirty="0">
                <a:latin typeface="Calibri"/>
                <a:cs typeface="Calibri"/>
              </a:rPr>
              <a:t>WHO </a:t>
            </a:r>
            <a:r>
              <a:rPr sz="1050" i="1" spc="-5" dirty="0">
                <a:latin typeface="Calibri"/>
                <a:cs typeface="Calibri"/>
              </a:rPr>
              <a:t>Data Repository</a:t>
            </a:r>
            <a:r>
              <a:rPr sz="1050" i="1" spc="-30" dirty="0">
                <a:latin typeface="Calibri"/>
                <a:cs typeface="Calibri"/>
              </a:rPr>
              <a:t> </a:t>
            </a:r>
            <a:r>
              <a:rPr sz="1050" i="1" dirty="0">
                <a:latin typeface="Calibri"/>
                <a:cs typeface="Calibri"/>
              </a:rPr>
              <a:t>2015</a:t>
            </a:r>
            <a:endParaRPr sz="1050">
              <a:latin typeface="Calibri"/>
              <a:cs typeface="Calibri"/>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gray">
          <a:xfrm>
            <a:off x="0" y="0"/>
            <a:ext cx="908720" cy="908720"/>
          </a:xfrm>
          <a:prstGeom prst="rect">
            <a:avLst/>
          </a:prstGeom>
        </p:spPr>
      </p:pic>
      <p:pic>
        <p:nvPicPr>
          <p:cNvPr id="17" name="Picture 16" descr="C:\Users\kenan\Desktop\Sesric\sesric-log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6416" y="925"/>
            <a:ext cx="799952" cy="979803"/>
          </a:xfrm>
          <a:prstGeom prst="rect">
            <a:avLst/>
          </a:prstGeom>
          <a:noFill/>
          <a:effectLst/>
          <a:extLst/>
        </p:spPr>
      </p:pic>
    </p:spTree>
    <p:extLst>
      <p:ext uri="{BB962C8B-B14F-4D97-AF65-F5344CB8AC3E}">
        <p14:creationId xmlns:p14="http://schemas.microsoft.com/office/powerpoint/2010/main" val="3861753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0160" y="461417"/>
            <a:ext cx="7406640" cy="769441"/>
          </a:xfrm>
          <a:prstGeom prst="rect">
            <a:avLst/>
          </a:prstGeom>
        </p:spPr>
        <p:txBody>
          <a:bodyPr vert="horz" wrap="square" lIns="0" tIns="0" rIns="0" bIns="0" rtlCol="0">
            <a:spAutoFit/>
          </a:bodyPr>
          <a:lstStyle/>
          <a:p>
            <a:pPr marL="12700" algn="l">
              <a:lnSpc>
                <a:spcPct val="100000"/>
              </a:lnSpc>
            </a:pPr>
            <a:r>
              <a:rPr sz="2500" dirty="0">
                <a:solidFill>
                  <a:schemeClr val="tx2"/>
                </a:solidFill>
                <a:effectLst>
                  <a:outerShdw blurRad="38100" dist="38100" dir="2700000" algn="tl">
                    <a:srgbClr val="000000">
                      <a:alpha val="43137"/>
                    </a:srgbClr>
                  </a:outerShdw>
                </a:effectLst>
                <a:latin typeface="Arial Black" pitchFamily="34" charset="0"/>
              </a:rPr>
              <a:t>Infant mortality declined remarkably </a:t>
            </a:r>
            <a:r>
              <a:rPr sz="2500" dirty="0" smtClean="0">
                <a:solidFill>
                  <a:schemeClr val="tx2"/>
                </a:solidFill>
                <a:effectLst>
                  <a:outerShdw blurRad="38100" dist="38100" dir="2700000" algn="tl">
                    <a:srgbClr val="000000">
                      <a:alpha val="43137"/>
                    </a:srgbClr>
                  </a:outerShdw>
                </a:effectLst>
                <a:latin typeface="Arial Black" pitchFamily="34" charset="0"/>
              </a:rPr>
              <a:t>between</a:t>
            </a:r>
            <a:r>
              <a:rPr lang="tr-TR" sz="2500" dirty="0" smtClean="0">
                <a:solidFill>
                  <a:schemeClr val="tx2"/>
                </a:solidFill>
                <a:effectLst>
                  <a:outerShdw blurRad="38100" dist="38100" dir="2700000" algn="tl">
                    <a:srgbClr val="000000">
                      <a:alpha val="43137"/>
                    </a:srgbClr>
                  </a:outerShdw>
                </a:effectLst>
                <a:latin typeface="Arial Black" pitchFamily="34" charset="0"/>
              </a:rPr>
              <a:t> </a:t>
            </a:r>
            <a:r>
              <a:rPr sz="2500" dirty="0" smtClean="0">
                <a:solidFill>
                  <a:schemeClr val="tx2"/>
                </a:solidFill>
                <a:effectLst>
                  <a:outerShdw blurRad="38100" dist="38100" dir="2700000" algn="tl">
                    <a:srgbClr val="000000">
                      <a:alpha val="43137"/>
                    </a:srgbClr>
                  </a:outerShdw>
                </a:effectLst>
                <a:latin typeface="Arial Black" pitchFamily="34" charset="0"/>
              </a:rPr>
              <a:t>1990 </a:t>
            </a:r>
            <a:r>
              <a:rPr sz="2500" dirty="0">
                <a:solidFill>
                  <a:schemeClr val="tx2"/>
                </a:solidFill>
                <a:effectLst>
                  <a:outerShdw blurRad="38100" dist="38100" dir="2700000" algn="tl">
                    <a:srgbClr val="000000">
                      <a:alpha val="43137"/>
                    </a:srgbClr>
                  </a:outerShdw>
                </a:effectLst>
                <a:latin typeface="Arial Black" pitchFamily="34" charset="0"/>
              </a:rPr>
              <a:t>and 2013</a:t>
            </a:r>
          </a:p>
        </p:txBody>
      </p:sp>
      <p:sp>
        <p:nvSpPr>
          <p:cNvPr id="3" name="object 3"/>
          <p:cNvSpPr/>
          <p:nvPr/>
        </p:nvSpPr>
        <p:spPr>
          <a:xfrm>
            <a:off x="1245108" y="2232660"/>
            <a:ext cx="660400" cy="1803400"/>
          </a:xfrm>
          <a:custGeom>
            <a:avLst/>
            <a:gdLst/>
            <a:ahLst/>
            <a:cxnLst/>
            <a:rect l="l" t="t" r="r" b="b"/>
            <a:pathLst>
              <a:path w="660400" h="1803400">
                <a:moveTo>
                  <a:pt x="659891" y="0"/>
                </a:moveTo>
                <a:lnTo>
                  <a:pt x="0" y="0"/>
                </a:lnTo>
                <a:lnTo>
                  <a:pt x="0" y="1802891"/>
                </a:lnTo>
                <a:lnTo>
                  <a:pt x="659891" y="1802891"/>
                </a:lnTo>
                <a:lnTo>
                  <a:pt x="659891" y="0"/>
                </a:lnTo>
                <a:close/>
              </a:path>
            </a:pathLst>
          </a:custGeom>
          <a:solidFill>
            <a:srgbClr val="E151D0"/>
          </a:solidFill>
          <a:ln>
            <a:solidFill>
              <a:srgbClr val="E151D0"/>
            </a:solidFill>
          </a:ln>
        </p:spPr>
        <p:txBody>
          <a:bodyPr wrap="square" lIns="0" tIns="0" rIns="0" bIns="0" rtlCol="0"/>
          <a:lstStyle/>
          <a:p>
            <a:endParaRPr/>
          </a:p>
        </p:txBody>
      </p:sp>
      <p:sp>
        <p:nvSpPr>
          <p:cNvPr id="4" name="object 4"/>
          <p:cNvSpPr/>
          <p:nvPr/>
        </p:nvSpPr>
        <p:spPr>
          <a:xfrm>
            <a:off x="3555491" y="2709672"/>
            <a:ext cx="661670" cy="1325880"/>
          </a:xfrm>
          <a:custGeom>
            <a:avLst/>
            <a:gdLst/>
            <a:ahLst/>
            <a:cxnLst/>
            <a:rect l="l" t="t" r="r" b="b"/>
            <a:pathLst>
              <a:path w="661670" h="1325879">
                <a:moveTo>
                  <a:pt x="661416" y="0"/>
                </a:moveTo>
                <a:lnTo>
                  <a:pt x="0" y="0"/>
                </a:lnTo>
                <a:lnTo>
                  <a:pt x="0" y="1325879"/>
                </a:lnTo>
                <a:lnTo>
                  <a:pt x="661416" y="1325879"/>
                </a:lnTo>
                <a:lnTo>
                  <a:pt x="661416" y="0"/>
                </a:lnTo>
                <a:close/>
              </a:path>
            </a:pathLst>
          </a:custGeom>
          <a:solidFill>
            <a:srgbClr val="E151D0"/>
          </a:solidFill>
        </p:spPr>
        <p:txBody>
          <a:bodyPr wrap="square" lIns="0" tIns="0" rIns="0" bIns="0" rtlCol="0"/>
          <a:lstStyle/>
          <a:p>
            <a:endParaRPr/>
          </a:p>
        </p:txBody>
      </p:sp>
      <p:sp>
        <p:nvSpPr>
          <p:cNvPr id="5" name="object 5"/>
          <p:cNvSpPr/>
          <p:nvPr/>
        </p:nvSpPr>
        <p:spPr>
          <a:xfrm>
            <a:off x="5867400" y="2680716"/>
            <a:ext cx="660400" cy="1355090"/>
          </a:xfrm>
          <a:custGeom>
            <a:avLst/>
            <a:gdLst/>
            <a:ahLst/>
            <a:cxnLst/>
            <a:rect l="l" t="t" r="r" b="b"/>
            <a:pathLst>
              <a:path w="660400" h="1355089">
                <a:moveTo>
                  <a:pt x="659892" y="0"/>
                </a:moveTo>
                <a:lnTo>
                  <a:pt x="0" y="0"/>
                </a:lnTo>
                <a:lnTo>
                  <a:pt x="0" y="1354836"/>
                </a:lnTo>
                <a:lnTo>
                  <a:pt x="659892" y="1354836"/>
                </a:lnTo>
                <a:lnTo>
                  <a:pt x="659892" y="0"/>
                </a:lnTo>
                <a:close/>
              </a:path>
            </a:pathLst>
          </a:custGeom>
          <a:solidFill>
            <a:srgbClr val="E151D0"/>
          </a:solidFill>
        </p:spPr>
        <p:txBody>
          <a:bodyPr wrap="square" lIns="0" tIns="0" rIns="0" bIns="0" rtlCol="0"/>
          <a:lstStyle/>
          <a:p>
            <a:endParaRPr/>
          </a:p>
        </p:txBody>
      </p:sp>
      <p:sp>
        <p:nvSpPr>
          <p:cNvPr id="6" name="object 6"/>
          <p:cNvSpPr/>
          <p:nvPr/>
        </p:nvSpPr>
        <p:spPr>
          <a:xfrm>
            <a:off x="1905000" y="3031235"/>
            <a:ext cx="660400" cy="1004569"/>
          </a:xfrm>
          <a:custGeom>
            <a:avLst/>
            <a:gdLst/>
            <a:ahLst/>
            <a:cxnLst/>
            <a:rect l="l" t="t" r="r" b="b"/>
            <a:pathLst>
              <a:path w="660400" h="1004570">
                <a:moveTo>
                  <a:pt x="659892" y="0"/>
                </a:moveTo>
                <a:lnTo>
                  <a:pt x="0" y="0"/>
                </a:lnTo>
                <a:lnTo>
                  <a:pt x="0" y="1004315"/>
                </a:lnTo>
                <a:lnTo>
                  <a:pt x="659892" y="1004315"/>
                </a:lnTo>
                <a:lnTo>
                  <a:pt x="659892" y="0"/>
                </a:lnTo>
                <a:close/>
              </a:path>
            </a:pathLst>
          </a:custGeom>
          <a:solidFill>
            <a:srgbClr val="9FB8CD"/>
          </a:solidFill>
        </p:spPr>
        <p:txBody>
          <a:bodyPr wrap="square" lIns="0" tIns="0" rIns="0" bIns="0" rtlCol="0"/>
          <a:lstStyle/>
          <a:p>
            <a:endParaRPr/>
          </a:p>
        </p:txBody>
      </p:sp>
      <p:sp>
        <p:nvSpPr>
          <p:cNvPr id="7" name="object 7"/>
          <p:cNvSpPr/>
          <p:nvPr/>
        </p:nvSpPr>
        <p:spPr>
          <a:xfrm>
            <a:off x="4216908" y="3374135"/>
            <a:ext cx="660400" cy="661670"/>
          </a:xfrm>
          <a:custGeom>
            <a:avLst/>
            <a:gdLst/>
            <a:ahLst/>
            <a:cxnLst/>
            <a:rect l="l" t="t" r="r" b="b"/>
            <a:pathLst>
              <a:path w="660400" h="661670">
                <a:moveTo>
                  <a:pt x="659891" y="0"/>
                </a:moveTo>
                <a:lnTo>
                  <a:pt x="0" y="0"/>
                </a:lnTo>
                <a:lnTo>
                  <a:pt x="0" y="661415"/>
                </a:lnTo>
                <a:lnTo>
                  <a:pt x="659891" y="661415"/>
                </a:lnTo>
                <a:lnTo>
                  <a:pt x="659891" y="0"/>
                </a:lnTo>
                <a:close/>
              </a:path>
            </a:pathLst>
          </a:custGeom>
          <a:solidFill>
            <a:srgbClr val="9FB8CD"/>
          </a:solidFill>
        </p:spPr>
        <p:txBody>
          <a:bodyPr wrap="square" lIns="0" tIns="0" rIns="0" bIns="0" rtlCol="0"/>
          <a:lstStyle/>
          <a:p>
            <a:endParaRPr/>
          </a:p>
        </p:txBody>
      </p:sp>
      <p:sp>
        <p:nvSpPr>
          <p:cNvPr id="8" name="object 8"/>
          <p:cNvSpPr/>
          <p:nvPr/>
        </p:nvSpPr>
        <p:spPr>
          <a:xfrm>
            <a:off x="6527292" y="3313176"/>
            <a:ext cx="661670" cy="722630"/>
          </a:xfrm>
          <a:custGeom>
            <a:avLst/>
            <a:gdLst/>
            <a:ahLst/>
            <a:cxnLst/>
            <a:rect l="l" t="t" r="r" b="b"/>
            <a:pathLst>
              <a:path w="661670" h="722629">
                <a:moveTo>
                  <a:pt x="661415" y="0"/>
                </a:moveTo>
                <a:lnTo>
                  <a:pt x="0" y="0"/>
                </a:lnTo>
                <a:lnTo>
                  <a:pt x="0" y="722376"/>
                </a:lnTo>
                <a:lnTo>
                  <a:pt x="661415" y="722376"/>
                </a:lnTo>
                <a:lnTo>
                  <a:pt x="661415" y="0"/>
                </a:lnTo>
                <a:close/>
              </a:path>
            </a:pathLst>
          </a:custGeom>
          <a:solidFill>
            <a:srgbClr val="9FB8CD"/>
          </a:solidFill>
        </p:spPr>
        <p:txBody>
          <a:bodyPr wrap="square" lIns="0" tIns="0" rIns="0" bIns="0" rtlCol="0"/>
          <a:lstStyle/>
          <a:p>
            <a:endParaRPr/>
          </a:p>
        </p:txBody>
      </p:sp>
      <p:sp>
        <p:nvSpPr>
          <p:cNvPr id="9" name="object 9"/>
          <p:cNvSpPr/>
          <p:nvPr/>
        </p:nvSpPr>
        <p:spPr>
          <a:xfrm>
            <a:off x="749808" y="4035552"/>
            <a:ext cx="6934200" cy="0"/>
          </a:xfrm>
          <a:custGeom>
            <a:avLst/>
            <a:gdLst/>
            <a:ahLst/>
            <a:cxnLst/>
            <a:rect l="l" t="t" r="r" b="b"/>
            <a:pathLst>
              <a:path w="6934200">
                <a:moveTo>
                  <a:pt x="0" y="0"/>
                </a:moveTo>
                <a:lnTo>
                  <a:pt x="6934200" y="0"/>
                </a:lnTo>
              </a:path>
            </a:pathLst>
          </a:custGeom>
          <a:ln w="9144">
            <a:solidFill>
              <a:srgbClr val="888888"/>
            </a:solidFill>
          </a:ln>
        </p:spPr>
        <p:txBody>
          <a:bodyPr wrap="square" lIns="0" tIns="0" rIns="0" bIns="0" rtlCol="0"/>
          <a:lstStyle/>
          <a:p>
            <a:endParaRPr/>
          </a:p>
        </p:txBody>
      </p:sp>
      <p:sp>
        <p:nvSpPr>
          <p:cNvPr id="10" name="object 10"/>
          <p:cNvSpPr/>
          <p:nvPr/>
        </p:nvSpPr>
        <p:spPr>
          <a:xfrm>
            <a:off x="749808" y="4035552"/>
            <a:ext cx="0" cy="66040"/>
          </a:xfrm>
          <a:custGeom>
            <a:avLst/>
            <a:gdLst/>
            <a:ahLst/>
            <a:cxnLst/>
            <a:rect l="l" t="t" r="r" b="b"/>
            <a:pathLst>
              <a:path h="66039">
                <a:moveTo>
                  <a:pt x="0" y="0"/>
                </a:moveTo>
                <a:lnTo>
                  <a:pt x="0" y="65531"/>
                </a:lnTo>
              </a:path>
            </a:pathLst>
          </a:custGeom>
          <a:ln w="9144">
            <a:solidFill>
              <a:srgbClr val="888888"/>
            </a:solidFill>
          </a:ln>
        </p:spPr>
        <p:txBody>
          <a:bodyPr wrap="square" lIns="0" tIns="0" rIns="0" bIns="0" rtlCol="0"/>
          <a:lstStyle/>
          <a:p>
            <a:endParaRPr/>
          </a:p>
        </p:txBody>
      </p:sp>
      <p:sp>
        <p:nvSpPr>
          <p:cNvPr id="11" name="object 11"/>
          <p:cNvSpPr/>
          <p:nvPr/>
        </p:nvSpPr>
        <p:spPr>
          <a:xfrm>
            <a:off x="3060192" y="4035552"/>
            <a:ext cx="0" cy="66040"/>
          </a:xfrm>
          <a:custGeom>
            <a:avLst/>
            <a:gdLst/>
            <a:ahLst/>
            <a:cxnLst/>
            <a:rect l="l" t="t" r="r" b="b"/>
            <a:pathLst>
              <a:path h="66039">
                <a:moveTo>
                  <a:pt x="0" y="0"/>
                </a:moveTo>
                <a:lnTo>
                  <a:pt x="0" y="65531"/>
                </a:lnTo>
              </a:path>
            </a:pathLst>
          </a:custGeom>
          <a:ln w="9144">
            <a:solidFill>
              <a:srgbClr val="888888"/>
            </a:solidFill>
          </a:ln>
        </p:spPr>
        <p:txBody>
          <a:bodyPr wrap="square" lIns="0" tIns="0" rIns="0" bIns="0" rtlCol="0"/>
          <a:lstStyle/>
          <a:p>
            <a:endParaRPr/>
          </a:p>
        </p:txBody>
      </p:sp>
      <p:sp>
        <p:nvSpPr>
          <p:cNvPr id="12" name="object 12"/>
          <p:cNvSpPr/>
          <p:nvPr/>
        </p:nvSpPr>
        <p:spPr>
          <a:xfrm>
            <a:off x="5372100" y="4035552"/>
            <a:ext cx="0" cy="66040"/>
          </a:xfrm>
          <a:custGeom>
            <a:avLst/>
            <a:gdLst/>
            <a:ahLst/>
            <a:cxnLst/>
            <a:rect l="l" t="t" r="r" b="b"/>
            <a:pathLst>
              <a:path h="66039">
                <a:moveTo>
                  <a:pt x="0" y="0"/>
                </a:moveTo>
                <a:lnTo>
                  <a:pt x="0" y="65531"/>
                </a:lnTo>
              </a:path>
            </a:pathLst>
          </a:custGeom>
          <a:ln w="9144">
            <a:solidFill>
              <a:srgbClr val="888888"/>
            </a:solidFill>
          </a:ln>
        </p:spPr>
        <p:txBody>
          <a:bodyPr wrap="square" lIns="0" tIns="0" rIns="0" bIns="0" rtlCol="0"/>
          <a:lstStyle/>
          <a:p>
            <a:endParaRPr/>
          </a:p>
        </p:txBody>
      </p:sp>
      <p:sp>
        <p:nvSpPr>
          <p:cNvPr id="13" name="object 13"/>
          <p:cNvSpPr/>
          <p:nvPr/>
        </p:nvSpPr>
        <p:spPr>
          <a:xfrm>
            <a:off x="7684007" y="4035552"/>
            <a:ext cx="0" cy="66040"/>
          </a:xfrm>
          <a:custGeom>
            <a:avLst/>
            <a:gdLst/>
            <a:ahLst/>
            <a:cxnLst/>
            <a:rect l="l" t="t" r="r" b="b"/>
            <a:pathLst>
              <a:path h="66039">
                <a:moveTo>
                  <a:pt x="0" y="0"/>
                </a:moveTo>
                <a:lnTo>
                  <a:pt x="0" y="65531"/>
                </a:lnTo>
              </a:path>
            </a:pathLst>
          </a:custGeom>
          <a:ln w="9144">
            <a:solidFill>
              <a:srgbClr val="888888"/>
            </a:solidFill>
          </a:ln>
        </p:spPr>
        <p:txBody>
          <a:bodyPr wrap="square" lIns="0" tIns="0" rIns="0" bIns="0" rtlCol="0"/>
          <a:lstStyle/>
          <a:p>
            <a:endParaRPr/>
          </a:p>
        </p:txBody>
      </p:sp>
      <p:sp>
        <p:nvSpPr>
          <p:cNvPr id="14" name="object 14"/>
          <p:cNvSpPr txBox="1"/>
          <p:nvPr/>
        </p:nvSpPr>
        <p:spPr>
          <a:xfrm>
            <a:off x="3772027" y="2396109"/>
            <a:ext cx="229870"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62</a:t>
            </a:r>
            <a:endParaRPr sz="1600">
              <a:latin typeface="Calibri"/>
              <a:cs typeface="Calibri"/>
            </a:endParaRPr>
          </a:p>
        </p:txBody>
      </p:sp>
      <p:sp>
        <p:nvSpPr>
          <p:cNvPr id="15" name="object 15"/>
          <p:cNvSpPr txBox="1"/>
          <p:nvPr/>
        </p:nvSpPr>
        <p:spPr>
          <a:xfrm>
            <a:off x="6083553" y="2366264"/>
            <a:ext cx="229870"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63</a:t>
            </a:r>
            <a:endParaRPr sz="1600">
              <a:latin typeface="Calibri"/>
              <a:cs typeface="Calibri"/>
            </a:endParaRPr>
          </a:p>
        </p:txBody>
      </p:sp>
      <p:sp>
        <p:nvSpPr>
          <p:cNvPr id="16" name="object 16"/>
          <p:cNvSpPr txBox="1"/>
          <p:nvPr/>
        </p:nvSpPr>
        <p:spPr>
          <a:xfrm>
            <a:off x="2120645" y="2717038"/>
            <a:ext cx="229870" cy="266700"/>
          </a:xfrm>
          <a:prstGeom prst="rect">
            <a:avLst/>
          </a:prstGeom>
        </p:spPr>
        <p:txBody>
          <a:bodyPr vert="horz" wrap="square" lIns="0" tIns="0" rIns="0" bIns="0" rtlCol="0">
            <a:spAutoFit/>
          </a:bodyPr>
          <a:lstStyle/>
          <a:p>
            <a:pPr marL="12700">
              <a:lnSpc>
                <a:spcPct val="100000"/>
              </a:lnSpc>
            </a:pPr>
            <a:r>
              <a:rPr sz="1600" spc="-15" dirty="0">
                <a:latin typeface="Calibri"/>
                <a:cs typeface="Calibri"/>
              </a:rPr>
              <a:t>47</a:t>
            </a:r>
            <a:endParaRPr sz="1600">
              <a:latin typeface="Calibri"/>
              <a:cs typeface="Calibri"/>
            </a:endParaRPr>
          </a:p>
        </p:txBody>
      </p:sp>
      <p:sp>
        <p:nvSpPr>
          <p:cNvPr id="17" name="object 17"/>
          <p:cNvSpPr txBox="1"/>
          <p:nvPr/>
        </p:nvSpPr>
        <p:spPr>
          <a:xfrm>
            <a:off x="4432553" y="3059684"/>
            <a:ext cx="229870"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31</a:t>
            </a:r>
            <a:endParaRPr sz="1600">
              <a:latin typeface="Calibri"/>
              <a:cs typeface="Calibri"/>
            </a:endParaRPr>
          </a:p>
        </p:txBody>
      </p:sp>
      <p:sp>
        <p:nvSpPr>
          <p:cNvPr id="18" name="object 18"/>
          <p:cNvSpPr txBox="1"/>
          <p:nvPr/>
        </p:nvSpPr>
        <p:spPr>
          <a:xfrm>
            <a:off x="6744461" y="2998723"/>
            <a:ext cx="229870"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34</a:t>
            </a:r>
            <a:endParaRPr sz="1600">
              <a:latin typeface="Calibri"/>
              <a:cs typeface="Calibri"/>
            </a:endParaRPr>
          </a:p>
        </p:txBody>
      </p:sp>
      <p:sp>
        <p:nvSpPr>
          <p:cNvPr id="19" name="object 19"/>
          <p:cNvSpPr txBox="1"/>
          <p:nvPr/>
        </p:nvSpPr>
        <p:spPr>
          <a:xfrm>
            <a:off x="1722501" y="4156709"/>
            <a:ext cx="5074920" cy="266700"/>
          </a:xfrm>
          <a:prstGeom prst="rect">
            <a:avLst/>
          </a:prstGeom>
        </p:spPr>
        <p:txBody>
          <a:bodyPr vert="horz" wrap="square" lIns="0" tIns="0" rIns="0" bIns="0" rtlCol="0">
            <a:spAutoFit/>
          </a:bodyPr>
          <a:lstStyle/>
          <a:p>
            <a:pPr marL="12700">
              <a:lnSpc>
                <a:spcPct val="100000"/>
              </a:lnSpc>
              <a:tabLst>
                <a:tab pos="1633220" algn="l"/>
                <a:tab pos="4549775" algn="l"/>
              </a:tabLst>
            </a:pPr>
            <a:r>
              <a:rPr sz="1600" spc="-10" dirty="0">
                <a:latin typeface="Calibri"/>
                <a:cs typeface="Calibri"/>
              </a:rPr>
              <a:t>O</a:t>
            </a:r>
            <a:r>
              <a:rPr sz="1600" spc="-5" dirty="0">
                <a:latin typeface="Calibri"/>
                <a:cs typeface="Calibri"/>
              </a:rPr>
              <a:t>IC</a:t>
            </a:r>
            <a:r>
              <a:rPr sz="1600" dirty="0">
                <a:latin typeface="Calibri"/>
                <a:cs typeface="Calibri"/>
              </a:rPr>
              <a:t>	</a:t>
            </a:r>
            <a:r>
              <a:rPr sz="1600" spc="-5" dirty="0">
                <a:latin typeface="Calibri"/>
                <a:cs typeface="Calibri"/>
              </a:rPr>
              <a:t>Non-</a:t>
            </a:r>
            <a:r>
              <a:rPr sz="1600" dirty="0">
                <a:latin typeface="Calibri"/>
                <a:cs typeface="Calibri"/>
              </a:rPr>
              <a:t>O</a:t>
            </a:r>
            <a:r>
              <a:rPr sz="1600" spc="-15" dirty="0">
                <a:latin typeface="Calibri"/>
                <a:cs typeface="Calibri"/>
              </a:rPr>
              <a:t>I</a:t>
            </a:r>
            <a:r>
              <a:rPr sz="1600" spc="-5" dirty="0">
                <a:latin typeface="Calibri"/>
                <a:cs typeface="Calibri"/>
              </a:rPr>
              <a:t>C </a:t>
            </a:r>
            <a:r>
              <a:rPr sz="1600" spc="-10" dirty="0">
                <a:latin typeface="Calibri"/>
                <a:cs typeface="Calibri"/>
              </a:rPr>
              <a:t>D</a:t>
            </a:r>
            <a:r>
              <a:rPr sz="1600" spc="0" dirty="0">
                <a:latin typeface="Calibri"/>
                <a:cs typeface="Calibri"/>
              </a:rPr>
              <a:t>e</a:t>
            </a:r>
            <a:r>
              <a:rPr sz="1600" spc="-5" dirty="0">
                <a:latin typeface="Calibri"/>
                <a:cs typeface="Calibri"/>
              </a:rPr>
              <a:t>velopi</a:t>
            </a:r>
            <a:r>
              <a:rPr sz="1600" spc="-10" dirty="0">
                <a:latin typeface="Calibri"/>
                <a:cs typeface="Calibri"/>
              </a:rPr>
              <a:t>n</a:t>
            </a:r>
            <a:r>
              <a:rPr sz="1600" spc="-5" dirty="0">
                <a:latin typeface="Calibri"/>
                <a:cs typeface="Calibri"/>
              </a:rPr>
              <a:t>g</a:t>
            </a:r>
            <a:r>
              <a:rPr sz="1600" dirty="0">
                <a:latin typeface="Calibri"/>
                <a:cs typeface="Calibri"/>
              </a:rPr>
              <a:t>	W</a:t>
            </a:r>
            <a:r>
              <a:rPr sz="1600" spc="-10" dirty="0">
                <a:latin typeface="Calibri"/>
                <a:cs typeface="Calibri"/>
              </a:rPr>
              <a:t>o</a:t>
            </a:r>
            <a:r>
              <a:rPr sz="1600" spc="-15" dirty="0">
                <a:latin typeface="Calibri"/>
                <a:cs typeface="Calibri"/>
              </a:rPr>
              <a:t>r</a:t>
            </a:r>
            <a:r>
              <a:rPr sz="1600" spc="-5" dirty="0">
                <a:latin typeface="Calibri"/>
                <a:cs typeface="Calibri"/>
              </a:rPr>
              <a:t>ld</a:t>
            </a:r>
            <a:endParaRPr sz="1600">
              <a:latin typeface="Calibri"/>
              <a:cs typeface="Calibri"/>
            </a:endParaRPr>
          </a:p>
        </p:txBody>
      </p:sp>
      <p:sp>
        <p:nvSpPr>
          <p:cNvPr id="20" name="object 20"/>
          <p:cNvSpPr/>
          <p:nvPr/>
        </p:nvSpPr>
        <p:spPr>
          <a:xfrm>
            <a:off x="7908035" y="2907792"/>
            <a:ext cx="111760" cy="111760"/>
          </a:xfrm>
          <a:custGeom>
            <a:avLst/>
            <a:gdLst/>
            <a:ahLst/>
            <a:cxnLst/>
            <a:rect l="l" t="t" r="r" b="b"/>
            <a:pathLst>
              <a:path w="111759" h="111760">
                <a:moveTo>
                  <a:pt x="0" y="111251"/>
                </a:moveTo>
                <a:lnTo>
                  <a:pt x="111251" y="111251"/>
                </a:lnTo>
                <a:lnTo>
                  <a:pt x="111251" y="0"/>
                </a:lnTo>
                <a:lnTo>
                  <a:pt x="0" y="0"/>
                </a:lnTo>
                <a:lnTo>
                  <a:pt x="0" y="111251"/>
                </a:lnTo>
                <a:close/>
              </a:path>
            </a:pathLst>
          </a:custGeom>
          <a:solidFill>
            <a:srgbClr val="E151D0"/>
          </a:solidFill>
        </p:spPr>
        <p:txBody>
          <a:bodyPr wrap="square" lIns="0" tIns="0" rIns="0" bIns="0" rtlCol="0"/>
          <a:lstStyle/>
          <a:p>
            <a:endParaRPr/>
          </a:p>
        </p:txBody>
      </p:sp>
      <p:sp>
        <p:nvSpPr>
          <p:cNvPr id="21" name="object 21"/>
          <p:cNvSpPr/>
          <p:nvPr/>
        </p:nvSpPr>
        <p:spPr>
          <a:xfrm>
            <a:off x="7908035" y="3229355"/>
            <a:ext cx="111760" cy="111760"/>
          </a:xfrm>
          <a:custGeom>
            <a:avLst/>
            <a:gdLst/>
            <a:ahLst/>
            <a:cxnLst/>
            <a:rect l="l" t="t" r="r" b="b"/>
            <a:pathLst>
              <a:path w="111759" h="111760">
                <a:moveTo>
                  <a:pt x="0" y="111251"/>
                </a:moveTo>
                <a:lnTo>
                  <a:pt x="111251" y="111251"/>
                </a:lnTo>
                <a:lnTo>
                  <a:pt x="111251" y="0"/>
                </a:lnTo>
                <a:lnTo>
                  <a:pt x="0" y="0"/>
                </a:lnTo>
                <a:lnTo>
                  <a:pt x="0" y="111251"/>
                </a:lnTo>
                <a:close/>
              </a:path>
            </a:pathLst>
          </a:custGeom>
          <a:solidFill>
            <a:srgbClr val="9FB8CD"/>
          </a:solidFill>
        </p:spPr>
        <p:txBody>
          <a:bodyPr wrap="square" lIns="0" tIns="0" rIns="0" bIns="0" rtlCol="0"/>
          <a:lstStyle/>
          <a:p>
            <a:endParaRPr/>
          </a:p>
        </p:txBody>
      </p:sp>
      <p:sp>
        <p:nvSpPr>
          <p:cNvPr id="22" name="object 22"/>
          <p:cNvSpPr txBox="1"/>
          <p:nvPr/>
        </p:nvSpPr>
        <p:spPr>
          <a:xfrm>
            <a:off x="8058657" y="2819146"/>
            <a:ext cx="437515" cy="588645"/>
          </a:xfrm>
          <a:prstGeom prst="rect">
            <a:avLst/>
          </a:prstGeom>
        </p:spPr>
        <p:txBody>
          <a:bodyPr vert="horz" wrap="square" lIns="0" tIns="0" rIns="0" bIns="0" rtlCol="0">
            <a:spAutoFit/>
          </a:bodyPr>
          <a:lstStyle/>
          <a:p>
            <a:pPr marL="12700">
              <a:lnSpc>
                <a:spcPct val="100000"/>
              </a:lnSpc>
            </a:pPr>
            <a:r>
              <a:rPr sz="1600" dirty="0">
                <a:latin typeface="Calibri"/>
                <a:cs typeface="Calibri"/>
              </a:rPr>
              <a:t>1</a:t>
            </a:r>
            <a:r>
              <a:rPr sz="1600" spc="-10" dirty="0">
                <a:latin typeface="Calibri"/>
                <a:cs typeface="Calibri"/>
              </a:rPr>
              <a:t>9</a:t>
            </a:r>
            <a:r>
              <a:rPr sz="1600" dirty="0">
                <a:latin typeface="Calibri"/>
                <a:cs typeface="Calibri"/>
              </a:rPr>
              <a:t>9</a:t>
            </a:r>
            <a:r>
              <a:rPr sz="1600" spc="-5" dirty="0">
                <a:latin typeface="Calibri"/>
                <a:cs typeface="Calibri"/>
              </a:rPr>
              <a:t>0</a:t>
            </a:r>
            <a:endParaRPr sz="1600">
              <a:latin typeface="Calibri"/>
              <a:cs typeface="Calibri"/>
            </a:endParaRPr>
          </a:p>
          <a:p>
            <a:pPr marL="12700">
              <a:lnSpc>
                <a:spcPct val="100000"/>
              </a:lnSpc>
              <a:spcBef>
                <a:spcPts val="615"/>
              </a:spcBef>
            </a:pPr>
            <a:r>
              <a:rPr sz="1600" dirty="0">
                <a:latin typeface="Calibri"/>
                <a:cs typeface="Calibri"/>
              </a:rPr>
              <a:t>2</a:t>
            </a:r>
            <a:r>
              <a:rPr sz="1600" spc="-10" dirty="0">
                <a:latin typeface="Calibri"/>
                <a:cs typeface="Calibri"/>
              </a:rPr>
              <a:t>0</a:t>
            </a:r>
            <a:r>
              <a:rPr sz="1600" dirty="0">
                <a:latin typeface="Calibri"/>
                <a:cs typeface="Calibri"/>
              </a:rPr>
              <a:t>1</a:t>
            </a:r>
            <a:r>
              <a:rPr sz="1600" spc="-5" dirty="0">
                <a:latin typeface="Calibri"/>
                <a:cs typeface="Calibri"/>
              </a:rPr>
              <a:t>3</a:t>
            </a:r>
            <a:endParaRPr sz="1600">
              <a:latin typeface="Calibri"/>
              <a:cs typeface="Calibri"/>
            </a:endParaRPr>
          </a:p>
        </p:txBody>
      </p:sp>
      <p:sp>
        <p:nvSpPr>
          <p:cNvPr id="23" name="object 23"/>
          <p:cNvSpPr txBox="1"/>
          <p:nvPr/>
        </p:nvSpPr>
        <p:spPr>
          <a:xfrm>
            <a:off x="609600" y="4648200"/>
            <a:ext cx="8001000" cy="646331"/>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30480" rIns="0" bIns="0" rtlCol="0">
            <a:spAutoFit/>
          </a:bodyPr>
          <a:lstStyle/>
          <a:p>
            <a:pPr marL="91440" marR="461009">
              <a:lnSpc>
                <a:spcPct val="100000"/>
              </a:lnSpc>
              <a:spcBef>
                <a:spcPts val="240"/>
              </a:spcBef>
            </a:pPr>
            <a:r>
              <a:rPr sz="2000" b="1" dirty="0">
                <a:solidFill>
                  <a:schemeClr val="tx1"/>
                </a:solidFill>
                <a:latin typeface="Candara"/>
                <a:cs typeface="Candara"/>
              </a:rPr>
              <a:t>Between 1990 an 2013, IMR per 1000 live births declined by 44% in OIC  </a:t>
            </a:r>
            <a:r>
              <a:rPr sz="2000" b="1" dirty="0" smtClean="0">
                <a:solidFill>
                  <a:schemeClr val="tx1"/>
                </a:solidFill>
                <a:latin typeface="Candara"/>
                <a:cs typeface="Candara"/>
              </a:rPr>
              <a:t>countries</a:t>
            </a:r>
            <a:r>
              <a:rPr lang="tr-TR" sz="2000" b="1" dirty="0" smtClean="0">
                <a:solidFill>
                  <a:schemeClr val="tx1"/>
                </a:solidFill>
                <a:latin typeface="Candara"/>
                <a:cs typeface="Candara"/>
              </a:rPr>
              <a:t>.</a:t>
            </a:r>
            <a:endParaRPr sz="2000" b="1" dirty="0">
              <a:solidFill>
                <a:schemeClr val="tx1"/>
              </a:solidFill>
              <a:latin typeface="Candara"/>
              <a:cs typeface="Candara"/>
            </a:endParaRPr>
          </a:p>
        </p:txBody>
      </p:sp>
      <p:sp>
        <p:nvSpPr>
          <p:cNvPr id="24" name="object 24"/>
          <p:cNvSpPr/>
          <p:nvPr/>
        </p:nvSpPr>
        <p:spPr>
          <a:xfrm>
            <a:off x="1179575" y="1319783"/>
            <a:ext cx="1370076" cy="422148"/>
          </a:xfrm>
          <a:prstGeom prst="rect">
            <a:avLst/>
          </a:prstGeom>
          <a:blipFill>
            <a:blip r:embed="rId2" cstate="print"/>
            <a:stretch>
              <a:fillRect/>
            </a:stretch>
          </a:blipFill>
        </p:spPr>
        <p:txBody>
          <a:bodyPr wrap="square" lIns="0" tIns="0" rIns="0" bIns="0" rtlCol="0"/>
          <a:lstStyle/>
          <a:p>
            <a:endParaRPr/>
          </a:p>
        </p:txBody>
      </p:sp>
      <p:sp>
        <p:nvSpPr>
          <p:cNvPr id="25" name="object 25"/>
          <p:cNvSpPr/>
          <p:nvPr/>
        </p:nvSpPr>
        <p:spPr>
          <a:xfrm>
            <a:off x="1280160" y="1261872"/>
            <a:ext cx="1237488" cy="612648"/>
          </a:xfrm>
          <a:prstGeom prst="rect">
            <a:avLst/>
          </a:prstGeom>
          <a:blipFill>
            <a:blip r:embed="rId3" cstate="print"/>
            <a:stretch>
              <a:fillRect/>
            </a:stretch>
          </a:blipFill>
        </p:spPr>
        <p:txBody>
          <a:bodyPr wrap="square" lIns="0" tIns="0" rIns="0" bIns="0" rtlCol="0"/>
          <a:lstStyle/>
          <a:p>
            <a:endParaRPr/>
          </a:p>
        </p:txBody>
      </p:sp>
      <p:sp>
        <p:nvSpPr>
          <p:cNvPr id="26" name="object 26"/>
          <p:cNvSpPr/>
          <p:nvPr/>
        </p:nvSpPr>
        <p:spPr>
          <a:xfrm>
            <a:off x="1579562" y="1333500"/>
            <a:ext cx="930910" cy="342900"/>
          </a:xfrm>
          <a:custGeom>
            <a:avLst/>
            <a:gdLst/>
            <a:ahLst/>
            <a:cxnLst/>
            <a:rect l="l" t="t" r="r" b="b"/>
            <a:pathLst>
              <a:path w="930910" h="342900">
                <a:moveTo>
                  <a:pt x="0" y="342900"/>
                </a:moveTo>
                <a:lnTo>
                  <a:pt x="930338" y="342900"/>
                </a:lnTo>
                <a:lnTo>
                  <a:pt x="930338" y="0"/>
                </a:lnTo>
                <a:lnTo>
                  <a:pt x="0" y="0"/>
                </a:lnTo>
                <a:lnTo>
                  <a:pt x="0" y="342900"/>
                </a:lnTo>
                <a:close/>
              </a:path>
            </a:pathLst>
          </a:custGeom>
          <a:solidFill>
            <a:srgbClr val="000000"/>
          </a:solidFill>
        </p:spPr>
        <p:txBody>
          <a:bodyPr wrap="square" lIns="0" tIns="0" rIns="0" bIns="0" rtlCol="0"/>
          <a:lstStyle/>
          <a:p>
            <a:endParaRPr/>
          </a:p>
        </p:txBody>
      </p:sp>
      <p:sp>
        <p:nvSpPr>
          <p:cNvPr id="27" name="object 27"/>
          <p:cNvSpPr txBox="1"/>
          <p:nvPr/>
        </p:nvSpPr>
        <p:spPr>
          <a:xfrm>
            <a:off x="1460119" y="1345946"/>
            <a:ext cx="821690" cy="838835"/>
          </a:xfrm>
          <a:prstGeom prst="rect">
            <a:avLst/>
          </a:prstGeom>
        </p:spPr>
        <p:txBody>
          <a:bodyPr vert="horz" wrap="square" lIns="0" tIns="0" rIns="0" bIns="0" rtlCol="0">
            <a:spAutoFit/>
          </a:bodyPr>
          <a:lstStyle/>
          <a:p>
            <a:pPr marL="302260">
              <a:lnSpc>
                <a:spcPct val="100000"/>
              </a:lnSpc>
            </a:pPr>
            <a:r>
              <a:rPr sz="2000" spc="-10" dirty="0">
                <a:solidFill>
                  <a:srgbClr val="FFFFFF"/>
                </a:solidFill>
                <a:latin typeface="Cambria"/>
                <a:cs typeface="Cambria"/>
              </a:rPr>
              <a:t>44%</a:t>
            </a:r>
            <a:endParaRPr sz="2000">
              <a:latin typeface="Cambria"/>
              <a:cs typeface="Cambria"/>
            </a:endParaRPr>
          </a:p>
          <a:p>
            <a:pPr>
              <a:lnSpc>
                <a:spcPct val="100000"/>
              </a:lnSpc>
              <a:spcBef>
                <a:spcPts val="35"/>
              </a:spcBef>
            </a:pPr>
            <a:endParaRPr sz="1800">
              <a:latin typeface="Times New Roman"/>
              <a:cs typeface="Times New Roman"/>
            </a:endParaRPr>
          </a:p>
          <a:p>
            <a:pPr marL="12700">
              <a:lnSpc>
                <a:spcPct val="100000"/>
              </a:lnSpc>
            </a:pPr>
            <a:r>
              <a:rPr sz="1600" spc="-10" dirty="0">
                <a:latin typeface="Calibri"/>
                <a:cs typeface="Calibri"/>
              </a:rPr>
              <a:t>84</a:t>
            </a:r>
            <a:endParaRPr sz="1600">
              <a:latin typeface="Calibri"/>
              <a:cs typeface="Calibri"/>
            </a:endParaRPr>
          </a:p>
        </p:txBody>
      </p:sp>
      <p:sp>
        <p:nvSpPr>
          <p:cNvPr id="28" name="object 28"/>
          <p:cNvSpPr txBox="1"/>
          <p:nvPr/>
        </p:nvSpPr>
        <p:spPr>
          <a:xfrm>
            <a:off x="609600" y="5489575"/>
            <a:ext cx="8001000" cy="646331"/>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0" tIns="30480" rIns="0" bIns="0" rtlCol="0">
            <a:spAutoFit/>
          </a:bodyPr>
          <a:lstStyle/>
          <a:p>
            <a:pPr marL="91440" marR="950594">
              <a:lnSpc>
                <a:spcPct val="100000"/>
              </a:lnSpc>
              <a:spcBef>
                <a:spcPts val="240"/>
              </a:spcBef>
            </a:pPr>
            <a:r>
              <a:rPr sz="2000" b="1" spc="-5" dirty="0">
                <a:solidFill>
                  <a:schemeClr val="tx1"/>
                </a:solidFill>
                <a:latin typeface="Candara"/>
                <a:cs typeface="Candara"/>
              </a:rPr>
              <a:t>Still </a:t>
            </a:r>
            <a:r>
              <a:rPr sz="2000" b="1" dirty="0">
                <a:solidFill>
                  <a:schemeClr val="tx1"/>
                </a:solidFill>
                <a:latin typeface="Candara"/>
                <a:cs typeface="Candara"/>
              </a:rPr>
              <a:t>one in every 21 children dies before their first birthday </a:t>
            </a:r>
            <a:r>
              <a:rPr sz="2000" b="1" dirty="0" smtClean="0">
                <a:solidFill>
                  <a:schemeClr val="tx1"/>
                </a:solidFill>
                <a:latin typeface="Candara"/>
                <a:cs typeface="Candara"/>
              </a:rPr>
              <a:t>in</a:t>
            </a:r>
            <a:r>
              <a:rPr lang="tr-TR" sz="2000" b="1" dirty="0" smtClean="0">
                <a:solidFill>
                  <a:schemeClr val="tx1"/>
                </a:solidFill>
                <a:latin typeface="Candara"/>
                <a:cs typeface="Candara"/>
              </a:rPr>
              <a:t> </a:t>
            </a:r>
            <a:r>
              <a:rPr sz="2000" b="1" dirty="0" smtClean="0">
                <a:solidFill>
                  <a:schemeClr val="tx1"/>
                </a:solidFill>
                <a:latin typeface="Candara"/>
                <a:cs typeface="Candara"/>
              </a:rPr>
              <a:t>OIC  </a:t>
            </a:r>
            <a:r>
              <a:rPr sz="2000" b="1" dirty="0">
                <a:solidFill>
                  <a:schemeClr val="tx1"/>
                </a:solidFill>
                <a:latin typeface="Candara"/>
                <a:cs typeface="Candara"/>
              </a:rPr>
              <a:t>countries compared to one in 30 children in the</a:t>
            </a:r>
            <a:r>
              <a:rPr sz="2000" b="1" spc="-120" dirty="0">
                <a:solidFill>
                  <a:schemeClr val="tx1"/>
                </a:solidFill>
                <a:latin typeface="Candara"/>
                <a:cs typeface="Candara"/>
              </a:rPr>
              <a:t> </a:t>
            </a:r>
            <a:r>
              <a:rPr sz="2000" b="1" dirty="0" smtClean="0">
                <a:solidFill>
                  <a:schemeClr val="tx1"/>
                </a:solidFill>
                <a:latin typeface="Candara"/>
                <a:cs typeface="Candara"/>
              </a:rPr>
              <a:t>world</a:t>
            </a:r>
            <a:r>
              <a:rPr lang="tr-TR" sz="2000" b="1" dirty="0" smtClean="0">
                <a:solidFill>
                  <a:schemeClr val="tx1"/>
                </a:solidFill>
                <a:latin typeface="Candara"/>
                <a:cs typeface="Candara"/>
              </a:rPr>
              <a:t>.</a:t>
            </a:r>
            <a:endParaRPr sz="2000" b="1" dirty="0">
              <a:solidFill>
                <a:schemeClr val="tx1"/>
              </a:solidFill>
              <a:latin typeface="Candara"/>
              <a:cs typeface="Candara"/>
            </a:endParaRPr>
          </a:p>
        </p:txBody>
      </p:sp>
      <p:sp>
        <p:nvSpPr>
          <p:cNvPr id="29" name="object 29"/>
          <p:cNvSpPr/>
          <p:nvPr/>
        </p:nvSpPr>
        <p:spPr>
          <a:xfrm>
            <a:off x="1219200" y="1333500"/>
            <a:ext cx="360680" cy="342900"/>
          </a:xfrm>
          <a:custGeom>
            <a:avLst/>
            <a:gdLst/>
            <a:ahLst/>
            <a:cxnLst/>
            <a:rect l="l" t="t" r="r" b="b"/>
            <a:pathLst>
              <a:path w="360680" h="342900">
                <a:moveTo>
                  <a:pt x="0" y="342900"/>
                </a:moveTo>
                <a:lnTo>
                  <a:pt x="360362" y="342900"/>
                </a:lnTo>
                <a:lnTo>
                  <a:pt x="360362" y="0"/>
                </a:lnTo>
                <a:lnTo>
                  <a:pt x="0" y="0"/>
                </a:lnTo>
                <a:lnTo>
                  <a:pt x="0" y="342900"/>
                </a:lnTo>
                <a:close/>
              </a:path>
            </a:pathLst>
          </a:custGeom>
          <a:solidFill>
            <a:srgbClr val="FFFFFF"/>
          </a:solidFill>
        </p:spPr>
        <p:txBody>
          <a:bodyPr wrap="square" lIns="0" tIns="0" rIns="0" bIns="0" rtlCol="0"/>
          <a:lstStyle/>
          <a:p>
            <a:endParaRPr/>
          </a:p>
        </p:txBody>
      </p:sp>
      <p:sp>
        <p:nvSpPr>
          <p:cNvPr id="30" name="object 30"/>
          <p:cNvSpPr/>
          <p:nvPr/>
        </p:nvSpPr>
        <p:spPr>
          <a:xfrm>
            <a:off x="1219200" y="1333500"/>
            <a:ext cx="360680" cy="342900"/>
          </a:xfrm>
          <a:custGeom>
            <a:avLst/>
            <a:gdLst/>
            <a:ahLst/>
            <a:cxnLst/>
            <a:rect l="l" t="t" r="r" b="b"/>
            <a:pathLst>
              <a:path w="360680" h="342900">
                <a:moveTo>
                  <a:pt x="0" y="342900"/>
                </a:moveTo>
                <a:lnTo>
                  <a:pt x="360362" y="342900"/>
                </a:lnTo>
                <a:lnTo>
                  <a:pt x="360362" y="0"/>
                </a:lnTo>
                <a:lnTo>
                  <a:pt x="0" y="0"/>
                </a:lnTo>
                <a:lnTo>
                  <a:pt x="0" y="342900"/>
                </a:lnTo>
                <a:close/>
              </a:path>
            </a:pathLst>
          </a:custGeom>
          <a:ln w="19050">
            <a:solidFill>
              <a:srgbClr val="F1F1F1"/>
            </a:solidFill>
          </a:ln>
        </p:spPr>
        <p:txBody>
          <a:bodyPr wrap="square" lIns="0" tIns="0" rIns="0" bIns="0" rtlCol="0"/>
          <a:lstStyle/>
          <a:p>
            <a:endParaRPr/>
          </a:p>
        </p:txBody>
      </p:sp>
      <p:sp>
        <p:nvSpPr>
          <p:cNvPr id="31" name="object 31"/>
          <p:cNvSpPr/>
          <p:nvPr/>
        </p:nvSpPr>
        <p:spPr>
          <a:xfrm>
            <a:off x="1273175" y="1382775"/>
            <a:ext cx="259079" cy="266700"/>
          </a:xfrm>
          <a:custGeom>
            <a:avLst/>
            <a:gdLst/>
            <a:ahLst/>
            <a:cxnLst/>
            <a:rect l="l" t="t" r="r" b="b"/>
            <a:pathLst>
              <a:path w="259080" h="266700">
                <a:moveTo>
                  <a:pt x="258825" y="0"/>
                </a:moveTo>
                <a:lnTo>
                  <a:pt x="0" y="0"/>
                </a:lnTo>
                <a:lnTo>
                  <a:pt x="129412" y="266700"/>
                </a:lnTo>
                <a:lnTo>
                  <a:pt x="258825" y="0"/>
                </a:lnTo>
                <a:close/>
              </a:path>
            </a:pathLst>
          </a:custGeom>
          <a:solidFill>
            <a:srgbClr val="FFFF00"/>
          </a:solidFill>
        </p:spPr>
        <p:txBody>
          <a:bodyPr wrap="square" lIns="0" tIns="0" rIns="0" bIns="0" rtlCol="0"/>
          <a:lstStyle/>
          <a:p>
            <a:endParaRPr/>
          </a:p>
        </p:txBody>
      </p:sp>
      <p:sp>
        <p:nvSpPr>
          <p:cNvPr id="32" name="object 32"/>
          <p:cNvSpPr/>
          <p:nvPr/>
        </p:nvSpPr>
        <p:spPr>
          <a:xfrm>
            <a:off x="1273175" y="1382775"/>
            <a:ext cx="259079" cy="266700"/>
          </a:xfrm>
          <a:custGeom>
            <a:avLst/>
            <a:gdLst/>
            <a:ahLst/>
            <a:cxnLst/>
            <a:rect l="l" t="t" r="r" b="b"/>
            <a:pathLst>
              <a:path w="259080" h="266700">
                <a:moveTo>
                  <a:pt x="258825" y="0"/>
                </a:moveTo>
                <a:lnTo>
                  <a:pt x="129412" y="266700"/>
                </a:lnTo>
                <a:lnTo>
                  <a:pt x="0" y="0"/>
                </a:lnTo>
                <a:lnTo>
                  <a:pt x="258825" y="0"/>
                </a:lnTo>
                <a:close/>
              </a:path>
            </a:pathLst>
          </a:custGeom>
          <a:ln w="19050">
            <a:solidFill>
              <a:srgbClr val="525877"/>
            </a:solidFill>
          </a:ln>
        </p:spPr>
        <p:txBody>
          <a:bodyPr wrap="square" lIns="0" tIns="0" rIns="0" bIns="0" rtlCol="0"/>
          <a:lstStyle/>
          <a:p>
            <a:endParaRPr/>
          </a:p>
        </p:txBody>
      </p:sp>
      <p:sp>
        <p:nvSpPr>
          <p:cNvPr id="34" name="object 34"/>
          <p:cNvSpPr txBox="1"/>
          <p:nvPr/>
        </p:nvSpPr>
        <p:spPr>
          <a:xfrm>
            <a:off x="6663690" y="6459728"/>
            <a:ext cx="1944370" cy="160020"/>
          </a:xfrm>
          <a:prstGeom prst="rect">
            <a:avLst/>
          </a:prstGeom>
        </p:spPr>
        <p:txBody>
          <a:bodyPr vert="horz" wrap="square" lIns="0" tIns="0" rIns="0" bIns="0" rtlCol="0">
            <a:spAutoFit/>
          </a:bodyPr>
          <a:lstStyle/>
          <a:p>
            <a:pPr marL="12700">
              <a:lnSpc>
                <a:spcPts val="1100"/>
              </a:lnSpc>
            </a:pPr>
            <a:r>
              <a:rPr sz="1050" i="1" spc="-5" dirty="0">
                <a:latin typeface="Calibri"/>
                <a:cs typeface="Calibri"/>
              </a:rPr>
              <a:t>Source: </a:t>
            </a:r>
            <a:r>
              <a:rPr sz="1050" i="1" dirty="0">
                <a:latin typeface="Calibri"/>
                <a:cs typeface="Calibri"/>
              </a:rPr>
              <a:t>WHO </a:t>
            </a:r>
            <a:r>
              <a:rPr sz="1050" i="1" spc="-5" dirty="0">
                <a:latin typeface="Calibri"/>
                <a:cs typeface="Calibri"/>
              </a:rPr>
              <a:t>Data Repository</a:t>
            </a:r>
            <a:r>
              <a:rPr sz="1050" i="1" spc="-30" dirty="0">
                <a:latin typeface="Calibri"/>
                <a:cs typeface="Calibri"/>
              </a:rPr>
              <a:t> </a:t>
            </a:r>
            <a:r>
              <a:rPr sz="1050" i="1" dirty="0">
                <a:latin typeface="Calibri"/>
                <a:cs typeface="Calibri"/>
              </a:rPr>
              <a:t>2015</a:t>
            </a:r>
            <a:endParaRPr sz="1050">
              <a:latin typeface="Calibri"/>
              <a:cs typeface="Calibri"/>
            </a:endParaRPr>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13897" y="14988"/>
            <a:ext cx="1080120" cy="1080120"/>
          </a:xfrm>
          <a:prstGeom prst="rect">
            <a:avLst/>
          </a:prstGeom>
        </p:spPr>
      </p:pic>
      <p:pic>
        <p:nvPicPr>
          <p:cNvPr id="36" name="Picture 35" descr="C:\Users\kenan\Desktop\Sesric\sesric-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925"/>
            <a:ext cx="799952" cy="979803"/>
          </a:xfrm>
          <a:prstGeom prst="rect">
            <a:avLst/>
          </a:prstGeom>
          <a:noFill/>
          <a:effectLst/>
          <a:extLst/>
        </p:spPr>
      </p:pic>
    </p:spTree>
    <p:extLst>
      <p:ext uri="{BB962C8B-B14F-4D97-AF65-F5344CB8AC3E}">
        <p14:creationId xmlns:p14="http://schemas.microsoft.com/office/powerpoint/2010/main" val="2126356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err="1" smtClean="0">
                <a:solidFill>
                  <a:schemeClr val="tx2"/>
                </a:solidFill>
                <a:effectLst>
                  <a:outerShdw blurRad="38100" dist="38100" dir="2700000" algn="tl">
                    <a:srgbClr val="000000">
                      <a:alpha val="43137"/>
                    </a:srgbClr>
                  </a:outerShdw>
                </a:effectLst>
                <a:latin typeface="Arial Black" pitchFamily="34" charset="0"/>
              </a:rPr>
              <a:t>Outline</a:t>
            </a:r>
            <a:endParaRPr lang="tr-TR" sz="4000" dirty="0">
              <a:solidFill>
                <a:schemeClr val="tx2"/>
              </a:solidFill>
              <a:effectLst>
                <a:outerShdw blurRad="38100" dist="38100" dir="2700000" algn="tl">
                  <a:srgbClr val="000000">
                    <a:alpha val="43137"/>
                  </a:srgbClr>
                </a:outerShdw>
              </a:effectLst>
              <a:latin typeface="Arial Black" pitchFamily="34" charset="0"/>
            </a:endParaRPr>
          </a:p>
        </p:txBody>
      </p:sp>
      <p:sp>
        <p:nvSpPr>
          <p:cNvPr id="3" name="2 İçerik Yer Tutucusu"/>
          <p:cNvSpPr>
            <a:spLocks noGrp="1"/>
          </p:cNvSpPr>
          <p:nvPr>
            <p:ph idx="1"/>
          </p:nvPr>
        </p:nvSpPr>
        <p:spPr/>
        <p:txBody>
          <a:bodyPr>
            <a:normAutofit/>
          </a:bodyPr>
          <a:lstStyle/>
          <a:p>
            <a:pPr marL="0" indent="0">
              <a:buNone/>
            </a:pPr>
            <a:endParaRPr lang="tr-TR" sz="4000" dirty="0" smtClean="0"/>
          </a:p>
          <a:p>
            <a:pPr algn="just">
              <a:buFont typeface="Wingdings" pitchFamily="2" charset="2"/>
              <a:buChar char="Ø"/>
            </a:pPr>
            <a:r>
              <a:rPr lang="tr-TR" cap="small" dirty="0" smtClean="0">
                <a:solidFill>
                  <a:srgbClr val="002060"/>
                </a:solidFill>
                <a:latin typeface="Trebuchet MS" panose="020B0603020202020204" pitchFamily="34" charset="0"/>
              </a:rPr>
              <a:t> OIC HEALTH STRUCTURE</a:t>
            </a:r>
          </a:p>
          <a:p>
            <a:pPr marL="0" indent="0" algn="just">
              <a:buNone/>
            </a:pPr>
            <a:endParaRPr lang="en-US" cap="small" dirty="0">
              <a:solidFill>
                <a:srgbClr val="002060"/>
              </a:solidFill>
              <a:latin typeface="Trebuchet MS" panose="020B0603020202020204" pitchFamily="34" charset="0"/>
            </a:endParaRPr>
          </a:p>
          <a:p>
            <a:pPr algn="just">
              <a:buFont typeface="Wingdings" pitchFamily="2" charset="2"/>
              <a:buChar char="Ø"/>
            </a:pPr>
            <a:r>
              <a:rPr lang="tr-TR" cap="small" dirty="0" smtClean="0">
                <a:solidFill>
                  <a:srgbClr val="002060"/>
                </a:solidFill>
                <a:latin typeface="Trebuchet MS" panose="020B0603020202020204" pitchFamily="34" charset="0"/>
              </a:rPr>
              <a:t>OIC </a:t>
            </a:r>
            <a:r>
              <a:rPr lang="tr-TR" cap="small" dirty="0" smtClean="0">
                <a:solidFill>
                  <a:srgbClr val="002060"/>
                </a:solidFill>
                <a:latin typeface="Trebuchet MS" panose="020B0603020202020204" pitchFamily="34" charset="0"/>
              </a:rPr>
              <a:t>STRATEGIC </a:t>
            </a:r>
            <a:r>
              <a:rPr lang="tr-TR" cap="small" dirty="0" smtClean="0">
                <a:solidFill>
                  <a:srgbClr val="002060"/>
                </a:solidFill>
                <a:latin typeface="Trebuchet MS" panose="020B0603020202020204" pitchFamily="34" charset="0"/>
              </a:rPr>
              <a:t>HEALTH PROGRAMME OF </a:t>
            </a:r>
            <a:r>
              <a:rPr lang="tr-TR" cap="small" dirty="0" smtClean="0">
                <a:solidFill>
                  <a:srgbClr val="002060"/>
                </a:solidFill>
                <a:latin typeface="Trebuchet MS" panose="020B0603020202020204" pitchFamily="34" charset="0"/>
              </a:rPr>
              <a:t>ACTION </a:t>
            </a:r>
            <a:r>
              <a:rPr lang="tr-TR" cap="small" dirty="0" smtClean="0">
                <a:solidFill>
                  <a:srgbClr val="002060"/>
                </a:solidFill>
                <a:latin typeface="Trebuchet MS" panose="020B0603020202020204" pitchFamily="34" charset="0"/>
              </a:rPr>
              <a:t>(SHPA)</a:t>
            </a:r>
          </a:p>
          <a:p>
            <a:pPr algn="just">
              <a:buFont typeface="Wingdings" pitchFamily="2" charset="2"/>
              <a:buChar char="Ø"/>
            </a:pPr>
            <a:endParaRPr lang="tr-TR" cap="small" dirty="0">
              <a:solidFill>
                <a:srgbClr val="002060"/>
              </a:solidFill>
              <a:latin typeface="Trebuchet MS" panose="020B0603020202020204" pitchFamily="34" charset="0"/>
            </a:endParaRPr>
          </a:p>
          <a:p>
            <a:pPr marL="0" indent="0" algn="just">
              <a:buNone/>
            </a:pPr>
            <a:endParaRPr lang="tr-TR" cap="small" dirty="0" smtClean="0">
              <a:solidFill>
                <a:srgbClr val="002060"/>
              </a:solidFill>
              <a:latin typeface="Trebuchet MS" panose="020B0603020202020204" pitchFamily="34" charset="0"/>
            </a:endParaRPr>
          </a:p>
          <a:p>
            <a:pPr algn="just">
              <a:buNone/>
            </a:pPr>
            <a:endParaRPr lang="tr-TR" cap="small" dirty="0" smtClean="0">
              <a:solidFill>
                <a:srgbClr val="002060"/>
              </a:solidFill>
              <a:latin typeface="Trebuchet MS" panose="020B0603020202020204" pitchFamily="34" charset="0"/>
            </a:endParaRPr>
          </a:p>
          <a:p>
            <a:pPr algn="just">
              <a:buFont typeface="Wingdings" pitchFamily="2" charset="2"/>
              <a:buChar char="Ø"/>
            </a:pPr>
            <a:endParaRPr lang="tr-TR" cap="small" dirty="0" smtClean="0">
              <a:solidFill>
                <a:srgbClr val="002060"/>
              </a:solidFill>
              <a:latin typeface="Trebuchet MS" panose="020B0603020202020204" pitchFamily="34" charset="0"/>
            </a:endParaRPr>
          </a:p>
          <a:p>
            <a:pPr marL="339725" indent="0" algn="just">
              <a:buNone/>
            </a:pPr>
            <a:endParaRPr lang="en-US" dirty="0"/>
          </a:p>
          <a:p>
            <a:pPr>
              <a:buFont typeface="Wingdings" pitchFamily="2" charset="2"/>
              <a:buChar char="Ø"/>
            </a:pPr>
            <a:endParaRPr lang="tr-TR" dirty="0" smtClean="0"/>
          </a:p>
          <a:p>
            <a:pPr lvl="1">
              <a:buFont typeface="Wingdings" pitchFamily="2" charset="2"/>
              <a:buChar char="Ø"/>
            </a:pPr>
            <a:endParaRPr lang="tr-TR" sz="3200" dirty="0" smtClean="0"/>
          </a:p>
          <a:p>
            <a:pPr lvl="1">
              <a:buFont typeface="Wingdings" pitchFamily="2" charset="2"/>
              <a:buChar char="Ø"/>
            </a:pPr>
            <a:endParaRPr lang="tr-TR" sz="3200" dirty="0" smtClean="0"/>
          </a:p>
        </p:txBody>
      </p:sp>
      <p:pic>
        <p:nvPicPr>
          <p:cNvPr id="4"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107504" y="188640"/>
            <a:ext cx="864096" cy="864096"/>
          </a:xfrm>
          <a:prstGeom prst="rect">
            <a:avLst/>
          </a:prstGeom>
        </p:spPr>
      </p:pic>
      <p:pic>
        <p:nvPicPr>
          <p:cNvPr id="5" name="Picture 9" descr="C:\Users\kenan\Desktop\Sesric\sesri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88640"/>
            <a:ext cx="971600" cy="980728"/>
          </a:xfrm>
          <a:prstGeom prst="rect">
            <a:avLst/>
          </a:prstGeom>
          <a:noFill/>
          <a:effectLs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2500" dirty="0">
                <a:solidFill>
                  <a:schemeClr val="tx2"/>
                </a:solidFill>
                <a:effectLst>
                  <a:outerShdw blurRad="38100" dist="38100" dir="2700000" algn="tl">
                    <a:srgbClr val="000000">
                      <a:alpha val="43137"/>
                    </a:srgbClr>
                  </a:outerShdw>
                </a:effectLst>
                <a:latin typeface="Arial Black" pitchFamily="34" charset="0"/>
              </a:rPr>
              <a:t>Significant births still taking place without skilled assistance (2008-2012*)</a:t>
            </a:r>
          </a:p>
        </p:txBody>
      </p:sp>
      <p:sp>
        <p:nvSpPr>
          <p:cNvPr id="3" name="Slide Number Placeholder 2"/>
          <p:cNvSpPr>
            <a:spLocks noGrp="1"/>
          </p:cNvSpPr>
          <p:nvPr>
            <p:ph type="sldNum" sz="quarter" idx="12"/>
          </p:nvPr>
        </p:nvSpPr>
        <p:spPr/>
        <p:txBody>
          <a:bodyPr/>
          <a:lstStyle/>
          <a:p>
            <a:pPr>
              <a:defRPr/>
            </a:pPr>
            <a:fld id="{0DD9ABCE-FEA0-4CF0-8C6C-612A9293AEC5}" type="slidenum">
              <a:rPr lang="en-US" smtClean="0"/>
              <a:pPr>
                <a:defRPr/>
              </a:pPr>
              <a:t>20</a:t>
            </a:fld>
            <a:endParaRPr lang="en-US"/>
          </a:p>
        </p:txBody>
      </p:sp>
      <p:sp>
        <p:nvSpPr>
          <p:cNvPr id="8" name="Rectangle 7"/>
          <p:cNvSpPr/>
          <p:nvPr/>
        </p:nvSpPr>
        <p:spPr>
          <a:xfrm>
            <a:off x="582613" y="4495800"/>
            <a:ext cx="8001000" cy="708025"/>
          </a:xfrm>
          <a:prstGeom prst="rect">
            <a:avLst/>
          </a:prstGeom>
          <a:solidFill>
            <a:schemeClr val="accent3">
              <a:lumMod val="20000"/>
              <a:lumOff val="80000"/>
            </a:schemeClr>
          </a:solidFill>
        </p:spPr>
        <p:txBody>
          <a:bodyPr>
            <a:spAutoFit/>
          </a:bodyPr>
          <a:lstStyle/>
          <a:p>
            <a:pPr marL="0" lvl="1">
              <a:defRPr/>
            </a:pPr>
            <a:r>
              <a:rPr lang="en-US" sz="2000" b="1" dirty="0">
                <a:solidFill>
                  <a:srgbClr val="35353E"/>
                </a:solidFill>
                <a:latin typeface="Candara" pitchFamily="34" charset="0"/>
              </a:rPr>
              <a:t>38% </a:t>
            </a:r>
            <a:r>
              <a:rPr lang="en-US" sz="2000" dirty="0">
                <a:solidFill>
                  <a:srgbClr val="35353E"/>
                </a:solidFill>
                <a:latin typeface="Candara" pitchFamily="34" charset="0"/>
              </a:rPr>
              <a:t>of total births are still taking place without receiving any assistance and care from skilled health personnel in OIC countries</a:t>
            </a:r>
          </a:p>
        </p:txBody>
      </p:sp>
      <p:sp>
        <p:nvSpPr>
          <p:cNvPr id="9" name="Rectangle 8"/>
          <p:cNvSpPr/>
          <p:nvPr/>
        </p:nvSpPr>
        <p:spPr>
          <a:xfrm>
            <a:off x="609600" y="5387975"/>
            <a:ext cx="8001000" cy="708025"/>
          </a:xfrm>
          <a:prstGeom prst="rect">
            <a:avLst/>
          </a:prstGeom>
          <a:solidFill>
            <a:schemeClr val="accent5">
              <a:lumMod val="20000"/>
              <a:lumOff val="80000"/>
            </a:schemeClr>
          </a:solidFill>
        </p:spPr>
        <p:txBody>
          <a:bodyPr>
            <a:spAutoFit/>
          </a:bodyPr>
          <a:lstStyle/>
          <a:p>
            <a:pPr marL="0" lvl="1">
              <a:defRPr/>
            </a:pPr>
            <a:r>
              <a:rPr lang="en-US" sz="2000" dirty="0">
                <a:solidFill>
                  <a:srgbClr val="35353E"/>
                </a:solidFill>
                <a:latin typeface="Candara" pitchFamily="34" charset="0"/>
              </a:rPr>
              <a:t>Situation is critical in </a:t>
            </a:r>
            <a:r>
              <a:rPr lang="en-US" sz="2000" b="1" dirty="0">
                <a:solidFill>
                  <a:srgbClr val="35353E"/>
                </a:solidFill>
                <a:latin typeface="Candara" pitchFamily="34" charset="0"/>
              </a:rPr>
              <a:t>South Asia </a:t>
            </a:r>
            <a:r>
              <a:rPr lang="en-US" sz="2000" dirty="0">
                <a:solidFill>
                  <a:srgbClr val="35353E"/>
                </a:solidFill>
                <a:latin typeface="Candara" pitchFamily="34" charset="0"/>
              </a:rPr>
              <a:t>and </a:t>
            </a:r>
            <a:r>
              <a:rPr lang="en-US" sz="2000" b="1" dirty="0">
                <a:solidFill>
                  <a:srgbClr val="35353E"/>
                </a:solidFill>
                <a:latin typeface="Candara" pitchFamily="34" charset="0"/>
              </a:rPr>
              <a:t>Sub-Saharan Africa </a:t>
            </a:r>
            <a:r>
              <a:rPr lang="en-US" sz="2000" dirty="0">
                <a:solidFill>
                  <a:srgbClr val="35353E"/>
                </a:solidFill>
                <a:latin typeface="Candara" pitchFamily="34" charset="0"/>
              </a:rPr>
              <a:t>where un-attended births stands at </a:t>
            </a:r>
            <a:r>
              <a:rPr lang="en-US" sz="2000" b="1" dirty="0">
                <a:solidFill>
                  <a:srgbClr val="35353E"/>
                </a:solidFill>
                <a:latin typeface="Candara" pitchFamily="34" charset="0"/>
              </a:rPr>
              <a:t>60% </a:t>
            </a:r>
            <a:r>
              <a:rPr lang="en-US" sz="2000" dirty="0">
                <a:solidFill>
                  <a:srgbClr val="35353E"/>
                </a:solidFill>
                <a:latin typeface="Candara" pitchFamily="34" charset="0"/>
              </a:rPr>
              <a:t>and </a:t>
            </a:r>
            <a:r>
              <a:rPr lang="en-US" sz="2000" b="1" dirty="0">
                <a:solidFill>
                  <a:srgbClr val="35353E"/>
                </a:solidFill>
                <a:latin typeface="Candara" pitchFamily="34" charset="0"/>
              </a:rPr>
              <a:t>55% </a:t>
            </a:r>
            <a:r>
              <a:rPr lang="en-US" sz="2000" dirty="0">
                <a:solidFill>
                  <a:srgbClr val="35353E"/>
                </a:solidFill>
                <a:latin typeface="Candara" pitchFamily="34" charset="0"/>
              </a:rPr>
              <a:t>respectively</a:t>
            </a:r>
          </a:p>
        </p:txBody>
      </p:sp>
      <p:sp>
        <p:nvSpPr>
          <p:cNvPr id="12" name="Rectangle 11"/>
          <p:cNvSpPr/>
          <p:nvPr/>
        </p:nvSpPr>
        <p:spPr>
          <a:xfrm>
            <a:off x="5029200" y="6400800"/>
            <a:ext cx="3657600" cy="261938"/>
          </a:xfrm>
          <a:prstGeom prst="rect">
            <a:avLst/>
          </a:prstGeom>
        </p:spPr>
        <p:txBody>
          <a:bodyPr>
            <a:spAutoFit/>
          </a:bodyPr>
          <a:lstStyle/>
          <a:p>
            <a:pPr algn="r">
              <a:defRPr/>
            </a:pPr>
            <a:r>
              <a:rPr lang="en-US" sz="1050" i="1" dirty="0">
                <a:latin typeface="Calibri" pitchFamily="34" charset="0"/>
              </a:rPr>
              <a:t>Source: WHO Data Repository </a:t>
            </a:r>
            <a:r>
              <a:rPr lang="en-US" sz="1050" i="1" dirty="0" smtClean="0">
                <a:latin typeface="Calibri" pitchFamily="34" charset="0"/>
              </a:rPr>
              <a:t>2015</a:t>
            </a:r>
            <a:endParaRPr lang="en-US" sz="1050" i="1" dirty="0">
              <a:latin typeface="Calibri" pitchFamily="34" charset="0"/>
            </a:endParaRPr>
          </a:p>
        </p:txBody>
      </p:sp>
      <p:graphicFrame>
        <p:nvGraphicFramePr>
          <p:cNvPr id="10" name="Image1"/>
          <p:cNvGraphicFramePr>
            <a:graphicFrameLocks/>
          </p:cNvGraphicFramePr>
          <p:nvPr>
            <p:extLst>
              <p:ext uri="{D42A27DB-BD31-4B8C-83A1-F6EECF244321}">
                <p14:modId xmlns:p14="http://schemas.microsoft.com/office/powerpoint/2010/main" val="2970984693"/>
              </p:ext>
            </p:extLst>
          </p:nvPr>
        </p:nvGraphicFramePr>
        <p:xfrm>
          <a:off x="457199" y="1295400"/>
          <a:ext cx="8126413"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436296" y="1214735"/>
            <a:ext cx="1849704" cy="461665"/>
          </a:xfrm>
          <a:prstGeom prst="rect">
            <a:avLst/>
          </a:prstGeom>
        </p:spPr>
        <p:txBody>
          <a:bodyPr wrap="square">
            <a:spAutoFit/>
          </a:bodyPr>
          <a:lstStyle/>
          <a:p>
            <a:r>
              <a:rPr lang="en-US" sz="1200" dirty="0">
                <a:latin typeface="Calibri" panose="020F0502020204030204" pitchFamily="34" charset="0"/>
              </a:rPr>
              <a:t>Births Attended by Skilled Health </a:t>
            </a:r>
            <a:r>
              <a:rPr lang="en-US" sz="1200" dirty="0" smtClean="0">
                <a:latin typeface="Calibri" panose="020F0502020204030204" pitchFamily="34" charset="0"/>
              </a:rPr>
              <a:t>Personnel (%)</a:t>
            </a:r>
            <a:endParaRPr lang="en-US" sz="1200" dirty="0">
              <a:latin typeface="Calibri" panose="020F0502020204030204" pitchFamily="34" charset="0"/>
            </a:endParaRPr>
          </a:p>
        </p:txBody>
      </p:sp>
    </p:spTree>
    <p:extLst>
      <p:ext uri="{BB962C8B-B14F-4D97-AF65-F5344CB8AC3E}">
        <p14:creationId xmlns:p14="http://schemas.microsoft.com/office/powerpoint/2010/main" val="34988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5668" y="-220799"/>
            <a:ext cx="7911132" cy="1171858"/>
          </a:xfrm>
          <a:prstGeom prst="rect">
            <a:avLst/>
          </a:prstGeom>
        </p:spPr>
        <p:txBody>
          <a:bodyPr vert="horz" wrap="square" lIns="0" tIns="307085" rIns="0" bIns="0" rtlCol="0">
            <a:spAutoFit/>
          </a:bodyPr>
          <a:lstStyle/>
          <a:p>
            <a:pPr marL="12700" algn="l">
              <a:lnSpc>
                <a:spcPct val="100000"/>
              </a:lnSpc>
            </a:pPr>
            <a:r>
              <a:rPr sz="2800" dirty="0">
                <a:solidFill>
                  <a:schemeClr val="tx2"/>
                </a:solidFill>
                <a:effectLst>
                  <a:outerShdw blurRad="38100" dist="38100" dir="2700000" algn="tl">
                    <a:srgbClr val="000000">
                      <a:alpha val="43137"/>
                    </a:srgbClr>
                  </a:outerShdw>
                </a:effectLst>
                <a:latin typeface="Arial Black" pitchFamily="34" charset="0"/>
              </a:rPr>
              <a:t>Thematic Area 3:Maternal, New-born and Child Health &amp; Nutrition</a:t>
            </a:r>
          </a:p>
        </p:txBody>
      </p:sp>
      <p:sp>
        <p:nvSpPr>
          <p:cNvPr id="3" name="object 3"/>
          <p:cNvSpPr/>
          <p:nvPr/>
        </p:nvSpPr>
        <p:spPr>
          <a:xfrm>
            <a:off x="251520" y="980728"/>
            <a:ext cx="8640960" cy="5760640"/>
          </a:xfrm>
          <a:custGeom>
            <a:avLst/>
            <a:gdLst/>
            <a:ahLst/>
            <a:cxnLst/>
            <a:rect l="l" t="t" r="r" b="b"/>
            <a:pathLst>
              <a:path w="8229600" h="5029200">
                <a:moveTo>
                  <a:pt x="0" y="5029200"/>
                </a:moveTo>
                <a:lnTo>
                  <a:pt x="8229600" y="5029200"/>
                </a:lnTo>
                <a:lnTo>
                  <a:pt x="8229600" y="0"/>
                </a:lnTo>
                <a:lnTo>
                  <a:pt x="0" y="0"/>
                </a:lnTo>
                <a:lnTo>
                  <a:pt x="0" y="502920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4" name="object 4"/>
          <p:cNvSpPr txBox="1"/>
          <p:nvPr/>
        </p:nvSpPr>
        <p:spPr>
          <a:xfrm>
            <a:off x="467544" y="1156439"/>
            <a:ext cx="8024495" cy="5701561"/>
          </a:xfrm>
          <a:prstGeom prst="rect">
            <a:avLst/>
          </a:prstGeom>
        </p:spPr>
        <p:txBody>
          <a:bodyPr vert="horz" wrap="square" lIns="0" tIns="0" rIns="0" bIns="0" rtlCol="0">
            <a:spAutoFit/>
          </a:bodyPr>
          <a:lstStyle/>
          <a:p>
            <a:pPr marL="12700">
              <a:lnSpc>
                <a:spcPct val="100000"/>
              </a:lnSpc>
            </a:pPr>
            <a:r>
              <a:rPr sz="1600" b="1" i="1" spc="-10" dirty="0">
                <a:solidFill>
                  <a:srgbClr val="001F5F"/>
                </a:solidFill>
                <a:latin typeface="Cambria"/>
                <a:cs typeface="Cambria"/>
              </a:rPr>
              <a:t>Selected actions </a:t>
            </a:r>
            <a:r>
              <a:rPr sz="1600" b="1" i="1" spc="-5" dirty="0">
                <a:solidFill>
                  <a:srgbClr val="001F5F"/>
                </a:solidFill>
                <a:latin typeface="Cambria"/>
                <a:cs typeface="Cambria"/>
              </a:rPr>
              <a:t>and activities </a:t>
            </a:r>
            <a:r>
              <a:rPr sz="1600" b="1" i="1" spc="-10" dirty="0">
                <a:solidFill>
                  <a:srgbClr val="001F5F"/>
                </a:solidFill>
                <a:latin typeface="Cambria"/>
                <a:cs typeface="Cambria"/>
              </a:rPr>
              <a:t>from </a:t>
            </a:r>
            <a:r>
              <a:rPr sz="1600" b="1" i="1" spc="-5" dirty="0">
                <a:solidFill>
                  <a:srgbClr val="001F5F"/>
                </a:solidFill>
                <a:latin typeface="Cambria"/>
                <a:cs typeface="Cambria"/>
              </a:rPr>
              <a:t>Implementation</a:t>
            </a:r>
            <a:r>
              <a:rPr sz="1600" b="1" i="1" spc="125" dirty="0">
                <a:solidFill>
                  <a:srgbClr val="001F5F"/>
                </a:solidFill>
                <a:latin typeface="Cambria"/>
                <a:cs typeface="Cambria"/>
              </a:rPr>
              <a:t> </a:t>
            </a:r>
            <a:r>
              <a:rPr sz="1600" b="1" i="1" spc="-10" dirty="0">
                <a:solidFill>
                  <a:srgbClr val="001F5F"/>
                </a:solidFill>
                <a:latin typeface="Cambria"/>
                <a:cs typeface="Cambria"/>
              </a:rPr>
              <a:t>Plan</a:t>
            </a:r>
            <a:endParaRPr sz="1600" b="1" dirty="0">
              <a:latin typeface="Cambria"/>
              <a:cs typeface="Cambria"/>
            </a:endParaRPr>
          </a:p>
          <a:p>
            <a:pPr marL="285750" marR="5080" indent="-273685" algn="just">
              <a:lnSpc>
                <a:spcPct val="100000"/>
              </a:lnSpc>
              <a:spcBef>
                <a:spcPts val="1230"/>
              </a:spcBef>
              <a:tabLst>
                <a:tab pos="285115" algn="l"/>
              </a:tabLst>
            </a:pPr>
            <a:r>
              <a:rPr sz="1500" spc="10" dirty="0">
                <a:latin typeface="Wingdings 3"/>
                <a:cs typeface="Wingdings 3"/>
              </a:rPr>
              <a:t></a:t>
            </a:r>
            <a:r>
              <a:rPr sz="1500" spc="10" dirty="0">
                <a:latin typeface="Times New Roman"/>
                <a:cs typeface="Times New Roman"/>
              </a:rPr>
              <a:t>	</a:t>
            </a:r>
            <a:r>
              <a:rPr sz="2400" dirty="0">
                <a:latin typeface="Candara"/>
                <a:cs typeface="Candara"/>
              </a:rPr>
              <a:t>Develop home-based maternal, </a:t>
            </a:r>
            <a:r>
              <a:rPr sz="2400" spc="-5" dirty="0">
                <a:latin typeface="Candara"/>
                <a:cs typeface="Candara"/>
              </a:rPr>
              <a:t>newborn </a:t>
            </a:r>
            <a:r>
              <a:rPr sz="2400" dirty="0">
                <a:latin typeface="Candara"/>
                <a:cs typeface="Candara"/>
              </a:rPr>
              <a:t>and </a:t>
            </a:r>
            <a:r>
              <a:rPr sz="2400" spc="-5" dirty="0">
                <a:latin typeface="Candara"/>
                <a:cs typeface="Candara"/>
              </a:rPr>
              <a:t>child</a:t>
            </a:r>
            <a:r>
              <a:rPr sz="2400" spc="-30" dirty="0">
                <a:latin typeface="Candara"/>
                <a:cs typeface="Candara"/>
              </a:rPr>
              <a:t> </a:t>
            </a:r>
            <a:r>
              <a:rPr sz="2400" spc="-5" dirty="0">
                <a:latin typeface="Candara"/>
                <a:cs typeface="Candara"/>
              </a:rPr>
              <a:t>care</a:t>
            </a:r>
            <a:r>
              <a:rPr sz="2400" spc="30" dirty="0">
                <a:latin typeface="Candara"/>
                <a:cs typeface="Candara"/>
              </a:rPr>
              <a:t> </a:t>
            </a:r>
            <a:r>
              <a:rPr sz="2400" dirty="0">
                <a:latin typeface="Candara"/>
                <a:cs typeface="Candara"/>
              </a:rPr>
              <a:t>programmes  based on successful models of </a:t>
            </a:r>
            <a:r>
              <a:rPr sz="2400" spc="-5" dirty="0">
                <a:latin typeface="Candara"/>
                <a:cs typeface="Candara"/>
              </a:rPr>
              <a:t>community health workers depending </a:t>
            </a:r>
            <a:r>
              <a:rPr sz="2400" dirty="0">
                <a:latin typeface="Candara"/>
                <a:cs typeface="Candara"/>
              </a:rPr>
              <a:t>on  </a:t>
            </a:r>
            <a:r>
              <a:rPr sz="2400" spc="-5" dirty="0">
                <a:latin typeface="Candara"/>
                <a:cs typeface="Candara"/>
              </a:rPr>
              <a:t>the needs </a:t>
            </a:r>
            <a:r>
              <a:rPr sz="2400" dirty="0">
                <a:latin typeface="Candara"/>
                <a:cs typeface="Candara"/>
              </a:rPr>
              <a:t>and </a:t>
            </a:r>
            <a:r>
              <a:rPr sz="2400" spc="-5" dirty="0">
                <a:latin typeface="Candara"/>
                <a:cs typeface="Candara"/>
              </a:rPr>
              <a:t>realities </a:t>
            </a:r>
            <a:r>
              <a:rPr sz="2400" dirty="0">
                <a:latin typeface="Candara"/>
                <a:cs typeface="Candara"/>
              </a:rPr>
              <a:t>of </a:t>
            </a:r>
            <a:r>
              <a:rPr sz="2400" spc="-5" dirty="0">
                <a:latin typeface="Candara"/>
                <a:cs typeface="Candara"/>
              </a:rPr>
              <a:t>each</a:t>
            </a:r>
            <a:r>
              <a:rPr sz="2400" spc="5" dirty="0">
                <a:latin typeface="Candara"/>
                <a:cs typeface="Candara"/>
              </a:rPr>
              <a:t> </a:t>
            </a:r>
            <a:r>
              <a:rPr sz="2400" spc="-5" dirty="0" smtClean="0">
                <a:latin typeface="Candara"/>
                <a:cs typeface="Candara"/>
              </a:rPr>
              <a:t>country</a:t>
            </a:r>
            <a:r>
              <a:rPr lang="tr-TR" sz="2400" spc="-5" dirty="0" smtClean="0">
                <a:latin typeface="Candara"/>
                <a:cs typeface="Candara"/>
              </a:rPr>
              <a:t>.</a:t>
            </a:r>
            <a:endParaRPr sz="2400" dirty="0">
              <a:latin typeface="Times New Roman"/>
              <a:cs typeface="Times New Roman"/>
            </a:endParaRPr>
          </a:p>
          <a:p>
            <a:pPr marL="12700" algn="just">
              <a:lnSpc>
                <a:spcPct val="100000"/>
              </a:lnSpc>
              <a:spcBef>
                <a:spcPts val="1300"/>
              </a:spcBef>
              <a:tabLst>
                <a:tab pos="285115" algn="l"/>
              </a:tabLst>
            </a:pPr>
            <a:r>
              <a:rPr sz="1600" spc="10" dirty="0">
                <a:latin typeface="Wingdings 3"/>
                <a:cs typeface="Wingdings 3"/>
              </a:rPr>
              <a:t></a:t>
            </a:r>
            <a:r>
              <a:rPr sz="1600" spc="10" dirty="0">
                <a:latin typeface="Times New Roman"/>
                <a:cs typeface="Times New Roman"/>
              </a:rPr>
              <a:t>	</a:t>
            </a:r>
            <a:r>
              <a:rPr sz="2400" spc="-5" dirty="0">
                <a:latin typeface="Candara"/>
                <a:cs typeface="Candara"/>
              </a:rPr>
              <a:t>Improve </a:t>
            </a:r>
            <a:r>
              <a:rPr sz="2400" dirty="0">
                <a:latin typeface="Candara"/>
                <a:cs typeface="Candara"/>
              </a:rPr>
              <a:t>awareness of </a:t>
            </a:r>
            <a:r>
              <a:rPr sz="2400" spc="-5" dirty="0">
                <a:latin typeface="Candara"/>
                <a:cs typeface="Candara"/>
              </a:rPr>
              <a:t>women, </a:t>
            </a:r>
            <a:r>
              <a:rPr sz="2400" dirty="0">
                <a:latin typeface="Candara"/>
                <a:cs typeface="Candara"/>
              </a:rPr>
              <a:t>families </a:t>
            </a:r>
            <a:r>
              <a:rPr sz="2400" spc="-5" dirty="0">
                <a:latin typeface="Candara"/>
                <a:cs typeface="Candara"/>
              </a:rPr>
              <a:t>and communities</a:t>
            </a:r>
            <a:r>
              <a:rPr sz="2400" spc="10" dirty="0">
                <a:latin typeface="Candara"/>
                <a:cs typeface="Candara"/>
              </a:rPr>
              <a:t> </a:t>
            </a:r>
            <a:r>
              <a:rPr sz="2400" dirty="0" smtClean="0">
                <a:latin typeface="Candara"/>
                <a:cs typeface="Candara"/>
              </a:rPr>
              <a:t>about</a:t>
            </a:r>
            <a:r>
              <a:rPr lang="tr-TR" sz="2400" dirty="0" smtClean="0">
                <a:latin typeface="Candara"/>
                <a:cs typeface="Candara"/>
              </a:rPr>
              <a:t> </a:t>
            </a:r>
            <a:r>
              <a:rPr sz="2400" dirty="0" smtClean="0">
                <a:latin typeface="Candara"/>
                <a:cs typeface="Candara"/>
              </a:rPr>
              <a:t>maternal </a:t>
            </a:r>
            <a:r>
              <a:rPr sz="2400" dirty="0">
                <a:latin typeface="Candara"/>
                <a:cs typeface="Candara"/>
              </a:rPr>
              <a:t>and </a:t>
            </a:r>
            <a:r>
              <a:rPr sz="2400" spc="-5" dirty="0">
                <a:latin typeface="Candara"/>
                <a:cs typeface="Candara"/>
              </a:rPr>
              <a:t>child life saving practices </a:t>
            </a:r>
            <a:r>
              <a:rPr sz="2400" dirty="0">
                <a:latin typeface="Candara"/>
                <a:cs typeface="Candara"/>
              </a:rPr>
              <a:t>and </a:t>
            </a:r>
            <a:r>
              <a:rPr sz="2400" spc="-5" dirty="0">
                <a:latin typeface="Candara"/>
                <a:cs typeface="Candara"/>
              </a:rPr>
              <a:t>existing</a:t>
            </a:r>
            <a:r>
              <a:rPr sz="2400" spc="130" dirty="0">
                <a:latin typeface="Candara"/>
                <a:cs typeface="Candara"/>
              </a:rPr>
              <a:t> </a:t>
            </a:r>
            <a:r>
              <a:rPr sz="2400" spc="-5" dirty="0" smtClean="0">
                <a:latin typeface="Candara"/>
                <a:cs typeface="Candara"/>
              </a:rPr>
              <a:t>services</a:t>
            </a:r>
            <a:r>
              <a:rPr lang="tr-TR" sz="2400" spc="-5" dirty="0" smtClean="0">
                <a:latin typeface="Candara"/>
                <a:cs typeface="Candara"/>
              </a:rPr>
              <a:t>.</a:t>
            </a:r>
            <a:endParaRPr sz="2400" dirty="0">
              <a:latin typeface="Times New Roman"/>
              <a:cs typeface="Times New Roman"/>
            </a:endParaRPr>
          </a:p>
          <a:p>
            <a:pPr marL="285750" marR="282575" indent="-273685" algn="just">
              <a:lnSpc>
                <a:spcPct val="100000"/>
              </a:lnSpc>
              <a:spcBef>
                <a:spcPts val="1300"/>
              </a:spcBef>
            </a:pPr>
            <a:r>
              <a:rPr sz="1600" spc="10" dirty="0">
                <a:latin typeface="Wingdings 3"/>
                <a:cs typeface="Wingdings 3"/>
              </a:rPr>
              <a:t></a:t>
            </a:r>
            <a:r>
              <a:rPr sz="1600" spc="10" dirty="0">
                <a:latin typeface="Times New Roman"/>
                <a:cs typeface="Times New Roman"/>
              </a:rPr>
              <a:t> </a:t>
            </a:r>
            <a:r>
              <a:rPr sz="2400" dirty="0">
                <a:latin typeface="Candara"/>
                <a:cs typeface="Candara"/>
              </a:rPr>
              <a:t>Promote capacity </a:t>
            </a:r>
            <a:r>
              <a:rPr sz="2400" spc="-5" dirty="0">
                <a:latin typeface="Candara"/>
                <a:cs typeface="Candara"/>
              </a:rPr>
              <a:t>building </a:t>
            </a:r>
            <a:r>
              <a:rPr sz="2400" dirty="0">
                <a:latin typeface="Candara"/>
                <a:cs typeface="Candara"/>
              </a:rPr>
              <a:t>and </a:t>
            </a:r>
            <a:r>
              <a:rPr sz="2400" spc="-5" dirty="0">
                <a:latin typeface="Candara"/>
                <a:cs typeface="Candara"/>
              </a:rPr>
              <a:t>disseminate </a:t>
            </a:r>
            <a:r>
              <a:rPr sz="2400" dirty="0">
                <a:latin typeface="Candara"/>
                <a:cs typeface="Candara"/>
              </a:rPr>
              <a:t>best </a:t>
            </a:r>
            <a:r>
              <a:rPr sz="2400" spc="-5" dirty="0">
                <a:latin typeface="Candara"/>
                <a:cs typeface="Candara"/>
              </a:rPr>
              <a:t>practices </a:t>
            </a:r>
            <a:r>
              <a:rPr sz="2400" dirty="0">
                <a:latin typeface="Candara"/>
                <a:cs typeface="Candara"/>
              </a:rPr>
              <a:t>and lessons  </a:t>
            </a:r>
            <a:r>
              <a:rPr sz="2400" spc="-5" dirty="0">
                <a:latin typeface="Candara"/>
                <a:cs typeface="Candara"/>
              </a:rPr>
              <a:t>learned </a:t>
            </a:r>
            <a:r>
              <a:rPr sz="2400" dirty="0">
                <a:latin typeface="Candara"/>
                <a:cs typeface="Candara"/>
              </a:rPr>
              <a:t>in the member </a:t>
            </a:r>
            <a:r>
              <a:rPr sz="2400" spc="-5" dirty="0">
                <a:latin typeface="Candara"/>
                <a:cs typeface="Candara"/>
              </a:rPr>
              <a:t>countries </a:t>
            </a:r>
            <a:r>
              <a:rPr sz="2400" dirty="0">
                <a:latin typeface="Candara"/>
                <a:cs typeface="Candara"/>
              </a:rPr>
              <a:t>in </a:t>
            </a:r>
            <a:r>
              <a:rPr sz="2400" spc="-5" dirty="0">
                <a:latin typeface="Candara"/>
                <a:cs typeface="Candara"/>
              </a:rPr>
              <a:t>access </a:t>
            </a:r>
            <a:r>
              <a:rPr sz="2400" dirty="0">
                <a:latin typeface="Candara"/>
                <a:cs typeface="Candara"/>
              </a:rPr>
              <a:t>to skilled </a:t>
            </a:r>
            <a:r>
              <a:rPr sz="2400" spc="-5" dirty="0">
                <a:latin typeface="Candara"/>
                <a:cs typeface="Candara"/>
              </a:rPr>
              <a:t>health personnel  during</a:t>
            </a:r>
            <a:r>
              <a:rPr sz="2400" spc="-50" dirty="0">
                <a:latin typeface="Candara"/>
                <a:cs typeface="Candara"/>
              </a:rPr>
              <a:t> </a:t>
            </a:r>
            <a:r>
              <a:rPr sz="2400" spc="-5" dirty="0" smtClean="0">
                <a:latin typeface="Candara"/>
                <a:cs typeface="Candara"/>
              </a:rPr>
              <a:t>childbirth</a:t>
            </a:r>
            <a:r>
              <a:rPr lang="tr-TR" sz="2400" spc="-5" dirty="0" smtClean="0">
                <a:latin typeface="Candara"/>
                <a:cs typeface="Candara"/>
              </a:rPr>
              <a:t>.</a:t>
            </a:r>
            <a:endParaRPr sz="2400" dirty="0">
              <a:latin typeface="Times New Roman"/>
              <a:cs typeface="Times New Roman"/>
            </a:endParaRPr>
          </a:p>
          <a:p>
            <a:pPr marL="285750" marR="101600" indent="-273685" algn="just">
              <a:lnSpc>
                <a:spcPct val="100000"/>
              </a:lnSpc>
              <a:spcBef>
                <a:spcPts val="1300"/>
              </a:spcBef>
              <a:tabLst>
                <a:tab pos="285115" algn="l"/>
              </a:tabLst>
            </a:pPr>
            <a:r>
              <a:rPr sz="1600" spc="10" dirty="0" smtClean="0">
                <a:latin typeface="Wingdings 3"/>
                <a:cs typeface="Wingdings 3"/>
              </a:rPr>
              <a:t></a:t>
            </a:r>
            <a:r>
              <a:rPr sz="1600" spc="10" dirty="0" smtClean="0">
                <a:latin typeface="Times New Roman"/>
                <a:cs typeface="Times New Roman"/>
              </a:rPr>
              <a:t>	</a:t>
            </a:r>
            <a:r>
              <a:rPr sz="2400" spc="-5" dirty="0" smtClean="0">
                <a:latin typeface="Candara"/>
                <a:cs typeface="Candara"/>
              </a:rPr>
              <a:t>Support </a:t>
            </a:r>
            <a:r>
              <a:rPr sz="2400" spc="-5" dirty="0">
                <a:latin typeface="Candara"/>
                <a:cs typeface="Candara"/>
              </a:rPr>
              <a:t>public-private partnerships </a:t>
            </a:r>
            <a:r>
              <a:rPr sz="2400" dirty="0">
                <a:latin typeface="Candara"/>
                <a:cs typeface="Candara"/>
              </a:rPr>
              <a:t>to </a:t>
            </a:r>
            <a:r>
              <a:rPr sz="2400" spc="-5" dirty="0">
                <a:latin typeface="Candara"/>
                <a:cs typeface="Candara"/>
              </a:rPr>
              <a:t>improve </a:t>
            </a:r>
            <a:r>
              <a:rPr sz="2400" dirty="0">
                <a:latin typeface="Candara"/>
                <a:cs typeface="Candara"/>
              </a:rPr>
              <a:t>the </a:t>
            </a:r>
            <a:r>
              <a:rPr sz="2400" spc="-5" dirty="0">
                <a:latin typeface="Candara"/>
                <a:cs typeface="Candara"/>
              </a:rPr>
              <a:t>availability</a:t>
            </a:r>
            <a:r>
              <a:rPr sz="2400" spc="160" dirty="0">
                <a:latin typeface="Candara"/>
                <a:cs typeface="Candara"/>
              </a:rPr>
              <a:t> </a:t>
            </a:r>
            <a:r>
              <a:rPr sz="2400" dirty="0">
                <a:latin typeface="Candara"/>
                <a:cs typeface="Candara"/>
              </a:rPr>
              <a:t>of</a:t>
            </a:r>
            <a:r>
              <a:rPr sz="2400" spc="-5" dirty="0">
                <a:latin typeface="Candara"/>
                <a:cs typeface="Candara"/>
              </a:rPr>
              <a:t> </a:t>
            </a:r>
            <a:r>
              <a:rPr sz="2400" dirty="0" smtClean="0">
                <a:latin typeface="Candara"/>
                <a:cs typeface="Candara"/>
              </a:rPr>
              <a:t>staple</a:t>
            </a:r>
            <a:r>
              <a:rPr lang="tr-TR" sz="2400" dirty="0" smtClean="0">
                <a:latin typeface="Candara"/>
                <a:cs typeface="Candara"/>
              </a:rPr>
              <a:t> </a:t>
            </a:r>
            <a:r>
              <a:rPr sz="2400" dirty="0" smtClean="0">
                <a:latin typeface="Candara"/>
                <a:cs typeface="Candara"/>
              </a:rPr>
              <a:t>foods </a:t>
            </a:r>
            <a:r>
              <a:rPr sz="2400" spc="-5" dirty="0">
                <a:latin typeface="Candara"/>
                <a:cs typeface="Candara"/>
              </a:rPr>
              <a:t>enriched with </a:t>
            </a:r>
            <a:r>
              <a:rPr sz="2400" dirty="0">
                <a:latin typeface="Candara"/>
                <a:cs typeface="Candara"/>
              </a:rPr>
              <a:t>key</a:t>
            </a:r>
            <a:r>
              <a:rPr sz="2400" spc="-60" dirty="0">
                <a:latin typeface="Candara"/>
                <a:cs typeface="Candara"/>
              </a:rPr>
              <a:t> </a:t>
            </a:r>
            <a:r>
              <a:rPr sz="2400" spc="-5" dirty="0" smtClean="0">
                <a:latin typeface="Candara"/>
                <a:cs typeface="Candara"/>
              </a:rPr>
              <a:t>micronutrients</a:t>
            </a:r>
            <a:r>
              <a:rPr lang="tr-TR" sz="2400" spc="-5" dirty="0" smtClean="0">
                <a:latin typeface="Candara"/>
                <a:cs typeface="Candara"/>
              </a:rPr>
              <a:t>.</a:t>
            </a:r>
            <a:endParaRPr sz="2400" dirty="0">
              <a:latin typeface="Candara"/>
              <a:cs typeface="Candara"/>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0" y="0"/>
            <a:ext cx="775668" cy="775668"/>
          </a:xfrm>
          <a:prstGeom prst="rect">
            <a:avLst/>
          </a:prstGeom>
        </p:spPr>
      </p:pic>
      <p:pic>
        <p:nvPicPr>
          <p:cNvPr id="7" name="Picture 6" descr="C:\Users\kenan\Desktop\Sesric\sesri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925"/>
            <a:ext cx="799952" cy="979803"/>
          </a:xfrm>
          <a:prstGeom prst="rect">
            <a:avLst/>
          </a:prstGeom>
          <a:noFill/>
          <a:effectLs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26570"/>
          </a:xfrm>
        </p:spPr>
        <p:txBody>
          <a:bodyPr>
            <a:normAutofit fontScale="90000"/>
          </a:bodyPr>
          <a:lstStyle/>
          <a:p>
            <a:r>
              <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Thematic area 4: </a:t>
            </a:r>
            <a:b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tr-TR" sz="5400" dirty="0" smtClean="0">
                <a:solidFill>
                  <a:schemeClr val="tx2"/>
                </a:solidFill>
                <a:effectLst>
                  <a:outerShdw blurRad="38100" dist="38100" dir="2700000" algn="tl">
                    <a:srgbClr val="000000">
                      <a:alpha val="43137"/>
                    </a:srgbClr>
                  </a:outerShdw>
                </a:effectLst>
                <a:latin typeface="Arial Black" pitchFamily="34" charset="0"/>
              </a:rPr>
              <a:t>Medicines</a:t>
            </a:r>
            <a:r>
              <a:rPr lang="en-US" sz="5400" dirty="0" smtClean="0">
                <a:solidFill>
                  <a:schemeClr val="tx2"/>
                </a:solidFill>
                <a:effectLst>
                  <a:outerShdw blurRad="38100" dist="38100" dir="2700000" algn="tl">
                    <a:srgbClr val="000000">
                      <a:alpha val="43137"/>
                    </a:srgbClr>
                  </a:outerShdw>
                </a:effectLst>
                <a:latin typeface="Arial Black" pitchFamily="34" charset="0"/>
              </a:rPr>
              <a:t>, </a:t>
            </a:r>
            <a:r>
              <a:rPr lang="tr-TR" sz="5400" dirty="0" smtClean="0">
                <a:solidFill>
                  <a:schemeClr val="tx2"/>
                </a:solidFill>
                <a:effectLst>
                  <a:outerShdw blurRad="38100" dist="38100" dir="2700000" algn="tl">
                    <a:srgbClr val="000000">
                      <a:alpha val="43137"/>
                    </a:srgbClr>
                  </a:outerShdw>
                </a:effectLst>
                <a:latin typeface="Arial Black" pitchFamily="34" charset="0"/>
              </a:rPr>
              <a:t>Vaccines</a:t>
            </a:r>
            <a:r>
              <a:rPr lang="en-US" sz="5400" dirty="0" smtClean="0">
                <a:solidFill>
                  <a:schemeClr val="tx2"/>
                </a:solidFill>
                <a:effectLst>
                  <a:outerShdw blurRad="38100" dist="38100" dir="2700000" algn="tl">
                    <a:srgbClr val="000000">
                      <a:alpha val="43137"/>
                    </a:srgbClr>
                  </a:outerShdw>
                </a:effectLst>
                <a:latin typeface="Arial Black" pitchFamily="34" charset="0"/>
              </a:rPr>
              <a:t>,</a:t>
            </a:r>
            <a:r>
              <a:rPr lang="tr-TR" sz="5400" dirty="0" smtClean="0">
                <a:solidFill>
                  <a:schemeClr val="tx2"/>
                </a:solidFill>
                <a:effectLst>
                  <a:outerShdw blurRad="38100" dist="38100" dir="2700000" algn="tl">
                    <a:srgbClr val="000000">
                      <a:alpha val="43137"/>
                    </a:srgbClr>
                  </a:outerShdw>
                </a:effectLst>
                <a:latin typeface="Arial Black" pitchFamily="34" charset="0"/>
              </a:rPr>
              <a:t/>
            </a:r>
            <a:br>
              <a:rPr lang="tr-TR" sz="5400" dirty="0" smtClean="0">
                <a:solidFill>
                  <a:schemeClr val="tx2"/>
                </a:solidFill>
                <a:effectLst>
                  <a:outerShdw blurRad="38100" dist="38100" dir="2700000" algn="tl">
                    <a:srgbClr val="000000">
                      <a:alpha val="43137"/>
                    </a:srgbClr>
                  </a:outerShdw>
                </a:effectLst>
                <a:latin typeface="Arial Black" pitchFamily="34" charset="0"/>
              </a:rPr>
            </a:br>
            <a:r>
              <a:rPr lang="en-US" sz="5400" dirty="0" smtClean="0">
                <a:solidFill>
                  <a:schemeClr val="tx2"/>
                </a:solidFill>
                <a:effectLst>
                  <a:outerShdw blurRad="38100" dist="38100" dir="2700000" algn="tl">
                    <a:srgbClr val="000000">
                      <a:alpha val="43137"/>
                    </a:srgbClr>
                  </a:outerShdw>
                </a:effectLst>
                <a:latin typeface="Arial Black" pitchFamily="34" charset="0"/>
              </a:rPr>
              <a:t>and </a:t>
            </a:r>
            <a:r>
              <a:rPr lang="tr-TR" sz="5400" dirty="0" smtClean="0">
                <a:solidFill>
                  <a:schemeClr val="tx2"/>
                </a:solidFill>
                <a:effectLst>
                  <a:outerShdw blurRad="38100" dist="38100" dir="2700000" algn="tl">
                    <a:srgbClr val="000000">
                      <a:alpha val="43137"/>
                    </a:srgbClr>
                  </a:outerShdw>
                </a:effectLst>
                <a:latin typeface="Arial Black" pitchFamily="34" charset="0"/>
              </a:rPr>
              <a:t>Medical Technologies</a:t>
            </a:r>
            <a:r>
              <a:rPr lang="en-US" sz="5400" dirty="0">
                <a:solidFill>
                  <a:schemeClr val="tx2"/>
                </a:solidFill>
                <a:effectLst>
                  <a:outerShdw blurRad="38100" dist="38100" dir="2700000" algn="tl">
                    <a:srgbClr val="000000">
                      <a:alpha val="43137"/>
                    </a:srgbClr>
                  </a:outerShdw>
                </a:effectLst>
                <a:latin typeface="Arial Black" pitchFamily="34" charset="0"/>
              </a:rPr>
              <a:t/>
            </a:r>
            <a:br>
              <a:rPr lang="en-US" sz="5400" dirty="0">
                <a:solidFill>
                  <a:schemeClr val="tx2"/>
                </a:solidFill>
                <a:effectLst>
                  <a:outerShdw blurRad="38100" dist="38100" dir="2700000" algn="tl">
                    <a:srgbClr val="000000">
                      <a:alpha val="43137"/>
                    </a:srgbClr>
                  </a:outerShdw>
                </a:effectLst>
                <a:latin typeface="Arial Black" pitchFamily="34" charset="0"/>
              </a:rPr>
            </a:br>
            <a:endParaRPr lang="tr-TR" sz="5400" dirty="0"/>
          </a:p>
        </p:txBody>
      </p:sp>
    </p:spTree>
    <p:extLst>
      <p:ext uri="{BB962C8B-B14F-4D97-AF65-F5344CB8AC3E}">
        <p14:creationId xmlns:p14="http://schemas.microsoft.com/office/powerpoint/2010/main" val="2169251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3608" y="-108229"/>
            <a:ext cx="7416824" cy="1141595"/>
          </a:xfrm>
          <a:prstGeom prst="rect">
            <a:avLst/>
          </a:prstGeom>
        </p:spPr>
        <p:txBody>
          <a:bodyPr vert="horz" wrap="square" lIns="0" tIns="277114" rIns="0" bIns="0" rtlCol="0">
            <a:spAutoFit/>
          </a:bodyPr>
          <a:lstStyle/>
          <a:p>
            <a:pPr marL="12700" algn="l">
              <a:lnSpc>
                <a:spcPct val="100000"/>
              </a:lnSpc>
            </a:pPr>
            <a:r>
              <a:rPr sz="2800" dirty="0">
                <a:solidFill>
                  <a:schemeClr val="tx2"/>
                </a:solidFill>
                <a:effectLst>
                  <a:outerShdw blurRad="38100" dist="38100" dir="2700000" algn="tl">
                    <a:srgbClr val="000000">
                      <a:alpha val="43137"/>
                    </a:srgbClr>
                  </a:outerShdw>
                </a:effectLst>
                <a:latin typeface="Arial Black" pitchFamily="34" charset="0"/>
              </a:rPr>
              <a:t>Thematic Area 4: Medicine, Vaccine and Medical Technologies</a:t>
            </a:r>
          </a:p>
        </p:txBody>
      </p:sp>
      <p:sp>
        <p:nvSpPr>
          <p:cNvPr id="3" name="object 3"/>
          <p:cNvSpPr/>
          <p:nvPr/>
        </p:nvSpPr>
        <p:spPr>
          <a:xfrm>
            <a:off x="457200" y="1219200"/>
            <a:ext cx="8229600" cy="5450160"/>
          </a:xfrm>
          <a:custGeom>
            <a:avLst/>
            <a:gdLst/>
            <a:ahLst/>
            <a:cxnLst/>
            <a:rect l="l" t="t" r="r" b="b"/>
            <a:pathLst>
              <a:path w="8229600" h="5029200">
                <a:moveTo>
                  <a:pt x="0" y="5029200"/>
                </a:moveTo>
                <a:lnTo>
                  <a:pt x="8229600" y="5029200"/>
                </a:lnTo>
                <a:lnTo>
                  <a:pt x="8229600" y="0"/>
                </a:lnTo>
                <a:lnTo>
                  <a:pt x="0" y="0"/>
                </a:lnTo>
                <a:lnTo>
                  <a:pt x="0" y="5029200"/>
                </a:lnTo>
                <a:close/>
              </a:path>
            </a:pathLst>
          </a:custGeom>
        </p:spPr>
        <p:style>
          <a:lnRef idx="1">
            <a:schemeClr val="accent5"/>
          </a:lnRef>
          <a:fillRef idx="2">
            <a:schemeClr val="accent5"/>
          </a:fillRef>
          <a:effectRef idx="1">
            <a:schemeClr val="accent5"/>
          </a:effectRef>
          <a:fontRef idx="minor">
            <a:schemeClr val="dk1"/>
          </a:fontRef>
        </p:style>
        <p:txBody>
          <a:bodyPr wrap="square" lIns="0" tIns="0" rIns="0" bIns="0" rtlCol="0"/>
          <a:lstStyle/>
          <a:p>
            <a:endParaRPr/>
          </a:p>
        </p:txBody>
      </p:sp>
      <p:sp>
        <p:nvSpPr>
          <p:cNvPr id="4" name="object 4"/>
          <p:cNvSpPr txBox="1"/>
          <p:nvPr/>
        </p:nvSpPr>
        <p:spPr>
          <a:xfrm>
            <a:off x="535940" y="1196752"/>
            <a:ext cx="8020684" cy="5047536"/>
          </a:xfrm>
          <a:prstGeom prst="rect">
            <a:avLst/>
          </a:prstGeom>
        </p:spPr>
        <p:txBody>
          <a:bodyPr vert="horz" wrap="square" lIns="0" tIns="0" rIns="0" bIns="0" rtlCol="0">
            <a:spAutoFit/>
          </a:bodyPr>
          <a:lstStyle/>
          <a:p>
            <a:pPr marL="12700">
              <a:lnSpc>
                <a:spcPct val="100000"/>
              </a:lnSpc>
            </a:pPr>
            <a:endParaRPr lang="tr-TR" sz="1600" b="1" i="1" spc="-10" dirty="0" smtClean="0">
              <a:solidFill>
                <a:srgbClr val="001F5F"/>
              </a:solidFill>
              <a:latin typeface="Cambria"/>
              <a:cs typeface="Cambria"/>
            </a:endParaRPr>
          </a:p>
          <a:p>
            <a:pPr marL="342900" lvl="0" indent="-342900" algn="just">
              <a:buFont typeface="Wingdings" panose="05000000000000000000" pitchFamily="2" charset="2"/>
              <a:buChar char="Ø"/>
            </a:pPr>
            <a:r>
              <a:rPr lang="en-GB" sz="3200" dirty="0" smtClean="0"/>
              <a:t>With </a:t>
            </a:r>
            <a:r>
              <a:rPr lang="en-GB" sz="3200" dirty="0"/>
              <a:t>respect to production and supply of medicines, vaccines and medical technologies, OIC countries are characterised by low production capacities and rely heavily on imports to meet their domestic demand. </a:t>
            </a:r>
            <a:endParaRPr lang="tr-TR" sz="3200" dirty="0"/>
          </a:p>
          <a:p>
            <a:pPr marL="342900" lvl="0" indent="-342900" algn="just">
              <a:buFont typeface="Wingdings" panose="05000000000000000000" pitchFamily="2" charset="2"/>
              <a:buChar char="Ø"/>
            </a:pPr>
            <a:r>
              <a:rPr lang="en-GB" sz="3200" dirty="0" smtClean="0"/>
              <a:t>In </a:t>
            </a:r>
            <a:r>
              <a:rPr lang="en-GB" sz="3200" dirty="0"/>
              <a:t>2013/14, 23 out of 48 OIC countries (48 per cent) have a health technology national policy. However, 25 countries (52 per cent) do not have any. </a:t>
            </a:r>
            <a:endParaRPr lang="tr-TR" sz="3200" dirty="0" smtClean="0"/>
          </a:p>
          <a:p>
            <a:pPr lvl="0"/>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4120" y="16417"/>
            <a:ext cx="892303" cy="892303"/>
          </a:xfrm>
          <a:prstGeom prst="rect">
            <a:avLst/>
          </a:prstGeom>
        </p:spPr>
      </p:pic>
      <p:pic>
        <p:nvPicPr>
          <p:cNvPr id="7" name="Picture 6" descr="C:\Users\kenan\Desktop\Sesric\sesri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432" y="-31093"/>
            <a:ext cx="683568" cy="939813"/>
          </a:xfrm>
          <a:prstGeom prst="rect">
            <a:avLst/>
          </a:prstGeom>
          <a:noFill/>
          <a:effectLs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3608" y="-108229"/>
            <a:ext cx="7416824" cy="1141595"/>
          </a:xfrm>
          <a:prstGeom prst="rect">
            <a:avLst/>
          </a:prstGeom>
        </p:spPr>
        <p:txBody>
          <a:bodyPr vert="horz" wrap="square" lIns="0" tIns="277114" rIns="0" bIns="0" rtlCol="0">
            <a:spAutoFit/>
          </a:bodyPr>
          <a:lstStyle/>
          <a:p>
            <a:pPr marL="12700" algn="l">
              <a:lnSpc>
                <a:spcPct val="100000"/>
              </a:lnSpc>
            </a:pPr>
            <a:r>
              <a:rPr sz="2800" dirty="0">
                <a:solidFill>
                  <a:schemeClr val="tx2"/>
                </a:solidFill>
                <a:effectLst>
                  <a:outerShdw blurRad="38100" dist="38100" dir="2700000" algn="tl">
                    <a:srgbClr val="000000">
                      <a:alpha val="43137"/>
                    </a:srgbClr>
                  </a:outerShdw>
                </a:effectLst>
                <a:latin typeface="Arial Black" pitchFamily="34" charset="0"/>
              </a:rPr>
              <a:t>Thematic Area 4: Medicine, Vaccine and Medical Technologies</a:t>
            </a:r>
          </a:p>
        </p:txBody>
      </p:sp>
      <p:sp>
        <p:nvSpPr>
          <p:cNvPr id="3" name="object 3"/>
          <p:cNvSpPr/>
          <p:nvPr/>
        </p:nvSpPr>
        <p:spPr>
          <a:xfrm>
            <a:off x="457200" y="1219200"/>
            <a:ext cx="8229600" cy="5450160"/>
          </a:xfrm>
          <a:custGeom>
            <a:avLst/>
            <a:gdLst/>
            <a:ahLst/>
            <a:cxnLst/>
            <a:rect l="l" t="t" r="r" b="b"/>
            <a:pathLst>
              <a:path w="8229600" h="5029200">
                <a:moveTo>
                  <a:pt x="0" y="5029200"/>
                </a:moveTo>
                <a:lnTo>
                  <a:pt x="8229600" y="5029200"/>
                </a:lnTo>
                <a:lnTo>
                  <a:pt x="8229600" y="0"/>
                </a:lnTo>
                <a:lnTo>
                  <a:pt x="0" y="0"/>
                </a:lnTo>
                <a:lnTo>
                  <a:pt x="0" y="5029200"/>
                </a:lnTo>
                <a:close/>
              </a:path>
            </a:pathLst>
          </a:custGeom>
        </p:spPr>
        <p:style>
          <a:lnRef idx="1">
            <a:schemeClr val="accent5"/>
          </a:lnRef>
          <a:fillRef idx="2">
            <a:schemeClr val="accent5"/>
          </a:fillRef>
          <a:effectRef idx="1">
            <a:schemeClr val="accent5"/>
          </a:effectRef>
          <a:fontRef idx="minor">
            <a:schemeClr val="dk1"/>
          </a:fontRef>
        </p:style>
        <p:txBody>
          <a:bodyPr wrap="square" lIns="0" tIns="0" rIns="0" bIns="0" rtlCol="0"/>
          <a:lstStyle/>
          <a:p>
            <a:endParaRPr/>
          </a:p>
        </p:txBody>
      </p:sp>
      <p:sp>
        <p:nvSpPr>
          <p:cNvPr id="4" name="object 4"/>
          <p:cNvSpPr txBox="1"/>
          <p:nvPr/>
        </p:nvSpPr>
        <p:spPr>
          <a:xfrm>
            <a:off x="535940" y="1196752"/>
            <a:ext cx="8020684" cy="5455340"/>
          </a:xfrm>
          <a:prstGeom prst="rect">
            <a:avLst/>
          </a:prstGeom>
        </p:spPr>
        <p:txBody>
          <a:bodyPr vert="horz" wrap="square" lIns="0" tIns="0" rIns="0" bIns="0" rtlCol="0">
            <a:spAutoFit/>
          </a:bodyPr>
          <a:lstStyle/>
          <a:p>
            <a:pPr marL="12700">
              <a:lnSpc>
                <a:spcPct val="100000"/>
              </a:lnSpc>
            </a:pPr>
            <a:endParaRPr lang="tr-TR" sz="1600" b="1" i="1" spc="-10" dirty="0" smtClean="0">
              <a:solidFill>
                <a:srgbClr val="001F5F"/>
              </a:solidFill>
              <a:latin typeface="Cambria"/>
              <a:cs typeface="Cambria"/>
            </a:endParaRPr>
          </a:p>
          <a:p>
            <a:pPr marL="12700">
              <a:lnSpc>
                <a:spcPct val="100000"/>
              </a:lnSpc>
            </a:pPr>
            <a:r>
              <a:rPr lang="tr-TR" sz="1600" b="1" i="1" spc="-10" dirty="0" smtClean="0">
                <a:solidFill>
                  <a:srgbClr val="001F5F"/>
                </a:solidFill>
                <a:latin typeface="Cambria"/>
                <a:cs typeface="Cambria"/>
              </a:rPr>
              <a:t>      </a:t>
            </a:r>
            <a:r>
              <a:rPr sz="1600" b="1" i="1" spc="-10" dirty="0" smtClean="0">
                <a:solidFill>
                  <a:srgbClr val="001F5F"/>
                </a:solidFill>
                <a:latin typeface="Cambria"/>
                <a:cs typeface="Cambria"/>
              </a:rPr>
              <a:t>Selected </a:t>
            </a:r>
            <a:r>
              <a:rPr sz="1600" b="1" i="1" spc="-10" dirty="0">
                <a:solidFill>
                  <a:srgbClr val="001F5F"/>
                </a:solidFill>
                <a:latin typeface="Cambria"/>
                <a:cs typeface="Cambria"/>
              </a:rPr>
              <a:t>actions </a:t>
            </a:r>
            <a:r>
              <a:rPr sz="1600" b="1" i="1" spc="-5" dirty="0">
                <a:solidFill>
                  <a:srgbClr val="001F5F"/>
                </a:solidFill>
                <a:latin typeface="Cambria"/>
                <a:cs typeface="Cambria"/>
              </a:rPr>
              <a:t>and activities </a:t>
            </a:r>
            <a:r>
              <a:rPr sz="1600" b="1" i="1" spc="-10" dirty="0">
                <a:solidFill>
                  <a:srgbClr val="001F5F"/>
                </a:solidFill>
                <a:latin typeface="Cambria"/>
                <a:cs typeface="Cambria"/>
              </a:rPr>
              <a:t>from </a:t>
            </a:r>
            <a:r>
              <a:rPr sz="1600" b="1" i="1" spc="-5" dirty="0">
                <a:solidFill>
                  <a:srgbClr val="001F5F"/>
                </a:solidFill>
                <a:latin typeface="Cambria"/>
                <a:cs typeface="Cambria"/>
              </a:rPr>
              <a:t>Implementation</a:t>
            </a:r>
            <a:r>
              <a:rPr sz="1600" b="1" i="1" spc="125" dirty="0">
                <a:solidFill>
                  <a:srgbClr val="001F5F"/>
                </a:solidFill>
                <a:latin typeface="Cambria"/>
                <a:cs typeface="Cambria"/>
              </a:rPr>
              <a:t> </a:t>
            </a:r>
            <a:r>
              <a:rPr sz="1600" b="1" i="1" spc="-10" dirty="0">
                <a:solidFill>
                  <a:srgbClr val="001F5F"/>
                </a:solidFill>
                <a:latin typeface="Cambria"/>
                <a:cs typeface="Cambria"/>
              </a:rPr>
              <a:t>Plan</a:t>
            </a:r>
            <a:endParaRPr sz="1600" b="1" dirty="0">
              <a:latin typeface="Cambria"/>
              <a:cs typeface="Cambria"/>
            </a:endParaRPr>
          </a:p>
          <a:p>
            <a:pPr marL="285750" marR="425450" indent="-273685" algn="just">
              <a:lnSpc>
                <a:spcPct val="100000"/>
              </a:lnSpc>
              <a:spcBef>
                <a:spcPts val="1230"/>
              </a:spcBef>
              <a:tabLst>
                <a:tab pos="285115" algn="l"/>
              </a:tabLst>
            </a:pPr>
            <a:r>
              <a:rPr sz="1500" spc="10" dirty="0">
                <a:latin typeface="Wingdings 3"/>
                <a:cs typeface="Wingdings 3"/>
              </a:rPr>
              <a:t></a:t>
            </a:r>
            <a:r>
              <a:rPr sz="1500" spc="10" dirty="0">
                <a:solidFill>
                  <a:srgbClr val="717BA2"/>
                </a:solidFill>
                <a:latin typeface="Times New Roman"/>
                <a:cs typeface="Times New Roman"/>
              </a:rPr>
              <a:t>	</a:t>
            </a:r>
            <a:r>
              <a:rPr sz="2000" spc="-5" dirty="0">
                <a:latin typeface="Candara"/>
                <a:cs typeface="Candara"/>
              </a:rPr>
              <a:t>Facilitate training </a:t>
            </a:r>
            <a:r>
              <a:rPr sz="2000" dirty="0">
                <a:latin typeface="Candara"/>
                <a:cs typeface="Candara"/>
              </a:rPr>
              <a:t>among member </a:t>
            </a:r>
            <a:r>
              <a:rPr sz="2000" spc="-5" dirty="0">
                <a:latin typeface="Candara"/>
                <a:cs typeface="Candara"/>
              </a:rPr>
              <a:t>countries through</a:t>
            </a:r>
            <a:r>
              <a:rPr sz="2000" spc="60" dirty="0">
                <a:latin typeface="Candara"/>
                <a:cs typeface="Candara"/>
              </a:rPr>
              <a:t> </a:t>
            </a:r>
            <a:r>
              <a:rPr sz="2000" spc="-5" dirty="0">
                <a:latin typeface="Candara"/>
                <a:cs typeface="Candara"/>
              </a:rPr>
              <a:t>sharing</a:t>
            </a:r>
            <a:r>
              <a:rPr sz="2000" spc="20" dirty="0">
                <a:latin typeface="Candara"/>
                <a:cs typeface="Candara"/>
              </a:rPr>
              <a:t> </a:t>
            </a:r>
            <a:r>
              <a:rPr sz="2000" dirty="0">
                <a:latin typeface="Candara"/>
                <a:cs typeface="Candara"/>
              </a:rPr>
              <a:t>of  </a:t>
            </a:r>
            <a:r>
              <a:rPr sz="2000" spc="-5" dirty="0">
                <a:latin typeface="Candara"/>
                <a:cs typeface="Candara"/>
              </a:rPr>
              <a:t>knowledge </a:t>
            </a:r>
            <a:r>
              <a:rPr sz="2000" dirty="0">
                <a:latin typeface="Candara"/>
                <a:cs typeface="Candara"/>
              </a:rPr>
              <a:t>and </a:t>
            </a:r>
            <a:r>
              <a:rPr sz="2000" spc="-5" dirty="0">
                <a:latin typeface="Candara"/>
                <a:cs typeface="Candara"/>
              </a:rPr>
              <a:t>expertise </a:t>
            </a:r>
            <a:r>
              <a:rPr sz="2000" dirty="0">
                <a:latin typeface="Candara"/>
                <a:cs typeface="Candara"/>
              </a:rPr>
              <a:t>for the </a:t>
            </a:r>
            <a:r>
              <a:rPr sz="2000" spc="-5" dirty="0">
                <a:latin typeface="Candara"/>
                <a:cs typeface="Candara"/>
              </a:rPr>
              <a:t>development </a:t>
            </a:r>
            <a:r>
              <a:rPr sz="2000" dirty="0">
                <a:latin typeface="Candara"/>
                <a:cs typeface="Candara"/>
              </a:rPr>
              <a:t>and </a:t>
            </a:r>
            <a:r>
              <a:rPr sz="2000" spc="-5" dirty="0">
                <a:latin typeface="Candara"/>
                <a:cs typeface="Candara"/>
              </a:rPr>
              <a:t>strengthening </a:t>
            </a:r>
            <a:r>
              <a:rPr sz="2000" dirty="0">
                <a:latin typeface="Candara"/>
                <a:cs typeface="Candara"/>
              </a:rPr>
              <a:t>of  </a:t>
            </a:r>
            <a:r>
              <a:rPr sz="2000" spc="-5" dirty="0" err="1">
                <a:latin typeface="Candara"/>
                <a:cs typeface="Candara"/>
              </a:rPr>
              <a:t>pharmacovigilance</a:t>
            </a:r>
            <a:r>
              <a:rPr sz="2000" spc="15" dirty="0">
                <a:latin typeface="Candara"/>
                <a:cs typeface="Candara"/>
              </a:rPr>
              <a:t> </a:t>
            </a:r>
            <a:r>
              <a:rPr sz="2000" dirty="0" smtClean="0">
                <a:latin typeface="Candara"/>
                <a:cs typeface="Candara"/>
              </a:rPr>
              <a:t>system</a:t>
            </a:r>
            <a:r>
              <a:rPr lang="tr-TR" sz="2000" dirty="0" smtClean="0">
                <a:latin typeface="Candara"/>
                <a:cs typeface="Candara"/>
              </a:rPr>
              <a:t>.</a:t>
            </a:r>
            <a:endParaRPr sz="2000" dirty="0">
              <a:latin typeface="Candara"/>
              <a:cs typeface="Candara"/>
            </a:endParaRPr>
          </a:p>
          <a:p>
            <a:pPr algn="just">
              <a:lnSpc>
                <a:spcPct val="100000"/>
              </a:lnSpc>
            </a:pPr>
            <a:endParaRPr sz="2000" dirty="0">
              <a:latin typeface="Times New Roman"/>
              <a:cs typeface="Times New Roman"/>
            </a:endParaRPr>
          </a:p>
          <a:p>
            <a:pPr marL="12700" algn="just">
              <a:lnSpc>
                <a:spcPct val="100000"/>
              </a:lnSpc>
              <a:spcBef>
                <a:spcPts val="1300"/>
              </a:spcBef>
              <a:tabLst>
                <a:tab pos="285115" algn="l"/>
              </a:tabLst>
            </a:pPr>
            <a:r>
              <a:rPr sz="1500" spc="10" dirty="0">
                <a:latin typeface="Wingdings 3"/>
                <a:cs typeface="Wingdings 3"/>
              </a:rPr>
              <a:t></a:t>
            </a:r>
            <a:r>
              <a:rPr sz="1500" spc="10" dirty="0">
                <a:latin typeface="Times New Roman"/>
                <a:cs typeface="Times New Roman"/>
              </a:rPr>
              <a:t>	</a:t>
            </a:r>
            <a:r>
              <a:rPr sz="2000" spc="-5" dirty="0">
                <a:latin typeface="Candara"/>
                <a:cs typeface="Candara"/>
              </a:rPr>
              <a:t>Improve investment </a:t>
            </a:r>
            <a:r>
              <a:rPr sz="2000" dirty="0">
                <a:latin typeface="Candara"/>
                <a:cs typeface="Candara"/>
              </a:rPr>
              <a:t>climate by simplifying </a:t>
            </a:r>
            <a:r>
              <a:rPr sz="2000" spc="-5" dirty="0">
                <a:latin typeface="Candara"/>
                <a:cs typeface="Candara"/>
              </a:rPr>
              <a:t>the </a:t>
            </a:r>
            <a:r>
              <a:rPr sz="2000" dirty="0">
                <a:latin typeface="Candara"/>
                <a:cs typeface="Candara"/>
              </a:rPr>
              <a:t>requirements for</a:t>
            </a:r>
            <a:r>
              <a:rPr sz="2000" spc="-35" dirty="0">
                <a:latin typeface="Candara"/>
                <a:cs typeface="Candara"/>
              </a:rPr>
              <a:t> </a:t>
            </a:r>
            <a:r>
              <a:rPr sz="2000" spc="-5" dirty="0">
                <a:latin typeface="Candara"/>
                <a:cs typeface="Candara"/>
              </a:rPr>
              <a:t>doing</a:t>
            </a:r>
            <a:endParaRPr sz="2000" dirty="0">
              <a:latin typeface="Candara"/>
              <a:cs typeface="Candara"/>
            </a:endParaRPr>
          </a:p>
          <a:p>
            <a:pPr marL="285750" algn="just">
              <a:lnSpc>
                <a:spcPct val="100000"/>
              </a:lnSpc>
            </a:pPr>
            <a:r>
              <a:rPr sz="2000" spc="-5" dirty="0">
                <a:latin typeface="Candara"/>
                <a:cs typeface="Candara"/>
              </a:rPr>
              <a:t>business </a:t>
            </a:r>
            <a:r>
              <a:rPr sz="2000" dirty="0">
                <a:latin typeface="Candara"/>
                <a:cs typeface="Candara"/>
              </a:rPr>
              <a:t>in </a:t>
            </a:r>
            <a:r>
              <a:rPr sz="2000" spc="-5" dirty="0">
                <a:latin typeface="Candara"/>
                <a:cs typeface="Candara"/>
              </a:rPr>
              <a:t>pharmaceutical </a:t>
            </a:r>
            <a:r>
              <a:rPr sz="2000" dirty="0">
                <a:latin typeface="Candara"/>
                <a:cs typeface="Candara"/>
              </a:rPr>
              <a:t>and </a:t>
            </a:r>
            <a:r>
              <a:rPr sz="2000" spc="-5" dirty="0">
                <a:latin typeface="Candara"/>
                <a:cs typeface="Candara"/>
              </a:rPr>
              <a:t>other </a:t>
            </a:r>
            <a:r>
              <a:rPr sz="2000" dirty="0">
                <a:latin typeface="Candara"/>
                <a:cs typeface="Candara"/>
              </a:rPr>
              <a:t>medical </a:t>
            </a:r>
            <a:r>
              <a:rPr sz="2000" spc="-5" dirty="0">
                <a:latin typeface="Candara"/>
                <a:cs typeface="Candara"/>
              </a:rPr>
              <a:t>products</a:t>
            </a:r>
            <a:r>
              <a:rPr sz="2000" spc="85" dirty="0">
                <a:latin typeface="Candara"/>
                <a:cs typeface="Candara"/>
              </a:rPr>
              <a:t> </a:t>
            </a:r>
            <a:r>
              <a:rPr sz="2000" spc="-5" dirty="0" smtClean="0">
                <a:latin typeface="Candara"/>
                <a:cs typeface="Candara"/>
              </a:rPr>
              <a:t>industry</a:t>
            </a:r>
            <a:r>
              <a:rPr lang="tr-TR" sz="2000" spc="-5" dirty="0" smtClean="0">
                <a:latin typeface="Candara"/>
                <a:cs typeface="Candara"/>
              </a:rPr>
              <a:t>.</a:t>
            </a:r>
            <a:endParaRPr sz="2000" dirty="0">
              <a:latin typeface="Candara"/>
              <a:cs typeface="Candara"/>
            </a:endParaRPr>
          </a:p>
          <a:p>
            <a:pPr algn="just">
              <a:lnSpc>
                <a:spcPct val="100000"/>
              </a:lnSpc>
            </a:pPr>
            <a:endParaRPr sz="2000" dirty="0">
              <a:latin typeface="Times New Roman"/>
              <a:cs typeface="Times New Roman"/>
            </a:endParaRPr>
          </a:p>
          <a:p>
            <a:pPr marL="285750" marR="762000" indent="-273685" algn="just">
              <a:lnSpc>
                <a:spcPct val="100000"/>
              </a:lnSpc>
              <a:spcBef>
                <a:spcPts val="1300"/>
              </a:spcBef>
              <a:tabLst>
                <a:tab pos="285115" algn="l"/>
              </a:tabLst>
            </a:pPr>
            <a:r>
              <a:rPr sz="1500" spc="10" dirty="0">
                <a:latin typeface="Wingdings 3"/>
                <a:cs typeface="Wingdings 3"/>
              </a:rPr>
              <a:t></a:t>
            </a:r>
            <a:r>
              <a:rPr sz="1500" spc="10" dirty="0">
                <a:latin typeface="Times New Roman"/>
                <a:cs typeface="Times New Roman"/>
              </a:rPr>
              <a:t>	</a:t>
            </a:r>
            <a:r>
              <a:rPr sz="2000" dirty="0">
                <a:latin typeface="Candara"/>
                <a:cs typeface="Candara"/>
              </a:rPr>
              <a:t>Establish an </a:t>
            </a:r>
            <a:r>
              <a:rPr sz="2000" spc="-5" dirty="0">
                <a:latin typeface="Candara"/>
                <a:cs typeface="Candara"/>
              </a:rPr>
              <a:t>intersectoral intra-OIC </a:t>
            </a:r>
            <a:r>
              <a:rPr sz="2000" dirty="0">
                <a:latin typeface="Candara"/>
                <a:cs typeface="Candara"/>
              </a:rPr>
              <a:t>committee of experts</a:t>
            </a:r>
            <a:r>
              <a:rPr sz="2000" spc="-5" dirty="0">
                <a:latin typeface="Candara"/>
                <a:cs typeface="Candara"/>
              </a:rPr>
              <a:t> </a:t>
            </a:r>
            <a:r>
              <a:rPr sz="2000" dirty="0">
                <a:latin typeface="Candara"/>
                <a:cs typeface="Candara"/>
              </a:rPr>
              <a:t>on</a:t>
            </a:r>
            <a:r>
              <a:rPr sz="2000" spc="5" dirty="0">
                <a:latin typeface="Candara"/>
                <a:cs typeface="Candara"/>
              </a:rPr>
              <a:t> </a:t>
            </a:r>
            <a:r>
              <a:rPr sz="2000" spc="-5" dirty="0">
                <a:latin typeface="Candara"/>
                <a:cs typeface="Candara"/>
              </a:rPr>
              <a:t>local </a:t>
            </a:r>
            <a:r>
              <a:rPr sz="2000" dirty="0">
                <a:latin typeface="Candara"/>
                <a:cs typeface="Candara"/>
              </a:rPr>
              <a:t> </a:t>
            </a:r>
            <a:r>
              <a:rPr sz="2000" spc="-5" dirty="0" smtClean="0">
                <a:latin typeface="Candara"/>
                <a:cs typeface="Candara"/>
              </a:rPr>
              <a:t>production</a:t>
            </a:r>
            <a:r>
              <a:rPr lang="tr-TR" sz="2000" spc="-5" dirty="0" smtClean="0">
                <a:latin typeface="Candara"/>
                <a:cs typeface="Candara"/>
              </a:rPr>
              <a:t>.</a:t>
            </a:r>
            <a:endParaRPr sz="2000" dirty="0">
              <a:latin typeface="Candara"/>
              <a:cs typeface="Candara"/>
            </a:endParaRPr>
          </a:p>
          <a:p>
            <a:pPr algn="just">
              <a:lnSpc>
                <a:spcPct val="100000"/>
              </a:lnSpc>
            </a:pPr>
            <a:endParaRPr sz="2000" dirty="0">
              <a:latin typeface="Times New Roman"/>
              <a:cs typeface="Times New Roman"/>
            </a:endParaRPr>
          </a:p>
          <a:p>
            <a:pPr marL="285750" marR="5080" indent="-273685" algn="just">
              <a:lnSpc>
                <a:spcPct val="100000"/>
              </a:lnSpc>
              <a:spcBef>
                <a:spcPts val="1300"/>
              </a:spcBef>
              <a:tabLst>
                <a:tab pos="285115" algn="l"/>
              </a:tabLst>
            </a:pPr>
            <a:r>
              <a:rPr sz="1500" spc="10" dirty="0">
                <a:latin typeface="Wingdings 3"/>
                <a:cs typeface="Wingdings 3"/>
              </a:rPr>
              <a:t></a:t>
            </a:r>
            <a:r>
              <a:rPr sz="1500" spc="10" dirty="0">
                <a:latin typeface="Times New Roman"/>
                <a:cs typeface="Times New Roman"/>
              </a:rPr>
              <a:t>	</a:t>
            </a:r>
            <a:r>
              <a:rPr sz="2000" spc="-5" dirty="0">
                <a:latin typeface="Candara"/>
                <a:cs typeface="Candara"/>
              </a:rPr>
              <a:t>Facilitate development </a:t>
            </a:r>
            <a:r>
              <a:rPr sz="2000" dirty="0">
                <a:latin typeface="Candara"/>
                <a:cs typeface="Candara"/>
              </a:rPr>
              <a:t>of  OIC </a:t>
            </a:r>
            <a:r>
              <a:rPr sz="2000" spc="-5" dirty="0">
                <a:latin typeface="Candara"/>
                <a:cs typeface="Candara"/>
              </a:rPr>
              <a:t>regional </a:t>
            </a:r>
            <a:r>
              <a:rPr sz="2000" dirty="0">
                <a:latin typeface="Candara"/>
                <a:cs typeface="Candara"/>
              </a:rPr>
              <a:t>pooled</a:t>
            </a:r>
            <a:r>
              <a:rPr sz="2000" spc="45" dirty="0">
                <a:latin typeface="Candara"/>
                <a:cs typeface="Candara"/>
              </a:rPr>
              <a:t> </a:t>
            </a:r>
            <a:r>
              <a:rPr sz="2000" spc="-5" dirty="0">
                <a:latin typeface="Candara"/>
                <a:cs typeface="Candara"/>
              </a:rPr>
              <a:t>procurement</a:t>
            </a:r>
            <a:r>
              <a:rPr sz="2000" spc="5" dirty="0">
                <a:latin typeface="Candara"/>
                <a:cs typeface="Candara"/>
              </a:rPr>
              <a:t> </a:t>
            </a:r>
            <a:r>
              <a:rPr sz="2000" dirty="0">
                <a:latin typeface="Candara"/>
                <a:cs typeface="Candara"/>
              </a:rPr>
              <a:t>mechanism  </a:t>
            </a:r>
            <a:r>
              <a:rPr sz="2000" spc="-5" dirty="0">
                <a:latin typeface="Candara"/>
                <a:cs typeface="Candara"/>
              </a:rPr>
              <a:t>which will enable local production </a:t>
            </a:r>
            <a:r>
              <a:rPr sz="2000" dirty="0">
                <a:latin typeface="Candara"/>
                <a:cs typeface="Candara"/>
              </a:rPr>
              <a:t>to meet </a:t>
            </a:r>
            <a:r>
              <a:rPr sz="2000" spc="-5" dirty="0">
                <a:latin typeface="Candara"/>
                <a:cs typeface="Candara"/>
              </a:rPr>
              <a:t>regional </a:t>
            </a:r>
            <a:r>
              <a:rPr sz="2000" dirty="0">
                <a:latin typeface="Candara"/>
                <a:cs typeface="Candara"/>
              </a:rPr>
              <a:t>needs and </a:t>
            </a:r>
            <a:r>
              <a:rPr sz="2000" spc="-5" dirty="0">
                <a:latin typeface="Candara"/>
                <a:cs typeface="Candara"/>
              </a:rPr>
              <a:t>allow </a:t>
            </a:r>
            <a:r>
              <a:rPr sz="2000" dirty="0">
                <a:latin typeface="Candara"/>
                <a:cs typeface="Candara"/>
              </a:rPr>
              <a:t>for  the mutual cooperation </a:t>
            </a:r>
            <a:r>
              <a:rPr sz="2000" spc="-5" dirty="0">
                <a:latin typeface="Candara"/>
                <a:cs typeface="Candara"/>
              </a:rPr>
              <a:t>in increasing </a:t>
            </a:r>
            <a:r>
              <a:rPr sz="2000" dirty="0">
                <a:latin typeface="Candara"/>
                <a:cs typeface="Candara"/>
              </a:rPr>
              <a:t>the </a:t>
            </a:r>
            <a:r>
              <a:rPr sz="2000" spc="-5" dirty="0">
                <a:latin typeface="Candara"/>
                <a:cs typeface="Candara"/>
              </a:rPr>
              <a:t>availability </a:t>
            </a:r>
            <a:r>
              <a:rPr sz="2000" dirty="0">
                <a:latin typeface="Candara"/>
                <a:cs typeface="Candara"/>
              </a:rPr>
              <a:t>of essential  </a:t>
            </a:r>
            <a:r>
              <a:rPr sz="2000" spc="-5" dirty="0">
                <a:latin typeface="Candara"/>
                <a:cs typeface="Candara"/>
              </a:rPr>
              <a:t>medicines </a:t>
            </a:r>
            <a:r>
              <a:rPr sz="2000" dirty="0">
                <a:latin typeface="Candara"/>
                <a:cs typeface="Candara"/>
              </a:rPr>
              <a:t>and</a:t>
            </a:r>
            <a:r>
              <a:rPr sz="2000" spc="-40" dirty="0">
                <a:latin typeface="Candara"/>
                <a:cs typeface="Candara"/>
              </a:rPr>
              <a:t> </a:t>
            </a:r>
            <a:r>
              <a:rPr sz="2000" spc="-5" dirty="0" smtClean="0">
                <a:latin typeface="Candara"/>
                <a:cs typeface="Candara"/>
              </a:rPr>
              <a:t>vaccines</a:t>
            </a:r>
            <a:r>
              <a:rPr lang="tr-TR" sz="2000" spc="-5" dirty="0" smtClean="0">
                <a:latin typeface="Candara"/>
                <a:cs typeface="Candara"/>
              </a:rPr>
              <a:t>.</a:t>
            </a:r>
            <a:endParaRPr sz="2000" dirty="0">
              <a:latin typeface="Candara"/>
              <a:cs typeface="Candara"/>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4120" y="16417"/>
            <a:ext cx="892303" cy="892303"/>
          </a:xfrm>
          <a:prstGeom prst="rect">
            <a:avLst/>
          </a:prstGeom>
        </p:spPr>
      </p:pic>
      <p:pic>
        <p:nvPicPr>
          <p:cNvPr id="7" name="Picture 6" descr="C:\Users\kenan\Desktop\Sesric\sesri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432" y="-31093"/>
            <a:ext cx="683568" cy="939813"/>
          </a:xfrm>
          <a:prstGeom prst="rect">
            <a:avLst/>
          </a:prstGeom>
          <a:noFill/>
          <a:effectLst/>
          <a:extLst/>
        </p:spPr>
      </p:pic>
    </p:spTree>
    <p:extLst>
      <p:ext uri="{BB962C8B-B14F-4D97-AF65-F5344CB8AC3E}">
        <p14:creationId xmlns:p14="http://schemas.microsoft.com/office/powerpoint/2010/main" val="3934616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26570"/>
          </a:xfrm>
        </p:spPr>
        <p:txBody>
          <a:bodyPr>
            <a:normAutofit/>
          </a:bodyPr>
          <a:lstStyle/>
          <a:p>
            <a:r>
              <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Thematic area 5: </a:t>
            </a:r>
            <a:b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5400" dirty="0">
                <a:solidFill>
                  <a:schemeClr val="tx2"/>
                </a:solidFill>
                <a:effectLst>
                  <a:outerShdw blurRad="38100" dist="38100" dir="2700000" algn="tl">
                    <a:srgbClr val="000000">
                      <a:alpha val="43137"/>
                    </a:srgbClr>
                  </a:outerShdw>
                </a:effectLst>
                <a:latin typeface="Arial Black" pitchFamily="34" charset="0"/>
              </a:rPr>
              <a:t>Emergency Health Response and </a:t>
            </a:r>
            <a:r>
              <a:rPr lang="en-US" sz="5400" dirty="0" smtClean="0">
                <a:solidFill>
                  <a:schemeClr val="tx2"/>
                </a:solidFill>
                <a:effectLst>
                  <a:outerShdw blurRad="38100" dist="38100" dir="2700000" algn="tl">
                    <a:srgbClr val="000000">
                      <a:alpha val="43137"/>
                    </a:srgbClr>
                  </a:outerShdw>
                </a:effectLst>
                <a:latin typeface="Arial Black" pitchFamily="34" charset="0"/>
              </a:rPr>
              <a:t>Interventions</a:t>
            </a:r>
            <a:endParaRPr lang="tr-TR" sz="5400" dirty="0"/>
          </a:p>
        </p:txBody>
      </p:sp>
    </p:spTree>
    <p:extLst>
      <p:ext uri="{BB962C8B-B14F-4D97-AF65-F5344CB8AC3E}">
        <p14:creationId xmlns:p14="http://schemas.microsoft.com/office/powerpoint/2010/main" val="2928864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5616" y="50268"/>
            <a:ext cx="7200800" cy="1071062"/>
          </a:xfrm>
          <a:prstGeom prst="rect">
            <a:avLst/>
          </a:prstGeom>
        </p:spPr>
        <p:txBody>
          <a:bodyPr vert="horz" wrap="square" lIns="0" tIns="207264" rIns="0" bIns="0" rtlCol="0">
            <a:spAutoFit/>
          </a:bodyPr>
          <a:lstStyle/>
          <a:p>
            <a:pPr marL="12700" algn="l">
              <a:lnSpc>
                <a:spcPct val="100000"/>
              </a:lnSpc>
            </a:pPr>
            <a:r>
              <a:rPr sz="2800" dirty="0">
                <a:solidFill>
                  <a:schemeClr val="tx2"/>
                </a:solidFill>
                <a:effectLst>
                  <a:outerShdw blurRad="38100" dist="38100" dir="2700000" algn="tl">
                    <a:srgbClr val="000000">
                      <a:alpha val="43137"/>
                    </a:srgbClr>
                  </a:outerShdw>
                </a:effectLst>
                <a:latin typeface="Arial Black" pitchFamily="34" charset="0"/>
              </a:rPr>
              <a:t>Thematic Area 5: Emergency Health Response &amp; </a:t>
            </a:r>
            <a:r>
              <a:rPr sz="2800" dirty="0" smtClean="0">
                <a:solidFill>
                  <a:schemeClr val="tx2"/>
                </a:solidFill>
                <a:effectLst>
                  <a:outerShdw blurRad="38100" dist="38100" dir="2700000" algn="tl">
                    <a:srgbClr val="000000">
                      <a:alpha val="43137"/>
                    </a:srgbClr>
                  </a:outerShdw>
                </a:effectLst>
                <a:latin typeface="Arial Black" pitchFamily="34" charset="0"/>
              </a:rPr>
              <a:t>Interventions</a:t>
            </a:r>
            <a:endParaRPr sz="2800" dirty="0">
              <a:solidFill>
                <a:schemeClr val="tx2"/>
              </a:solidFill>
              <a:effectLst>
                <a:outerShdw blurRad="38100" dist="38100" dir="2700000" algn="tl">
                  <a:srgbClr val="000000">
                    <a:alpha val="43137"/>
                  </a:srgbClr>
                </a:outerShdw>
              </a:effectLst>
              <a:latin typeface="Arial Black" pitchFamily="34" charset="0"/>
            </a:endParaRPr>
          </a:p>
        </p:txBody>
      </p:sp>
      <p:sp>
        <p:nvSpPr>
          <p:cNvPr id="3" name="object 3"/>
          <p:cNvSpPr/>
          <p:nvPr/>
        </p:nvSpPr>
        <p:spPr>
          <a:xfrm>
            <a:off x="457200" y="1219200"/>
            <a:ext cx="8435280" cy="5378152"/>
          </a:xfrm>
          <a:custGeom>
            <a:avLst/>
            <a:gdLst/>
            <a:ahLst/>
            <a:cxnLst/>
            <a:rect l="l" t="t" r="r" b="b"/>
            <a:pathLst>
              <a:path w="8229600" h="5029200">
                <a:moveTo>
                  <a:pt x="0" y="5029200"/>
                </a:moveTo>
                <a:lnTo>
                  <a:pt x="8229600" y="5029200"/>
                </a:lnTo>
                <a:lnTo>
                  <a:pt x="8229600" y="0"/>
                </a:lnTo>
                <a:lnTo>
                  <a:pt x="0" y="0"/>
                </a:lnTo>
                <a:lnTo>
                  <a:pt x="0" y="502920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4" name="object 4"/>
          <p:cNvSpPr txBox="1"/>
          <p:nvPr/>
        </p:nvSpPr>
        <p:spPr>
          <a:xfrm>
            <a:off x="535940" y="1268760"/>
            <a:ext cx="8068508" cy="4847481"/>
          </a:xfrm>
          <a:prstGeom prst="rect">
            <a:avLst/>
          </a:prstGeom>
        </p:spPr>
        <p:txBody>
          <a:bodyPr vert="horz" wrap="square" lIns="0" tIns="0" rIns="0" bIns="0" rtlCol="0">
            <a:spAutoFit/>
          </a:bodyPr>
          <a:lstStyle/>
          <a:p>
            <a:pPr marL="285750" marR="80645" indent="-273685">
              <a:lnSpc>
                <a:spcPct val="100000"/>
              </a:lnSpc>
              <a:tabLst>
                <a:tab pos="285115" algn="l"/>
              </a:tabLst>
            </a:pPr>
            <a:endParaRPr lang="tr-TR" sz="1500" spc="10" dirty="0" smtClean="0">
              <a:latin typeface="Wingdings 3"/>
              <a:cs typeface="Wingdings 3"/>
            </a:endParaRPr>
          </a:p>
          <a:p>
            <a:pPr marL="285750" lvl="0" indent="-285750" algn="just">
              <a:buFont typeface="Wingdings" panose="05000000000000000000" pitchFamily="2" charset="2"/>
              <a:buChar char="Ø"/>
            </a:pPr>
            <a:r>
              <a:rPr lang="en-GB" sz="3000" dirty="0" smtClean="0"/>
              <a:t>In </a:t>
            </a:r>
            <a:r>
              <a:rPr lang="en-GB" sz="3000" dirty="0"/>
              <a:t>2015, 30 of 50 conflicts recorded worldwide occurred in OIC </a:t>
            </a:r>
            <a:r>
              <a:rPr lang="en-GB" sz="3000" dirty="0" smtClean="0"/>
              <a:t>countries.</a:t>
            </a:r>
            <a:endParaRPr lang="tr-TR" sz="3000" dirty="0" smtClean="0"/>
          </a:p>
          <a:p>
            <a:pPr marL="285750" lvl="0" indent="-285750" algn="just">
              <a:buFont typeface="Wingdings" panose="05000000000000000000" pitchFamily="2" charset="2"/>
              <a:buChar char="Ø"/>
            </a:pPr>
            <a:r>
              <a:rPr lang="en-GB" sz="3000" dirty="0" smtClean="0"/>
              <a:t>As </a:t>
            </a:r>
            <a:r>
              <a:rPr lang="en-GB" sz="3000" dirty="0"/>
              <a:t>a direct outcome, today OIC countries account for 61.5% of all displaced population in the world with more than 25 million displaced </a:t>
            </a:r>
            <a:r>
              <a:rPr lang="en-GB" sz="3000" dirty="0" smtClean="0"/>
              <a:t>people.</a:t>
            </a:r>
            <a:endParaRPr lang="tr-TR" sz="3000" dirty="0"/>
          </a:p>
          <a:p>
            <a:pPr marL="285750" lvl="0" indent="-285750" algn="just">
              <a:buFont typeface="Wingdings" panose="05000000000000000000" pitchFamily="2" charset="2"/>
              <a:buChar char="Ø"/>
            </a:pPr>
            <a:r>
              <a:rPr lang="en-GB" sz="3000" dirty="0" smtClean="0"/>
              <a:t>Natural </a:t>
            </a:r>
            <a:r>
              <a:rPr lang="en-GB" sz="3000" dirty="0"/>
              <a:t>disasters during the last four decades have witnessed a steeper upwards trend inside OIC countries, significantly increasing from around 681 recorded incidents in the 1990s to 1,747 in the 2000-2016</a:t>
            </a:r>
            <a:r>
              <a:rPr lang="tr-TR" sz="3000" dirty="0" smtClean="0"/>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4929" y="-3340"/>
            <a:ext cx="919684" cy="919684"/>
          </a:xfrm>
          <a:prstGeom prst="rect">
            <a:avLst/>
          </a:prstGeom>
        </p:spPr>
      </p:pic>
      <p:pic>
        <p:nvPicPr>
          <p:cNvPr id="7" name="Picture 6" descr="C:\Users\kenan\Desktop\Sesric\sesri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925"/>
            <a:ext cx="799952" cy="979803"/>
          </a:xfrm>
          <a:prstGeom prst="rect">
            <a:avLst/>
          </a:prstGeom>
          <a:noFill/>
          <a:effectLs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5616" y="50268"/>
            <a:ext cx="7200800" cy="1071062"/>
          </a:xfrm>
          <a:prstGeom prst="rect">
            <a:avLst/>
          </a:prstGeom>
        </p:spPr>
        <p:txBody>
          <a:bodyPr vert="horz" wrap="square" lIns="0" tIns="207264" rIns="0" bIns="0" rtlCol="0">
            <a:spAutoFit/>
          </a:bodyPr>
          <a:lstStyle/>
          <a:p>
            <a:pPr marL="12700" algn="l">
              <a:lnSpc>
                <a:spcPct val="100000"/>
              </a:lnSpc>
            </a:pPr>
            <a:r>
              <a:rPr sz="2800" dirty="0">
                <a:solidFill>
                  <a:schemeClr val="tx2"/>
                </a:solidFill>
                <a:effectLst>
                  <a:outerShdw blurRad="38100" dist="38100" dir="2700000" algn="tl">
                    <a:srgbClr val="000000">
                      <a:alpha val="43137"/>
                    </a:srgbClr>
                  </a:outerShdw>
                </a:effectLst>
                <a:latin typeface="Arial Black" pitchFamily="34" charset="0"/>
              </a:rPr>
              <a:t>Thematic Area 5: Emergency Health Response &amp; </a:t>
            </a:r>
            <a:r>
              <a:rPr sz="2800" dirty="0" smtClean="0">
                <a:solidFill>
                  <a:schemeClr val="tx2"/>
                </a:solidFill>
                <a:effectLst>
                  <a:outerShdw blurRad="38100" dist="38100" dir="2700000" algn="tl">
                    <a:srgbClr val="000000">
                      <a:alpha val="43137"/>
                    </a:srgbClr>
                  </a:outerShdw>
                </a:effectLst>
                <a:latin typeface="Arial Black" pitchFamily="34" charset="0"/>
              </a:rPr>
              <a:t>Interventions</a:t>
            </a:r>
            <a:endParaRPr sz="2800" dirty="0">
              <a:solidFill>
                <a:schemeClr val="tx2"/>
              </a:solidFill>
              <a:effectLst>
                <a:outerShdw blurRad="38100" dist="38100" dir="2700000" algn="tl">
                  <a:srgbClr val="000000">
                    <a:alpha val="43137"/>
                  </a:srgbClr>
                </a:outerShdw>
              </a:effectLst>
              <a:latin typeface="Arial Black" pitchFamily="34" charset="0"/>
            </a:endParaRPr>
          </a:p>
        </p:txBody>
      </p:sp>
      <p:sp>
        <p:nvSpPr>
          <p:cNvPr id="3" name="object 3"/>
          <p:cNvSpPr/>
          <p:nvPr/>
        </p:nvSpPr>
        <p:spPr>
          <a:xfrm>
            <a:off x="457200" y="1219200"/>
            <a:ext cx="8435280" cy="5378152"/>
          </a:xfrm>
          <a:custGeom>
            <a:avLst/>
            <a:gdLst/>
            <a:ahLst/>
            <a:cxnLst/>
            <a:rect l="l" t="t" r="r" b="b"/>
            <a:pathLst>
              <a:path w="8229600" h="5029200">
                <a:moveTo>
                  <a:pt x="0" y="5029200"/>
                </a:moveTo>
                <a:lnTo>
                  <a:pt x="8229600" y="5029200"/>
                </a:lnTo>
                <a:lnTo>
                  <a:pt x="8229600" y="0"/>
                </a:lnTo>
                <a:lnTo>
                  <a:pt x="0" y="0"/>
                </a:lnTo>
                <a:lnTo>
                  <a:pt x="0" y="502920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4" name="object 4"/>
          <p:cNvSpPr txBox="1"/>
          <p:nvPr/>
        </p:nvSpPr>
        <p:spPr>
          <a:xfrm>
            <a:off x="535940" y="1268760"/>
            <a:ext cx="8180452" cy="5062924"/>
          </a:xfrm>
          <a:prstGeom prst="rect">
            <a:avLst/>
          </a:prstGeom>
        </p:spPr>
        <p:txBody>
          <a:bodyPr vert="horz" wrap="square" lIns="0" tIns="0" rIns="0" bIns="0" rtlCol="0">
            <a:spAutoFit/>
          </a:bodyPr>
          <a:lstStyle/>
          <a:p>
            <a:pPr marL="285750" marR="80645" indent="-273685">
              <a:lnSpc>
                <a:spcPct val="100000"/>
              </a:lnSpc>
              <a:tabLst>
                <a:tab pos="285115" algn="l"/>
              </a:tabLst>
            </a:pPr>
            <a:endParaRPr lang="tr-TR" sz="1500" spc="10" dirty="0" smtClean="0">
              <a:latin typeface="Wingdings 3"/>
              <a:cs typeface="Wingdings 3"/>
            </a:endParaRPr>
          </a:p>
          <a:p>
            <a:pPr marL="285750" marR="80645" indent="-273685" algn="just">
              <a:lnSpc>
                <a:spcPct val="100000"/>
              </a:lnSpc>
              <a:tabLst>
                <a:tab pos="285115" algn="l"/>
              </a:tabLst>
            </a:pPr>
            <a:r>
              <a:rPr sz="1500" spc="10" dirty="0" smtClean="0">
                <a:latin typeface="Wingdings 3"/>
                <a:cs typeface="Wingdings 3"/>
              </a:rPr>
              <a:t></a:t>
            </a:r>
            <a:r>
              <a:rPr sz="1500" spc="10" dirty="0">
                <a:latin typeface="Times New Roman"/>
                <a:cs typeface="Times New Roman"/>
              </a:rPr>
              <a:t>	</a:t>
            </a:r>
            <a:r>
              <a:rPr sz="2000" dirty="0">
                <a:latin typeface="Candara"/>
                <a:cs typeface="Candara"/>
              </a:rPr>
              <a:t>Develop all hazards </a:t>
            </a:r>
            <a:r>
              <a:rPr sz="2000" spc="-5" dirty="0">
                <a:latin typeface="Candara"/>
                <a:cs typeface="Candara"/>
              </a:rPr>
              <a:t>national policies </a:t>
            </a:r>
            <a:r>
              <a:rPr sz="2000" dirty="0">
                <a:latin typeface="Candara"/>
                <a:cs typeface="Candara"/>
              </a:rPr>
              <a:t>and programmes on</a:t>
            </a:r>
            <a:r>
              <a:rPr sz="2000" spc="70" dirty="0">
                <a:latin typeface="Candara"/>
                <a:cs typeface="Candara"/>
              </a:rPr>
              <a:t> </a:t>
            </a:r>
            <a:r>
              <a:rPr sz="2000" spc="-5" dirty="0">
                <a:latin typeface="Candara"/>
                <a:cs typeface="Candara"/>
              </a:rPr>
              <a:t>risk</a:t>
            </a:r>
            <a:r>
              <a:rPr sz="2000" spc="5" dirty="0">
                <a:latin typeface="Candara"/>
                <a:cs typeface="Candara"/>
              </a:rPr>
              <a:t> </a:t>
            </a:r>
            <a:r>
              <a:rPr sz="2000" spc="-5" dirty="0">
                <a:latin typeface="Candara"/>
                <a:cs typeface="Candara"/>
              </a:rPr>
              <a:t>reduction </a:t>
            </a:r>
            <a:r>
              <a:rPr sz="2000" dirty="0">
                <a:latin typeface="Candara"/>
                <a:cs typeface="Candara"/>
              </a:rPr>
              <a:t> and </a:t>
            </a:r>
            <a:r>
              <a:rPr sz="2000" spc="-5" dirty="0">
                <a:latin typeface="Candara"/>
                <a:cs typeface="Candara"/>
              </a:rPr>
              <a:t>emergency </a:t>
            </a:r>
            <a:r>
              <a:rPr sz="2000" dirty="0">
                <a:latin typeface="Candara"/>
                <a:cs typeface="Candara"/>
              </a:rPr>
              <a:t>preparedness in the </a:t>
            </a:r>
            <a:r>
              <a:rPr sz="2000" spc="-5" dirty="0">
                <a:latin typeface="Candara"/>
                <a:cs typeface="Candara"/>
              </a:rPr>
              <a:t>health</a:t>
            </a:r>
            <a:r>
              <a:rPr sz="2000" spc="-55" dirty="0">
                <a:latin typeface="Candara"/>
                <a:cs typeface="Candara"/>
              </a:rPr>
              <a:t> </a:t>
            </a:r>
            <a:r>
              <a:rPr sz="2000" dirty="0" smtClean="0">
                <a:latin typeface="Candara"/>
                <a:cs typeface="Candara"/>
              </a:rPr>
              <a:t>sector</a:t>
            </a:r>
            <a:r>
              <a:rPr lang="tr-TR" sz="2000" dirty="0" smtClean="0">
                <a:latin typeface="Candara"/>
                <a:cs typeface="Candara"/>
              </a:rPr>
              <a:t>.</a:t>
            </a:r>
            <a:endParaRPr sz="2000" dirty="0">
              <a:latin typeface="Candara"/>
              <a:cs typeface="Candara"/>
            </a:endParaRPr>
          </a:p>
          <a:p>
            <a:pPr algn="just">
              <a:lnSpc>
                <a:spcPct val="100000"/>
              </a:lnSpc>
              <a:spcBef>
                <a:spcPts val="35"/>
              </a:spcBef>
            </a:pPr>
            <a:endParaRPr sz="1850" dirty="0">
              <a:latin typeface="Times New Roman"/>
              <a:cs typeface="Times New Roman"/>
            </a:endParaRPr>
          </a:p>
          <a:p>
            <a:pPr marL="285750" marR="781685" indent="-273685" algn="just">
              <a:lnSpc>
                <a:spcPct val="100000"/>
              </a:lnSpc>
              <a:tabLst>
                <a:tab pos="285115" algn="l"/>
              </a:tabLst>
            </a:pPr>
            <a:r>
              <a:rPr sz="1500" spc="10" dirty="0">
                <a:latin typeface="Wingdings 3"/>
                <a:cs typeface="Wingdings 3"/>
              </a:rPr>
              <a:t></a:t>
            </a:r>
            <a:r>
              <a:rPr sz="1500" spc="10" dirty="0">
                <a:latin typeface="Times New Roman"/>
                <a:cs typeface="Times New Roman"/>
              </a:rPr>
              <a:t>	</a:t>
            </a:r>
            <a:r>
              <a:rPr sz="2000" spc="-5" dirty="0">
                <a:latin typeface="Candara"/>
                <a:cs typeface="Candara"/>
              </a:rPr>
              <a:t>Support </a:t>
            </a:r>
            <a:r>
              <a:rPr sz="2000" dirty="0">
                <a:latin typeface="Candara"/>
                <a:cs typeface="Candara"/>
              </a:rPr>
              <a:t>the </a:t>
            </a:r>
            <a:r>
              <a:rPr sz="2000" spc="-5" dirty="0">
                <a:latin typeface="Candara"/>
                <a:cs typeface="Candara"/>
              </a:rPr>
              <a:t>synergy </a:t>
            </a:r>
            <a:r>
              <a:rPr sz="2000" dirty="0">
                <a:latin typeface="Candara"/>
                <a:cs typeface="Candara"/>
              </a:rPr>
              <a:t>of </a:t>
            </a:r>
            <a:r>
              <a:rPr sz="2000" spc="-5" dirty="0">
                <a:latin typeface="Candara"/>
                <a:cs typeface="Candara"/>
              </a:rPr>
              <a:t>Public-Private </a:t>
            </a:r>
            <a:r>
              <a:rPr sz="2000" dirty="0">
                <a:latin typeface="Candara"/>
                <a:cs typeface="Candara"/>
              </a:rPr>
              <a:t>Partnership</a:t>
            </a:r>
            <a:r>
              <a:rPr sz="2000" spc="40" dirty="0">
                <a:latin typeface="Candara"/>
                <a:cs typeface="Candara"/>
              </a:rPr>
              <a:t> </a:t>
            </a:r>
            <a:r>
              <a:rPr sz="2000" dirty="0">
                <a:latin typeface="Candara"/>
                <a:cs typeface="Candara"/>
              </a:rPr>
              <a:t>for</a:t>
            </a:r>
            <a:r>
              <a:rPr sz="2000" spc="5" dirty="0">
                <a:latin typeface="Candara"/>
                <a:cs typeface="Candara"/>
              </a:rPr>
              <a:t> </a:t>
            </a:r>
            <a:r>
              <a:rPr sz="2000" spc="-5" dirty="0">
                <a:latin typeface="Candara"/>
                <a:cs typeface="Candara"/>
              </a:rPr>
              <a:t>community </a:t>
            </a:r>
            <a:r>
              <a:rPr sz="2000" dirty="0">
                <a:latin typeface="Candara"/>
                <a:cs typeface="Candara"/>
              </a:rPr>
              <a:t> empowerment in the field </a:t>
            </a:r>
            <a:r>
              <a:rPr sz="2000" spc="-5" dirty="0">
                <a:latin typeface="Candara"/>
                <a:cs typeface="Candara"/>
              </a:rPr>
              <a:t>of disaster</a:t>
            </a:r>
            <a:r>
              <a:rPr sz="2000" spc="-75" dirty="0">
                <a:latin typeface="Candara"/>
                <a:cs typeface="Candara"/>
              </a:rPr>
              <a:t> </a:t>
            </a:r>
            <a:r>
              <a:rPr sz="2000" dirty="0" smtClean="0">
                <a:latin typeface="Candara"/>
                <a:cs typeface="Candara"/>
              </a:rPr>
              <a:t>management</a:t>
            </a:r>
            <a:r>
              <a:rPr lang="tr-TR" sz="2000" dirty="0" smtClean="0">
                <a:latin typeface="Candara"/>
                <a:cs typeface="Candara"/>
              </a:rPr>
              <a:t>.</a:t>
            </a:r>
            <a:endParaRPr sz="2000" dirty="0">
              <a:latin typeface="Candara"/>
              <a:cs typeface="Candara"/>
            </a:endParaRPr>
          </a:p>
          <a:p>
            <a:pPr algn="just">
              <a:lnSpc>
                <a:spcPct val="100000"/>
              </a:lnSpc>
              <a:spcBef>
                <a:spcPts val="30"/>
              </a:spcBef>
            </a:pPr>
            <a:endParaRPr sz="1850" dirty="0">
              <a:latin typeface="Times New Roman"/>
              <a:cs typeface="Times New Roman"/>
            </a:endParaRPr>
          </a:p>
          <a:p>
            <a:pPr marL="12700" algn="just">
              <a:lnSpc>
                <a:spcPct val="100000"/>
              </a:lnSpc>
              <a:spcBef>
                <a:spcPts val="5"/>
              </a:spcBef>
              <a:tabLst>
                <a:tab pos="285115" algn="l"/>
              </a:tabLst>
            </a:pPr>
            <a:r>
              <a:rPr sz="1500" spc="10" dirty="0">
                <a:latin typeface="Wingdings 3"/>
                <a:cs typeface="Wingdings 3"/>
              </a:rPr>
              <a:t></a:t>
            </a:r>
            <a:r>
              <a:rPr sz="1500" spc="10" dirty="0">
                <a:latin typeface="Times New Roman"/>
                <a:cs typeface="Times New Roman"/>
              </a:rPr>
              <a:t>	</a:t>
            </a:r>
            <a:r>
              <a:rPr sz="2000" dirty="0">
                <a:latin typeface="Candara"/>
                <a:cs typeface="Candara"/>
              </a:rPr>
              <a:t>Establish a </a:t>
            </a:r>
            <a:r>
              <a:rPr sz="2000" spc="-5" dirty="0">
                <a:latin typeface="Candara"/>
                <a:cs typeface="Candara"/>
              </a:rPr>
              <a:t>centralized health </a:t>
            </a:r>
            <a:r>
              <a:rPr sz="2000" dirty="0">
                <a:latin typeface="Candara"/>
                <a:cs typeface="Candara"/>
              </a:rPr>
              <a:t>information system for timely </a:t>
            </a:r>
            <a:r>
              <a:rPr sz="2000" spc="-5" dirty="0">
                <a:latin typeface="Candara"/>
                <a:cs typeface="Candara"/>
              </a:rPr>
              <a:t>reporting</a:t>
            </a:r>
            <a:r>
              <a:rPr sz="2000" spc="-10" dirty="0">
                <a:latin typeface="Candara"/>
                <a:cs typeface="Candara"/>
              </a:rPr>
              <a:t> </a:t>
            </a:r>
            <a:r>
              <a:rPr sz="2000" dirty="0">
                <a:latin typeface="Candara"/>
                <a:cs typeface="Candara"/>
              </a:rPr>
              <a:t>of</a:t>
            </a:r>
          </a:p>
          <a:p>
            <a:pPr marL="285750" algn="just">
              <a:lnSpc>
                <a:spcPct val="100000"/>
              </a:lnSpc>
            </a:pPr>
            <a:r>
              <a:rPr sz="2000" spc="-5" dirty="0">
                <a:latin typeface="Candara"/>
                <a:cs typeface="Candara"/>
              </a:rPr>
              <a:t>deaths, diseases,  </a:t>
            </a:r>
            <a:r>
              <a:rPr sz="2000" dirty="0">
                <a:latin typeface="Candara"/>
                <a:cs typeface="Candara"/>
              </a:rPr>
              <a:t>and </a:t>
            </a:r>
            <a:r>
              <a:rPr sz="2000" spc="-5" dirty="0">
                <a:latin typeface="Candara"/>
                <a:cs typeface="Candara"/>
              </a:rPr>
              <a:t>emergency health</a:t>
            </a:r>
            <a:r>
              <a:rPr sz="2000" spc="20" dirty="0">
                <a:latin typeface="Candara"/>
                <a:cs typeface="Candara"/>
              </a:rPr>
              <a:t> </a:t>
            </a:r>
            <a:r>
              <a:rPr sz="2000" spc="-5" dirty="0" smtClean="0">
                <a:latin typeface="Candara"/>
                <a:cs typeface="Candara"/>
              </a:rPr>
              <a:t>logistics</a:t>
            </a:r>
            <a:r>
              <a:rPr lang="tr-TR" sz="2000" spc="-5" dirty="0" smtClean="0">
                <a:latin typeface="Candara"/>
                <a:cs typeface="Candara"/>
              </a:rPr>
              <a:t>.</a:t>
            </a:r>
            <a:endParaRPr sz="2000" dirty="0">
              <a:latin typeface="Candara"/>
              <a:cs typeface="Candara"/>
            </a:endParaRPr>
          </a:p>
          <a:p>
            <a:pPr algn="just">
              <a:lnSpc>
                <a:spcPct val="100000"/>
              </a:lnSpc>
              <a:spcBef>
                <a:spcPts val="30"/>
              </a:spcBef>
            </a:pPr>
            <a:endParaRPr sz="1850" dirty="0">
              <a:latin typeface="Times New Roman"/>
              <a:cs typeface="Times New Roman"/>
            </a:endParaRPr>
          </a:p>
          <a:p>
            <a:pPr marL="285750" marR="134620" indent="-273685" algn="just">
              <a:lnSpc>
                <a:spcPct val="100000"/>
              </a:lnSpc>
              <a:tabLst>
                <a:tab pos="285115" algn="l"/>
              </a:tabLst>
            </a:pPr>
            <a:r>
              <a:rPr sz="1500" spc="10" dirty="0">
                <a:latin typeface="Wingdings 3"/>
                <a:cs typeface="Wingdings 3"/>
              </a:rPr>
              <a:t></a:t>
            </a:r>
            <a:r>
              <a:rPr sz="1500" spc="10" dirty="0">
                <a:latin typeface="Times New Roman"/>
                <a:cs typeface="Times New Roman"/>
              </a:rPr>
              <a:t>	</a:t>
            </a:r>
            <a:r>
              <a:rPr sz="2000" spc="-5" dirty="0">
                <a:latin typeface="Candara"/>
                <a:cs typeface="Candara"/>
              </a:rPr>
              <a:t>Facilitate interregional partnerships </a:t>
            </a:r>
            <a:r>
              <a:rPr sz="2000" dirty="0">
                <a:latin typeface="Candara"/>
                <a:cs typeface="Candara"/>
              </a:rPr>
              <a:t>and </a:t>
            </a:r>
            <a:r>
              <a:rPr sz="2000" spc="-5" dirty="0">
                <a:latin typeface="Candara"/>
                <a:cs typeface="Candara"/>
              </a:rPr>
              <a:t>fund-raising</a:t>
            </a:r>
            <a:r>
              <a:rPr sz="2000" spc="140" dirty="0">
                <a:latin typeface="Candara"/>
                <a:cs typeface="Candara"/>
              </a:rPr>
              <a:t> </a:t>
            </a:r>
            <a:r>
              <a:rPr sz="2000" dirty="0">
                <a:latin typeface="Candara"/>
                <a:cs typeface="Candara"/>
              </a:rPr>
              <a:t>for</a:t>
            </a:r>
            <a:r>
              <a:rPr sz="2000" spc="-5" dirty="0">
                <a:latin typeface="Candara"/>
                <a:cs typeface="Candara"/>
              </a:rPr>
              <a:t> </a:t>
            </a:r>
            <a:r>
              <a:rPr sz="2000" dirty="0">
                <a:latin typeface="Candara"/>
                <a:cs typeface="Candara"/>
              </a:rPr>
              <a:t>country-based  </a:t>
            </a:r>
            <a:r>
              <a:rPr sz="2000" spc="-5" dirty="0">
                <a:latin typeface="Candara"/>
                <a:cs typeface="Candara"/>
              </a:rPr>
              <a:t>capacity-building </a:t>
            </a:r>
            <a:r>
              <a:rPr sz="2000" dirty="0">
                <a:latin typeface="Candara"/>
                <a:cs typeface="Candara"/>
              </a:rPr>
              <a:t>in </a:t>
            </a:r>
            <a:r>
              <a:rPr sz="2000" spc="-5" dirty="0">
                <a:latin typeface="Candara"/>
                <a:cs typeface="Candara"/>
              </a:rPr>
              <a:t>the </a:t>
            </a:r>
            <a:r>
              <a:rPr sz="2000" dirty="0">
                <a:latin typeface="Candara"/>
                <a:cs typeface="Candara"/>
              </a:rPr>
              <a:t>field </a:t>
            </a:r>
            <a:r>
              <a:rPr sz="2000" spc="-5" dirty="0">
                <a:latin typeface="Candara"/>
                <a:cs typeface="Candara"/>
              </a:rPr>
              <a:t>of emergency health </a:t>
            </a:r>
            <a:r>
              <a:rPr sz="2000" dirty="0">
                <a:latin typeface="Candara"/>
                <a:cs typeface="Candara"/>
              </a:rPr>
              <a:t>preparedness and  response by supporting </a:t>
            </a:r>
            <a:r>
              <a:rPr sz="2000" spc="-5" dirty="0">
                <a:latin typeface="Candara"/>
                <a:cs typeface="Candara"/>
              </a:rPr>
              <a:t>regional solidarity funds </a:t>
            </a:r>
            <a:r>
              <a:rPr sz="2000" dirty="0">
                <a:latin typeface="Candara"/>
                <a:cs typeface="Candara"/>
              </a:rPr>
              <a:t>for </a:t>
            </a:r>
            <a:r>
              <a:rPr sz="2000" spc="-5" dirty="0">
                <a:latin typeface="Candara"/>
                <a:cs typeface="Candara"/>
              </a:rPr>
              <a:t>emergency </a:t>
            </a:r>
            <a:r>
              <a:rPr sz="2000" dirty="0" smtClean="0">
                <a:latin typeface="Candara"/>
                <a:cs typeface="Candara"/>
              </a:rPr>
              <a:t>response</a:t>
            </a:r>
            <a:r>
              <a:rPr lang="tr-TR" sz="2000" dirty="0" smtClean="0">
                <a:latin typeface="Candara"/>
                <a:cs typeface="Candara"/>
              </a:rPr>
              <a:t>.</a:t>
            </a:r>
            <a:endParaRPr sz="2000" dirty="0">
              <a:latin typeface="Candara"/>
              <a:cs typeface="Candara"/>
            </a:endParaRPr>
          </a:p>
          <a:p>
            <a:pPr algn="just">
              <a:lnSpc>
                <a:spcPct val="100000"/>
              </a:lnSpc>
              <a:spcBef>
                <a:spcPts val="30"/>
              </a:spcBef>
            </a:pPr>
            <a:endParaRPr sz="1850" dirty="0">
              <a:latin typeface="Times New Roman"/>
              <a:cs typeface="Times New Roman"/>
            </a:endParaRPr>
          </a:p>
          <a:p>
            <a:pPr marL="285750" marR="635635" indent="-273685" algn="just">
              <a:lnSpc>
                <a:spcPct val="100000"/>
              </a:lnSpc>
              <a:tabLst>
                <a:tab pos="285115" algn="l"/>
              </a:tabLst>
            </a:pPr>
            <a:r>
              <a:rPr sz="1500" spc="10" dirty="0">
                <a:latin typeface="Wingdings 3"/>
                <a:cs typeface="Wingdings 3"/>
              </a:rPr>
              <a:t></a:t>
            </a:r>
            <a:r>
              <a:rPr sz="1500" spc="10" dirty="0">
                <a:latin typeface="Times New Roman"/>
                <a:cs typeface="Times New Roman"/>
              </a:rPr>
              <a:t>	</a:t>
            </a:r>
            <a:r>
              <a:rPr sz="2000" dirty="0">
                <a:latin typeface="Candara"/>
                <a:cs typeface="Candara"/>
              </a:rPr>
              <a:t>Establish  OIC </a:t>
            </a:r>
            <a:r>
              <a:rPr sz="2000" spc="-5" dirty="0">
                <a:latin typeface="Candara"/>
                <a:cs typeface="Candara"/>
              </a:rPr>
              <a:t>regional early warning </a:t>
            </a:r>
            <a:r>
              <a:rPr sz="2000" dirty="0">
                <a:latin typeface="Candara"/>
                <a:cs typeface="Candara"/>
              </a:rPr>
              <a:t>and response</a:t>
            </a:r>
            <a:r>
              <a:rPr sz="2000" spc="15" dirty="0">
                <a:latin typeface="Candara"/>
                <a:cs typeface="Candara"/>
              </a:rPr>
              <a:t> </a:t>
            </a:r>
            <a:r>
              <a:rPr sz="2000" dirty="0">
                <a:latin typeface="Candara"/>
                <a:cs typeface="Candara"/>
              </a:rPr>
              <a:t>mechanisms</a:t>
            </a:r>
            <a:r>
              <a:rPr sz="2000" spc="-10" dirty="0">
                <a:latin typeface="Candara"/>
                <a:cs typeface="Candara"/>
              </a:rPr>
              <a:t> </a:t>
            </a:r>
            <a:r>
              <a:rPr sz="2000" dirty="0">
                <a:latin typeface="Candara"/>
                <a:cs typeface="Candara"/>
              </a:rPr>
              <a:t>to  prevent </a:t>
            </a:r>
            <a:r>
              <a:rPr sz="2000" spc="-5" dirty="0">
                <a:latin typeface="Candara"/>
                <a:cs typeface="Candara"/>
              </a:rPr>
              <a:t>cross-border disease</a:t>
            </a:r>
            <a:r>
              <a:rPr sz="2000" spc="-40" dirty="0">
                <a:latin typeface="Candara"/>
                <a:cs typeface="Candara"/>
              </a:rPr>
              <a:t> </a:t>
            </a:r>
            <a:r>
              <a:rPr sz="2000" dirty="0" smtClean="0">
                <a:latin typeface="Candara"/>
                <a:cs typeface="Candara"/>
              </a:rPr>
              <a:t>outbreaks</a:t>
            </a:r>
            <a:r>
              <a:rPr lang="tr-TR" sz="2000" dirty="0" smtClean="0">
                <a:latin typeface="Candara"/>
                <a:cs typeface="Candara"/>
              </a:rPr>
              <a:t>.</a:t>
            </a:r>
            <a:endParaRPr sz="2000" dirty="0">
              <a:latin typeface="Candara"/>
              <a:cs typeface="Candara"/>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4929" y="-3340"/>
            <a:ext cx="919684" cy="919684"/>
          </a:xfrm>
          <a:prstGeom prst="rect">
            <a:avLst/>
          </a:prstGeom>
        </p:spPr>
      </p:pic>
      <p:pic>
        <p:nvPicPr>
          <p:cNvPr id="7" name="Picture 6" descr="C:\Users\kenan\Desktop\Sesric\sesri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925"/>
            <a:ext cx="799952" cy="979803"/>
          </a:xfrm>
          <a:prstGeom prst="rect">
            <a:avLst/>
          </a:prstGeom>
          <a:noFill/>
          <a:effectLst/>
          <a:extLst/>
        </p:spPr>
      </p:pic>
    </p:spTree>
    <p:extLst>
      <p:ext uri="{BB962C8B-B14F-4D97-AF65-F5344CB8AC3E}">
        <p14:creationId xmlns:p14="http://schemas.microsoft.com/office/powerpoint/2010/main" val="3048011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26570"/>
          </a:xfrm>
        </p:spPr>
        <p:txBody>
          <a:bodyPr>
            <a:normAutofit fontScale="90000"/>
          </a:bodyPr>
          <a:lstStyle/>
          <a:p>
            <a:r>
              <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Thematic area 6: </a:t>
            </a:r>
            <a:b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5400" dirty="0">
                <a:solidFill>
                  <a:schemeClr val="tx2"/>
                </a:solidFill>
                <a:effectLst>
                  <a:outerShdw blurRad="38100" dist="38100" dir="2700000" algn="tl">
                    <a:srgbClr val="000000">
                      <a:alpha val="43137"/>
                    </a:srgbClr>
                  </a:outerShdw>
                </a:effectLst>
                <a:latin typeface="Arial Black" pitchFamily="34" charset="0"/>
              </a:rPr>
              <a:t>Information, Education, Research and Advocacy</a:t>
            </a:r>
            <a:br>
              <a:rPr lang="en-US" sz="5400" dirty="0">
                <a:solidFill>
                  <a:schemeClr val="tx2"/>
                </a:solidFill>
                <a:effectLst>
                  <a:outerShdw blurRad="38100" dist="38100" dir="2700000" algn="tl">
                    <a:srgbClr val="000000">
                      <a:alpha val="43137"/>
                    </a:srgbClr>
                  </a:outerShdw>
                </a:effectLst>
                <a:latin typeface="Arial Black" pitchFamily="34" charset="0"/>
              </a:rPr>
            </a:br>
            <a:endParaRPr lang="tr-TR" sz="5400" dirty="0"/>
          </a:p>
        </p:txBody>
      </p:sp>
    </p:spTree>
    <p:extLst>
      <p:ext uri="{BB962C8B-B14F-4D97-AF65-F5344CB8AC3E}">
        <p14:creationId xmlns:p14="http://schemas.microsoft.com/office/powerpoint/2010/main" val="3227388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7624" y="26296"/>
            <a:ext cx="7483188" cy="1143000"/>
          </a:xfrm>
          <a:prstGeom prst="rect">
            <a:avLst/>
          </a:prstGeom>
        </p:spPr>
        <p:txBody>
          <a:bodyPr vert="horz" wrap="square" lIns="0" tIns="283464" rIns="0" bIns="0" rtlCol="0">
            <a:spAutoFit/>
          </a:bodyPr>
          <a:lstStyle/>
          <a:p>
            <a:pPr marL="12700" algn="l">
              <a:lnSpc>
                <a:spcPct val="100000"/>
              </a:lnSpc>
            </a:pPr>
            <a:r>
              <a:rPr sz="2800" dirty="0">
                <a:solidFill>
                  <a:schemeClr val="tx2"/>
                </a:solidFill>
                <a:effectLst>
                  <a:outerShdw blurRad="38100" dist="38100" dir="2700000" algn="tl">
                    <a:srgbClr val="000000">
                      <a:alpha val="43137"/>
                    </a:srgbClr>
                  </a:outerShdw>
                </a:effectLst>
                <a:latin typeface="Arial Black" pitchFamily="34" charset="0"/>
              </a:rPr>
              <a:t>Thematic Area 6: Information, Education, Research &amp; Advocacy</a:t>
            </a:r>
          </a:p>
        </p:txBody>
      </p:sp>
      <p:sp>
        <p:nvSpPr>
          <p:cNvPr id="3" name="object 3"/>
          <p:cNvSpPr/>
          <p:nvPr/>
        </p:nvSpPr>
        <p:spPr>
          <a:xfrm>
            <a:off x="467544" y="1340768"/>
            <a:ext cx="8229600" cy="5317232"/>
          </a:xfrm>
          <a:custGeom>
            <a:avLst/>
            <a:gdLst/>
            <a:ahLst/>
            <a:cxnLst/>
            <a:rect l="l" t="t" r="r" b="b"/>
            <a:pathLst>
              <a:path w="8229600" h="5029200">
                <a:moveTo>
                  <a:pt x="0" y="5029200"/>
                </a:moveTo>
                <a:lnTo>
                  <a:pt x="8229600" y="5029200"/>
                </a:lnTo>
                <a:lnTo>
                  <a:pt x="8229600" y="0"/>
                </a:lnTo>
                <a:lnTo>
                  <a:pt x="0" y="0"/>
                </a:lnTo>
                <a:lnTo>
                  <a:pt x="0" y="502920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4" name="object 4"/>
          <p:cNvSpPr txBox="1"/>
          <p:nvPr/>
        </p:nvSpPr>
        <p:spPr>
          <a:xfrm>
            <a:off x="467544" y="1359132"/>
            <a:ext cx="8136904" cy="5386090"/>
          </a:xfrm>
          <a:prstGeom prst="rect">
            <a:avLst/>
          </a:prstGeom>
        </p:spPr>
        <p:txBody>
          <a:bodyPr vert="horz" wrap="square" lIns="0" tIns="0" rIns="0" bIns="0" rtlCol="0">
            <a:spAutoFit/>
          </a:bodyPr>
          <a:lstStyle/>
          <a:p>
            <a:pPr marL="355600" indent="-342900" algn="just">
              <a:lnSpc>
                <a:spcPct val="100000"/>
              </a:lnSpc>
              <a:buFont typeface="Wingdings" panose="05000000000000000000" pitchFamily="2" charset="2"/>
              <a:buChar char="Ø"/>
            </a:pPr>
            <a:r>
              <a:rPr lang="en-US" sz="2500" dirty="0" smtClean="0"/>
              <a:t>As </a:t>
            </a:r>
            <a:r>
              <a:rPr lang="en-US" sz="2500" dirty="0"/>
              <a:t>of 2006 data, four OIC countries: Iran, Turkey, Pakistan and Indonesia were ranked among the top-20 countries with the most active medical schools. On the other hand, there was only one active medical school in Guinea Bissau, Gabon and Surinam. </a:t>
            </a:r>
            <a:endParaRPr lang="tr-TR" sz="2500" dirty="0"/>
          </a:p>
          <a:p>
            <a:pPr marL="355600" indent="-342900" algn="just">
              <a:lnSpc>
                <a:spcPct val="100000"/>
              </a:lnSpc>
              <a:buFont typeface="Wingdings" panose="05000000000000000000" pitchFamily="2" charset="2"/>
              <a:buChar char="Ø"/>
            </a:pPr>
            <a:r>
              <a:rPr lang="tr-TR" sz="2500" dirty="0"/>
              <a:t>M</a:t>
            </a:r>
            <a:r>
              <a:rPr lang="en-US" sz="2500" dirty="0" smtClean="0"/>
              <a:t>any </a:t>
            </a:r>
            <a:r>
              <a:rPr lang="en-US" sz="2500" dirty="0"/>
              <a:t>OIC countries, especially those situated in the Sub-Saharan Africa, suffer from insufficient number of health professionals. </a:t>
            </a:r>
            <a:endParaRPr lang="tr-TR" sz="2500" dirty="0"/>
          </a:p>
          <a:p>
            <a:pPr marL="355600" indent="-342900" algn="just">
              <a:lnSpc>
                <a:spcPct val="100000"/>
              </a:lnSpc>
              <a:buFont typeface="Wingdings" panose="05000000000000000000" pitchFamily="2" charset="2"/>
              <a:buChar char="Ø"/>
            </a:pPr>
            <a:r>
              <a:rPr lang="tr-TR" sz="2500" dirty="0" smtClean="0"/>
              <a:t>M</a:t>
            </a:r>
            <a:r>
              <a:rPr lang="en-US" sz="2500" dirty="0" smtClean="0"/>
              <a:t>any </a:t>
            </a:r>
            <a:r>
              <a:rPr lang="en-US" sz="2500" dirty="0"/>
              <a:t>OIC countries are suffering from the poor level of health information and awareness. The situation is particularly critical in low income countries where many myths and taboos prevail, which lead to the low usage of health care services that are critical for the healthy survival of people.</a:t>
            </a:r>
            <a:endParaRPr sz="2500" dirty="0">
              <a:latin typeface="Candara"/>
              <a:cs typeface="Candara"/>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32225" y="26296"/>
            <a:ext cx="954432" cy="954432"/>
          </a:xfrm>
          <a:prstGeom prst="rect">
            <a:avLst/>
          </a:prstGeom>
        </p:spPr>
      </p:pic>
      <p:pic>
        <p:nvPicPr>
          <p:cNvPr id="7" name="Picture 6" descr="C:\Users\kenan\Desktop\Sesric\sesri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925"/>
            <a:ext cx="799952" cy="979803"/>
          </a:xfrm>
          <a:prstGeom prst="rect">
            <a:avLst/>
          </a:prstGeom>
          <a:noFill/>
          <a:effectLst/>
          <a:extLst/>
        </p:spPr>
      </p:pic>
    </p:spTree>
    <p:extLst>
      <p:ext uri="{BB962C8B-B14F-4D97-AF65-F5344CB8AC3E}">
        <p14:creationId xmlns:p14="http://schemas.microsoft.com/office/powerpoint/2010/main" val="1731936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42 Oval"/>
          <p:cNvSpPr/>
          <p:nvPr/>
        </p:nvSpPr>
        <p:spPr>
          <a:xfrm>
            <a:off x="2915816" y="5013176"/>
            <a:ext cx="1728192" cy="1080120"/>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Metin kutusu"/>
          <p:cNvSpPr txBox="1"/>
          <p:nvPr/>
        </p:nvSpPr>
        <p:spPr>
          <a:xfrm>
            <a:off x="2843808" y="980728"/>
            <a:ext cx="2736304"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solidFill>
                  <a:schemeClr val="bg1"/>
                </a:solidFill>
              </a:rPr>
              <a:t>Islamic Conference </a:t>
            </a:r>
          </a:p>
          <a:p>
            <a:pPr algn="ctr"/>
            <a:r>
              <a:rPr lang="en-US" b="1" dirty="0" smtClean="0">
                <a:solidFill>
                  <a:schemeClr val="bg1"/>
                </a:solidFill>
              </a:rPr>
              <a:t>of Health </a:t>
            </a:r>
            <a:endParaRPr lang="tr-TR" b="1" dirty="0" smtClean="0">
              <a:solidFill>
                <a:schemeClr val="bg1"/>
              </a:solidFill>
            </a:endParaRPr>
          </a:p>
          <a:p>
            <a:pPr algn="ctr"/>
            <a:r>
              <a:rPr lang="en-US" b="1" dirty="0" smtClean="0">
                <a:solidFill>
                  <a:schemeClr val="bg1"/>
                </a:solidFill>
              </a:rPr>
              <a:t>Minis</a:t>
            </a:r>
            <a:r>
              <a:rPr lang="tr-TR" b="1" dirty="0" smtClean="0">
                <a:solidFill>
                  <a:schemeClr val="bg1"/>
                </a:solidFill>
              </a:rPr>
              <a:t>t</a:t>
            </a:r>
            <a:r>
              <a:rPr lang="en-US" b="1" dirty="0" err="1" smtClean="0">
                <a:solidFill>
                  <a:schemeClr val="bg1"/>
                </a:solidFill>
              </a:rPr>
              <a:t>ers</a:t>
            </a:r>
            <a:endParaRPr lang="en-US" b="1" dirty="0" smtClean="0">
              <a:solidFill>
                <a:schemeClr val="bg1"/>
              </a:solidFill>
            </a:endParaRPr>
          </a:p>
        </p:txBody>
      </p:sp>
      <p:sp>
        <p:nvSpPr>
          <p:cNvPr id="11" name="10 Dikdörtgen"/>
          <p:cNvSpPr/>
          <p:nvPr/>
        </p:nvSpPr>
        <p:spPr>
          <a:xfrm>
            <a:off x="4788024" y="1772816"/>
            <a:ext cx="1152000" cy="240348"/>
          </a:xfrm>
          <a:prstGeom prst="rect">
            <a:avLst/>
          </a:prstGeom>
          <a:solidFill>
            <a:schemeClr val="lt1"/>
          </a:solidFill>
          <a:ln w="22225" cmpd="sng"/>
        </p:spPr>
        <p:style>
          <a:lnRef idx="2">
            <a:schemeClr val="accent2"/>
          </a:lnRef>
          <a:fillRef idx="1">
            <a:schemeClr val="lt1"/>
          </a:fillRef>
          <a:effectRef idx="0">
            <a:schemeClr val="accent2"/>
          </a:effectRef>
          <a:fontRef idx="minor">
            <a:schemeClr val="dk1"/>
          </a:fontRef>
        </p:style>
      </p:sp>
      <p:graphicFrame>
        <p:nvGraphicFramePr>
          <p:cNvPr id="4" name="Content Placeholder 3"/>
          <p:cNvGraphicFramePr>
            <a:graphicFrameLocks noGrp="1"/>
          </p:cNvGraphicFramePr>
          <p:nvPr>
            <p:ph idx="1"/>
            <p:extLst>
              <p:ext uri="{D42A27DB-BD31-4B8C-83A1-F6EECF244321}">
                <p14:modId xmlns:p14="http://schemas.microsoft.com/office/powerpoint/2010/main" val="2154204493"/>
              </p:ext>
            </p:extLst>
          </p:nvPr>
        </p:nvGraphicFramePr>
        <p:xfrm>
          <a:off x="0" y="2060848"/>
          <a:ext cx="91440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Dikdörtgen"/>
          <p:cNvSpPr/>
          <p:nvPr/>
        </p:nvSpPr>
        <p:spPr>
          <a:xfrm>
            <a:off x="5868144" y="1844824"/>
            <a:ext cx="1253370" cy="2403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9525" rIns="38100" bIns="9525" numCol="1" spcCol="1270" anchor="ctr" anchorCtr="0">
            <a:noAutofit/>
          </a:bodyPr>
          <a:lstStyle/>
          <a:p>
            <a:pPr lvl="0" algn="r" defTabSz="666750">
              <a:lnSpc>
                <a:spcPct val="90000"/>
              </a:lnSpc>
              <a:spcBef>
                <a:spcPct val="0"/>
              </a:spcBef>
              <a:spcAft>
                <a:spcPct val="35000"/>
              </a:spcAft>
            </a:pPr>
            <a:endParaRPr lang="tr-TR" sz="1500" kern="1200"/>
          </a:p>
        </p:txBody>
      </p:sp>
      <p:sp>
        <p:nvSpPr>
          <p:cNvPr id="13" name="12 Metin kutusu"/>
          <p:cNvSpPr txBox="1"/>
          <p:nvPr/>
        </p:nvSpPr>
        <p:spPr>
          <a:xfrm>
            <a:off x="3275856" y="2132856"/>
            <a:ext cx="2160240"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smtClean="0">
                <a:solidFill>
                  <a:schemeClr val="bg1"/>
                </a:solidFill>
              </a:rPr>
              <a:t>Steering</a:t>
            </a:r>
            <a:endParaRPr lang="tr-TR" b="1" dirty="0" smtClean="0">
              <a:solidFill>
                <a:schemeClr val="bg1"/>
              </a:solidFill>
            </a:endParaRPr>
          </a:p>
          <a:p>
            <a:pPr algn="ctr"/>
            <a:r>
              <a:rPr lang="en-US" b="1" dirty="0" smtClean="0">
                <a:solidFill>
                  <a:schemeClr val="bg1"/>
                </a:solidFill>
              </a:rPr>
              <a:t> Committee</a:t>
            </a:r>
            <a:endParaRPr lang="tr-TR" b="1" dirty="0" smtClean="0">
              <a:solidFill>
                <a:schemeClr val="bg1"/>
              </a:solidFill>
            </a:endParaRPr>
          </a:p>
          <a:p>
            <a:pPr algn="ctr"/>
            <a:r>
              <a:rPr lang="en-US" b="1" dirty="0" smtClean="0">
                <a:solidFill>
                  <a:schemeClr val="bg1"/>
                </a:solidFill>
              </a:rPr>
              <a:t> on Health</a:t>
            </a:r>
            <a:endParaRPr lang="en-US" b="1" dirty="0">
              <a:solidFill>
                <a:schemeClr val="bg1"/>
              </a:solidFill>
            </a:endParaRPr>
          </a:p>
        </p:txBody>
      </p:sp>
      <p:sp>
        <p:nvSpPr>
          <p:cNvPr id="20" name="19 Dikdörtgen"/>
          <p:cNvSpPr/>
          <p:nvPr/>
        </p:nvSpPr>
        <p:spPr>
          <a:xfrm>
            <a:off x="4860032" y="2924944"/>
            <a:ext cx="1152000" cy="240348"/>
          </a:xfrm>
          <a:prstGeom prst="rect">
            <a:avLst/>
          </a:prstGeom>
          <a:ln w="22225">
            <a:solidFill>
              <a:srgbClr val="92D05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11 Metin kutusu"/>
          <p:cNvSpPr txBox="1"/>
          <p:nvPr/>
        </p:nvSpPr>
        <p:spPr>
          <a:xfrm>
            <a:off x="4860032" y="1772816"/>
            <a:ext cx="936104" cy="276999"/>
          </a:xfrm>
          <a:prstGeom prst="rect">
            <a:avLst/>
          </a:prstGeom>
          <a:noFill/>
        </p:spPr>
        <p:txBody>
          <a:bodyPr wrap="square" rtlCol="0">
            <a:spAutoFit/>
          </a:bodyPr>
          <a:lstStyle/>
          <a:p>
            <a:pPr algn="ctr"/>
            <a:r>
              <a:rPr lang="tr-TR" sz="1200" dirty="0" smtClean="0"/>
              <a:t>ICHM</a:t>
            </a:r>
            <a:endParaRPr lang="tr-TR" dirty="0"/>
          </a:p>
        </p:txBody>
      </p:sp>
      <p:sp>
        <p:nvSpPr>
          <p:cNvPr id="15" name="14 Metin kutusu"/>
          <p:cNvSpPr txBox="1"/>
          <p:nvPr/>
        </p:nvSpPr>
        <p:spPr>
          <a:xfrm>
            <a:off x="5004048" y="2852936"/>
            <a:ext cx="1008112" cy="307777"/>
          </a:xfrm>
          <a:prstGeom prst="rect">
            <a:avLst/>
          </a:prstGeom>
          <a:noFill/>
          <a:ln>
            <a:noFill/>
          </a:ln>
        </p:spPr>
        <p:txBody>
          <a:bodyPr wrap="square" rtlCol="0" anchor="b">
            <a:spAutoFit/>
          </a:bodyPr>
          <a:lstStyle/>
          <a:p>
            <a:pPr algn="ctr"/>
            <a:r>
              <a:rPr lang="tr-TR" sz="1400" dirty="0" smtClean="0"/>
              <a:t>SCH</a:t>
            </a:r>
            <a:endParaRPr lang="tr-TR" sz="1400" dirty="0"/>
          </a:p>
        </p:txBody>
      </p:sp>
      <p:cxnSp>
        <p:nvCxnSpPr>
          <p:cNvPr id="23" name="22 Düz Bağlayıcı"/>
          <p:cNvCxnSpPr/>
          <p:nvPr/>
        </p:nvCxnSpPr>
        <p:spPr>
          <a:xfrm>
            <a:off x="4283968" y="1916832"/>
            <a:ext cx="0" cy="216024"/>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33 Düz Bağlayıcı"/>
          <p:cNvCxnSpPr/>
          <p:nvPr/>
        </p:nvCxnSpPr>
        <p:spPr>
          <a:xfrm>
            <a:off x="4283968" y="3068960"/>
            <a:ext cx="0" cy="144016"/>
          </a:xfrm>
          <a:prstGeom prst="line">
            <a:avLst/>
          </a:prstGeom>
        </p:spPr>
        <p:style>
          <a:lnRef idx="3">
            <a:schemeClr val="accent2"/>
          </a:lnRef>
          <a:fillRef idx="0">
            <a:schemeClr val="accent2"/>
          </a:fillRef>
          <a:effectRef idx="2">
            <a:schemeClr val="accent2"/>
          </a:effectRef>
          <a:fontRef idx="minor">
            <a:schemeClr val="tx1"/>
          </a:fontRef>
        </p:style>
      </p:cxnSp>
      <p:sp>
        <p:nvSpPr>
          <p:cNvPr id="38" name="Title 1"/>
          <p:cNvSpPr txBox="1">
            <a:spLocks/>
          </p:cNvSpPr>
          <p:nvPr/>
        </p:nvSpPr>
        <p:spPr>
          <a:xfrm>
            <a:off x="1475656" y="188463"/>
            <a:ext cx="6120680" cy="57606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p>
            <a:pPr marR="0" indent="0" algn="ctr" fontAlgn="auto">
              <a:lnSpc>
                <a:spcPct val="80000"/>
              </a:lnSpc>
              <a:spcBef>
                <a:spcPct val="0"/>
              </a:spcBef>
              <a:spcAft>
                <a:spcPts val="0"/>
              </a:spcAft>
              <a:buClrTx/>
              <a:buSzTx/>
              <a:tabLst/>
              <a:defRPr/>
            </a:pPr>
            <a:r>
              <a:rPr lang="en-US" sz="3200" b="1" cap="small" dirty="0">
                <a:solidFill>
                  <a:srgbClr val="002060"/>
                </a:solidFill>
                <a:latin typeface="Trebuchet MS" panose="020B0603020202020204" pitchFamily="34" charset="0"/>
              </a:rPr>
              <a:t>OIC</a:t>
            </a:r>
            <a:r>
              <a:rPr lang="tr-TR" sz="3200" b="1" cap="small" dirty="0">
                <a:solidFill>
                  <a:srgbClr val="002060"/>
                </a:solidFill>
                <a:latin typeface="Trebuchet MS" panose="020B0603020202020204" pitchFamily="34" charset="0"/>
              </a:rPr>
              <a:t>-</a:t>
            </a:r>
            <a:r>
              <a:rPr lang="en-US" sz="3200" b="1" cap="small" dirty="0">
                <a:solidFill>
                  <a:srgbClr val="002060"/>
                </a:solidFill>
                <a:latin typeface="Trebuchet MS" panose="020B0603020202020204" pitchFamily="34" charset="0"/>
              </a:rPr>
              <a:t>H</a:t>
            </a:r>
            <a:r>
              <a:rPr lang="tr-TR" sz="3200" b="1" cap="small" dirty="0">
                <a:solidFill>
                  <a:srgbClr val="002060"/>
                </a:solidFill>
                <a:latin typeface="Trebuchet MS" panose="020B0603020202020204" pitchFamily="34" charset="0"/>
              </a:rPr>
              <a:t>EALTH</a:t>
            </a:r>
            <a:r>
              <a:rPr lang="en-US" sz="3200" b="1" cap="small" dirty="0">
                <a:solidFill>
                  <a:srgbClr val="002060"/>
                </a:solidFill>
                <a:latin typeface="Trebuchet MS" panose="020B0603020202020204" pitchFamily="34" charset="0"/>
              </a:rPr>
              <a:t> S</a:t>
            </a:r>
            <a:r>
              <a:rPr lang="tr-TR" sz="3200" b="1" cap="small" dirty="0">
                <a:solidFill>
                  <a:srgbClr val="002060"/>
                </a:solidFill>
                <a:latin typeface="Trebuchet MS" panose="020B0603020202020204" pitchFamily="34" charset="0"/>
              </a:rPr>
              <a:t>TRUCTURE</a:t>
            </a:r>
            <a:endParaRPr lang="en-US" sz="3200" b="1" cap="small" dirty="0">
              <a:solidFill>
                <a:srgbClr val="002060"/>
              </a:solidFill>
              <a:latin typeface="Trebuchet MS" panose="020B0603020202020204" pitchFamily="34" charset="0"/>
            </a:endParaRPr>
          </a:p>
        </p:txBody>
      </p:sp>
      <p:pic>
        <p:nvPicPr>
          <p:cNvPr id="3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25734" y="47115"/>
            <a:ext cx="858758" cy="858758"/>
          </a:xfrm>
          <a:prstGeom prst="rect">
            <a:avLst/>
          </a:prstGeom>
        </p:spPr>
      </p:pic>
      <p:pic>
        <p:nvPicPr>
          <p:cNvPr id="40" name="Picture 9" descr="C:\Users\kenan\Desktop\Sesric\sesric-logo.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72400" y="94231"/>
            <a:ext cx="864096" cy="764527"/>
          </a:xfrm>
          <a:prstGeom prst="rect">
            <a:avLst/>
          </a:prstGeom>
          <a:noFill/>
          <a:effectLst/>
          <a:extLst/>
        </p:spPr>
      </p:pic>
    </p:spTree>
    <p:extLst>
      <p:ext uri="{BB962C8B-B14F-4D97-AF65-F5344CB8AC3E}">
        <p14:creationId xmlns:p14="http://schemas.microsoft.com/office/powerpoint/2010/main" val="1196783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7624" y="26296"/>
            <a:ext cx="7483188" cy="1143000"/>
          </a:xfrm>
          <a:prstGeom prst="rect">
            <a:avLst/>
          </a:prstGeom>
        </p:spPr>
        <p:txBody>
          <a:bodyPr vert="horz" wrap="square" lIns="0" tIns="283464" rIns="0" bIns="0" rtlCol="0">
            <a:spAutoFit/>
          </a:bodyPr>
          <a:lstStyle/>
          <a:p>
            <a:pPr marL="12700" algn="l">
              <a:lnSpc>
                <a:spcPct val="100000"/>
              </a:lnSpc>
            </a:pPr>
            <a:r>
              <a:rPr sz="2800" dirty="0">
                <a:solidFill>
                  <a:schemeClr val="tx2"/>
                </a:solidFill>
                <a:effectLst>
                  <a:outerShdw blurRad="38100" dist="38100" dir="2700000" algn="tl">
                    <a:srgbClr val="000000">
                      <a:alpha val="43137"/>
                    </a:srgbClr>
                  </a:outerShdw>
                </a:effectLst>
                <a:latin typeface="Arial Black" pitchFamily="34" charset="0"/>
              </a:rPr>
              <a:t>Thematic Area 6: Information, Education, Research &amp; Advocacy</a:t>
            </a:r>
          </a:p>
        </p:txBody>
      </p:sp>
      <p:sp>
        <p:nvSpPr>
          <p:cNvPr id="3" name="object 3"/>
          <p:cNvSpPr/>
          <p:nvPr/>
        </p:nvSpPr>
        <p:spPr>
          <a:xfrm>
            <a:off x="467544" y="1340768"/>
            <a:ext cx="8229600" cy="5317232"/>
          </a:xfrm>
          <a:custGeom>
            <a:avLst/>
            <a:gdLst/>
            <a:ahLst/>
            <a:cxnLst/>
            <a:rect l="l" t="t" r="r" b="b"/>
            <a:pathLst>
              <a:path w="8229600" h="5029200">
                <a:moveTo>
                  <a:pt x="0" y="5029200"/>
                </a:moveTo>
                <a:lnTo>
                  <a:pt x="8229600" y="5029200"/>
                </a:lnTo>
                <a:lnTo>
                  <a:pt x="8229600" y="0"/>
                </a:lnTo>
                <a:lnTo>
                  <a:pt x="0" y="0"/>
                </a:lnTo>
                <a:lnTo>
                  <a:pt x="0" y="502920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4" name="object 4"/>
          <p:cNvSpPr txBox="1"/>
          <p:nvPr/>
        </p:nvSpPr>
        <p:spPr>
          <a:xfrm>
            <a:off x="467544" y="1628800"/>
            <a:ext cx="8136904" cy="5040560"/>
          </a:xfrm>
          <a:prstGeom prst="rect">
            <a:avLst/>
          </a:prstGeom>
        </p:spPr>
        <p:txBody>
          <a:bodyPr vert="horz" wrap="square" lIns="0" tIns="0" rIns="0" bIns="0" rtlCol="0">
            <a:spAutoFit/>
          </a:bodyPr>
          <a:lstStyle/>
          <a:p>
            <a:pPr marL="12700">
              <a:lnSpc>
                <a:spcPct val="100000"/>
              </a:lnSpc>
            </a:pPr>
            <a:r>
              <a:rPr lang="tr-TR" sz="1600" b="1" i="1" spc="-10" dirty="0" smtClean="0">
                <a:solidFill>
                  <a:srgbClr val="001F5F"/>
                </a:solidFill>
                <a:latin typeface="Cambria"/>
                <a:cs typeface="Cambria"/>
              </a:rPr>
              <a:t>    </a:t>
            </a:r>
            <a:r>
              <a:rPr sz="1600" b="1" i="1" spc="-10" dirty="0" smtClean="0">
                <a:solidFill>
                  <a:srgbClr val="001F5F"/>
                </a:solidFill>
                <a:latin typeface="Cambria"/>
                <a:cs typeface="Cambria"/>
              </a:rPr>
              <a:t>Selected </a:t>
            </a:r>
            <a:r>
              <a:rPr sz="1600" b="1" i="1" spc="-10" dirty="0">
                <a:solidFill>
                  <a:srgbClr val="001F5F"/>
                </a:solidFill>
                <a:latin typeface="Cambria"/>
                <a:cs typeface="Cambria"/>
              </a:rPr>
              <a:t>actions </a:t>
            </a:r>
            <a:r>
              <a:rPr sz="1600" b="1" i="1" spc="-5" dirty="0">
                <a:solidFill>
                  <a:srgbClr val="001F5F"/>
                </a:solidFill>
                <a:latin typeface="Cambria"/>
                <a:cs typeface="Cambria"/>
              </a:rPr>
              <a:t>and activities </a:t>
            </a:r>
            <a:r>
              <a:rPr sz="1600" b="1" i="1" spc="-10" dirty="0">
                <a:solidFill>
                  <a:srgbClr val="001F5F"/>
                </a:solidFill>
                <a:latin typeface="Cambria"/>
                <a:cs typeface="Cambria"/>
              </a:rPr>
              <a:t>from </a:t>
            </a:r>
            <a:r>
              <a:rPr sz="1600" b="1" i="1" spc="-5" dirty="0">
                <a:solidFill>
                  <a:srgbClr val="001F5F"/>
                </a:solidFill>
                <a:latin typeface="Cambria"/>
                <a:cs typeface="Cambria"/>
              </a:rPr>
              <a:t>Implementation</a:t>
            </a:r>
            <a:r>
              <a:rPr sz="1600" b="1" i="1" spc="125" dirty="0">
                <a:solidFill>
                  <a:srgbClr val="001F5F"/>
                </a:solidFill>
                <a:latin typeface="Cambria"/>
                <a:cs typeface="Cambria"/>
              </a:rPr>
              <a:t> </a:t>
            </a:r>
            <a:r>
              <a:rPr sz="1600" b="1" i="1" spc="-10" dirty="0">
                <a:solidFill>
                  <a:srgbClr val="001F5F"/>
                </a:solidFill>
                <a:latin typeface="Cambria"/>
                <a:cs typeface="Cambria"/>
              </a:rPr>
              <a:t>Plan</a:t>
            </a:r>
            <a:endParaRPr sz="1600" b="1" dirty="0">
              <a:latin typeface="Cambria"/>
              <a:cs typeface="Cambria"/>
            </a:endParaRPr>
          </a:p>
          <a:p>
            <a:pPr marL="285750" marR="328295" indent="-273685" algn="just">
              <a:lnSpc>
                <a:spcPct val="100000"/>
              </a:lnSpc>
              <a:spcBef>
                <a:spcPts val="1230"/>
              </a:spcBef>
              <a:tabLst>
                <a:tab pos="285115" algn="l"/>
              </a:tabLst>
            </a:pPr>
            <a:r>
              <a:rPr sz="1500" spc="10" dirty="0">
                <a:latin typeface="Wingdings 3"/>
                <a:cs typeface="Wingdings 3"/>
              </a:rPr>
              <a:t></a:t>
            </a:r>
            <a:r>
              <a:rPr sz="1500" spc="10" dirty="0">
                <a:solidFill>
                  <a:srgbClr val="717BA2"/>
                </a:solidFill>
                <a:latin typeface="Times New Roman"/>
                <a:cs typeface="Times New Roman"/>
              </a:rPr>
              <a:t>	</a:t>
            </a:r>
            <a:r>
              <a:rPr sz="2000" dirty="0">
                <a:latin typeface="Candara"/>
                <a:cs typeface="Candara"/>
              </a:rPr>
              <a:t>Develop </a:t>
            </a:r>
            <a:r>
              <a:rPr sz="2000" spc="-5" dirty="0">
                <a:latin typeface="Candara"/>
                <a:cs typeface="Candara"/>
              </a:rPr>
              <a:t>national </a:t>
            </a:r>
            <a:r>
              <a:rPr sz="2000" dirty="0">
                <a:latin typeface="Candara"/>
                <a:cs typeface="Candara"/>
              </a:rPr>
              <a:t>strategy to promote </a:t>
            </a:r>
            <a:r>
              <a:rPr sz="2000" spc="-5" dirty="0">
                <a:latin typeface="Candara"/>
                <a:cs typeface="Candara"/>
              </a:rPr>
              <a:t>disease </a:t>
            </a:r>
            <a:r>
              <a:rPr sz="2000" dirty="0">
                <a:latin typeface="Candara"/>
                <a:cs typeface="Candara"/>
              </a:rPr>
              <a:t>prevention</a:t>
            </a:r>
            <a:r>
              <a:rPr sz="2000" spc="-45" dirty="0">
                <a:latin typeface="Candara"/>
                <a:cs typeface="Candara"/>
              </a:rPr>
              <a:t> </a:t>
            </a:r>
            <a:r>
              <a:rPr sz="2000" spc="-5" dirty="0">
                <a:latin typeface="Candara"/>
                <a:cs typeface="Candara"/>
              </a:rPr>
              <a:t>and</a:t>
            </a:r>
            <a:r>
              <a:rPr sz="2000" spc="5" dirty="0">
                <a:latin typeface="Candara"/>
                <a:cs typeface="Candara"/>
              </a:rPr>
              <a:t> </a:t>
            </a:r>
            <a:r>
              <a:rPr sz="2000" spc="-5" dirty="0">
                <a:latin typeface="Candara"/>
                <a:cs typeface="Candara"/>
              </a:rPr>
              <a:t>healthy  life </a:t>
            </a:r>
            <a:r>
              <a:rPr sz="2000" dirty="0">
                <a:latin typeface="Candara"/>
                <a:cs typeface="Candara"/>
              </a:rPr>
              <a:t>styles </a:t>
            </a:r>
            <a:r>
              <a:rPr sz="2000" spc="-5" dirty="0">
                <a:latin typeface="Candara"/>
                <a:cs typeface="Candara"/>
              </a:rPr>
              <a:t>involving </a:t>
            </a:r>
            <a:r>
              <a:rPr sz="2000" dirty="0">
                <a:latin typeface="Candara"/>
                <a:cs typeface="Candara"/>
              </a:rPr>
              <a:t>all </a:t>
            </a:r>
            <a:r>
              <a:rPr sz="2000" spc="-5" dirty="0">
                <a:latin typeface="Candara"/>
                <a:cs typeface="Candara"/>
              </a:rPr>
              <a:t>concerned</a:t>
            </a:r>
            <a:r>
              <a:rPr sz="2000" spc="30" dirty="0">
                <a:latin typeface="Candara"/>
                <a:cs typeface="Candara"/>
              </a:rPr>
              <a:t> </a:t>
            </a:r>
            <a:r>
              <a:rPr sz="2000" spc="-5" dirty="0" smtClean="0">
                <a:latin typeface="Candara"/>
                <a:cs typeface="Candara"/>
              </a:rPr>
              <a:t>partners</a:t>
            </a:r>
            <a:r>
              <a:rPr lang="tr-TR" sz="2000" spc="-5" dirty="0" smtClean="0">
                <a:latin typeface="Candara"/>
                <a:cs typeface="Candara"/>
              </a:rPr>
              <a:t>.</a:t>
            </a:r>
            <a:endParaRPr sz="2000" dirty="0">
              <a:latin typeface="Candara"/>
              <a:cs typeface="Candara"/>
            </a:endParaRPr>
          </a:p>
          <a:p>
            <a:pPr algn="just">
              <a:lnSpc>
                <a:spcPct val="100000"/>
              </a:lnSpc>
            </a:pPr>
            <a:endParaRPr sz="2000" dirty="0">
              <a:latin typeface="Times New Roman"/>
              <a:cs typeface="Times New Roman"/>
            </a:endParaRPr>
          </a:p>
          <a:p>
            <a:pPr marL="285750" marR="20955" indent="-273685" algn="just">
              <a:lnSpc>
                <a:spcPct val="100000"/>
              </a:lnSpc>
              <a:spcBef>
                <a:spcPts val="1300"/>
              </a:spcBef>
              <a:tabLst>
                <a:tab pos="285115" algn="l"/>
              </a:tabLst>
            </a:pPr>
            <a:r>
              <a:rPr sz="1500" spc="10" dirty="0">
                <a:latin typeface="Wingdings 3"/>
                <a:cs typeface="Wingdings 3"/>
              </a:rPr>
              <a:t></a:t>
            </a:r>
            <a:r>
              <a:rPr sz="1500" spc="10" dirty="0">
                <a:latin typeface="Times New Roman"/>
                <a:cs typeface="Times New Roman"/>
              </a:rPr>
              <a:t>	</a:t>
            </a:r>
            <a:r>
              <a:rPr sz="2000" spc="-5" dirty="0">
                <a:latin typeface="Candara"/>
                <a:cs typeface="Candara"/>
              </a:rPr>
              <a:t>Secure </a:t>
            </a:r>
            <a:r>
              <a:rPr sz="2000" spc="-15" dirty="0">
                <a:latin typeface="Candara"/>
                <a:cs typeface="Candara"/>
              </a:rPr>
              <a:t>IFA </a:t>
            </a:r>
            <a:r>
              <a:rPr sz="2000" dirty="0">
                <a:latin typeface="Candara"/>
                <a:cs typeface="Candara"/>
              </a:rPr>
              <a:t>fatwa for all types of </a:t>
            </a:r>
            <a:r>
              <a:rPr sz="2000" spc="-5" dirty="0">
                <a:latin typeface="Candara"/>
                <a:cs typeface="Candara"/>
              </a:rPr>
              <a:t>immunizations </a:t>
            </a:r>
            <a:r>
              <a:rPr sz="2000" dirty="0">
                <a:latin typeface="Candara"/>
                <a:cs typeface="Candara"/>
              </a:rPr>
              <a:t>in OIC</a:t>
            </a:r>
            <a:r>
              <a:rPr sz="2000" spc="40" dirty="0">
                <a:latin typeface="Candara"/>
                <a:cs typeface="Candara"/>
              </a:rPr>
              <a:t> </a:t>
            </a:r>
            <a:r>
              <a:rPr sz="2000" dirty="0">
                <a:latin typeface="Candara"/>
                <a:cs typeface="Candara"/>
              </a:rPr>
              <a:t>member</a:t>
            </a:r>
            <a:r>
              <a:rPr sz="2000" spc="-25" dirty="0">
                <a:latin typeface="Candara"/>
                <a:cs typeface="Candara"/>
              </a:rPr>
              <a:t> </a:t>
            </a:r>
            <a:r>
              <a:rPr sz="2000" spc="-5" dirty="0">
                <a:latin typeface="Candara"/>
                <a:cs typeface="Candara"/>
              </a:rPr>
              <a:t>countries  </a:t>
            </a:r>
            <a:r>
              <a:rPr sz="2000" dirty="0">
                <a:latin typeface="Candara"/>
                <a:cs typeface="Candara"/>
              </a:rPr>
              <a:t>and translate and </a:t>
            </a:r>
            <a:r>
              <a:rPr sz="2000" spc="-5" dirty="0">
                <a:latin typeface="Candara"/>
                <a:cs typeface="Candara"/>
              </a:rPr>
              <a:t>disseminate this </a:t>
            </a:r>
            <a:r>
              <a:rPr sz="2000" dirty="0">
                <a:latin typeface="Candara"/>
                <a:cs typeface="Candara"/>
              </a:rPr>
              <a:t>fatwa in </a:t>
            </a:r>
            <a:r>
              <a:rPr sz="2000" spc="-5" dirty="0">
                <a:latin typeface="Candara"/>
                <a:cs typeface="Candara"/>
              </a:rPr>
              <a:t>local languages </a:t>
            </a:r>
            <a:r>
              <a:rPr sz="2000" dirty="0">
                <a:latin typeface="Candara"/>
                <a:cs typeface="Candara"/>
              </a:rPr>
              <a:t>to address  </a:t>
            </a:r>
            <a:r>
              <a:rPr sz="2000" spc="-5" dirty="0">
                <a:latin typeface="Candara"/>
                <a:cs typeface="Candara"/>
              </a:rPr>
              <a:t>religious concerns regarding</a:t>
            </a:r>
            <a:r>
              <a:rPr sz="2000" spc="25" dirty="0">
                <a:latin typeface="Candara"/>
                <a:cs typeface="Candara"/>
              </a:rPr>
              <a:t> </a:t>
            </a:r>
            <a:r>
              <a:rPr sz="2000" spc="-5" dirty="0" smtClean="0">
                <a:latin typeface="Candara"/>
                <a:cs typeface="Candara"/>
              </a:rPr>
              <a:t>vaccination</a:t>
            </a:r>
            <a:r>
              <a:rPr lang="tr-TR" sz="2000" spc="-5" dirty="0" smtClean="0">
                <a:latin typeface="Candara"/>
                <a:cs typeface="Candara"/>
              </a:rPr>
              <a:t>.</a:t>
            </a:r>
            <a:endParaRPr sz="2000" dirty="0">
              <a:latin typeface="Candara"/>
              <a:cs typeface="Candara"/>
            </a:endParaRPr>
          </a:p>
          <a:p>
            <a:pPr algn="just">
              <a:lnSpc>
                <a:spcPct val="100000"/>
              </a:lnSpc>
            </a:pPr>
            <a:endParaRPr sz="2000" dirty="0">
              <a:latin typeface="Times New Roman"/>
              <a:cs typeface="Times New Roman"/>
            </a:endParaRPr>
          </a:p>
          <a:p>
            <a:pPr marL="285750" marR="5080" indent="-273685" algn="just">
              <a:lnSpc>
                <a:spcPct val="100000"/>
              </a:lnSpc>
              <a:spcBef>
                <a:spcPts val="1300"/>
              </a:spcBef>
              <a:tabLst>
                <a:tab pos="285115" algn="l"/>
              </a:tabLst>
            </a:pPr>
            <a:r>
              <a:rPr sz="1500" spc="10" dirty="0">
                <a:latin typeface="Wingdings 3"/>
                <a:cs typeface="Wingdings 3"/>
              </a:rPr>
              <a:t></a:t>
            </a:r>
            <a:r>
              <a:rPr sz="1500" spc="10" dirty="0">
                <a:latin typeface="Times New Roman"/>
                <a:cs typeface="Times New Roman"/>
              </a:rPr>
              <a:t>	</a:t>
            </a:r>
            <a:r>
              <a:rPr sz="2000" dirty="0">
                <a:latin typeface="Candara"/>
                <a:cs typeface="Candara"/>
              </a:rPr>
              <a:t>Launch a </a:t>
            </a:r>
            <a:r>
              <a:rPr sz="2000" spc="-5" dirty="0">
                <a:latin typeface="Candara"/>
                <a:cs typeface="Candara"/>
              </a:rPr>
              <a:t>tailor </a:t>
            </a:r>
            <a:r>
              <a:rPr sz="2000" dirty="0">
                <a:latin typeface="Candara"/>
                <a:cs typeface="Candara"/>
              </a:rPr>
              <a:t>made OIC community </a:t>
            </a:r>
            <a:r>
              <a:rPr sz="2000" spc="-5" dirty="0">
                <a:latin typeface="Candara"/>
                <a:cs typeface="Candara"/>
              </a:rPr>
              <a:t>health </a:t>
            </a:r>
            <a:r>
              <a:rPr sz="2000" dirty="0">
                <a:latin typeface="Candara"/>
                <a:cs typeface="Candara"/>
              </a:rPr>
              <a:t>awareness programs</a:t>
            </a:r>
            <a:r>
              <a:rPr sz="2000" spc="-15" dirty="0">
                <a:latin typeface="Candara"/>
                <a:cs typeface="Candara"/>
              </a:rPr>
              <a:t> </a:t>
            </a:r>
            <a:r>
              <a:rPr sz="2000" dirty="0">
                <a:latin typeface="Candara"/>
                <a:cs typeface="Candara"/>
              </a:rPr>
              <a:t>for</a:t>
            </a:r>
            <a:r>
              <a:rPr sz="2000" spc="-25" dirty="0">
                <a:latin typeface="Candara"/>
                <a:cs typeface="Candara"/>
              </a:rPr>
              <a:t> </a:t>
            </a:r>
            <a:r>
              <a:rPr sz="2000" dirty="0">
                <a:latin typeface="Candara"/>
                <a:cs typeface="Candara"/>
              </a:rPr>
              <a:t>the  </a:t>
            </a:r>
            <a:r>
              <a:rPr sz="2000" spc="-5" dirty="0">
                <a:latin typeface="Candara"/>
                <a:cs typeface="Candara"/>
              </a:rPr>
              <a:t>clerks</a:t>
            </a:r>
            <a:r>
              <a:rPr sz="2000" spc="-80" dirty="0">
                <a:latin typeface="Candara"/>
                <a:cs typeface="Candara"/>
              </a:rPr>
              <a:t> </a:t>
            </a:r>
            <a:r>
              <a:rPr sz="2000" dirty="0">
                <a:latin typeface="Candara"/>
                <a:cs typeface="Candara"/>
              </a:rPr>
              <a:t>(imams</a:t>
            </a:r>
            <a:r>
              <a:rPr sz="2000" dirty="0" smtClean="0">
                <a:latin typeface="Candara"/>
                <a:cs typeface="Candara"/>
              </a:rPr>
              <a:t>)</a:t>
            </a:r>
            <a:r>
              <a:rPr lang="tr-TR" sz="2000" dirty="0" smtClean="0">
                <a:latin typeface="Candara"/>
                <a:cs typeface="Candara"/>
              </a:rPr>
              <a:t>.</a:t>
            </a:r>
            <a:endParaRPr sz="2000" dirty="0">
              <a:latin typeface="Candara"/>
              <a:cs typeface="Candara"/>
            </a:endParaRPr>
          </a:p>
          <a:p>
            <a:pPr algn="just">
              <a:lnSpc>
                <a:spcPct val="100000"/>
              </a:lnSpc>
            </a:pPr>
            <a:endParaRPr sz="2000" dirty="0">
              <a:latin typeface="Times New Roman"/>
              <a:cs typeface="Times New Roman"/>
            </a:endParaRPr>
          </a:p>
          <a:p>
            <a:pPr marL="285750" marR="588645" indent="-273685" algn="just">
              <a:lnSpc>
                <a:spcPct val="100000"/>
              </a:lnSpc>
              <a:spcBef>
                <a:spcPts val="1300"/>
              </a:spcBef>
              <a:tabLst>
                <a:tab pos="285115" algn="l"/>
              </a:tabLst>
            </a:pPr>
            <a:r>
              <a:rPr sz="1500" spc="10" dirty="0">
                <a:latin typeface="Wingdings 3"/>
                <a:cs typeface="Wingdings 3"/>
              </a:rPr>
              <a:t></a:t>
            </a:r>
            <a:r>
              <a:rPr sz="1500" spc="10" dirty="0">
                <a:latin typeface="Times New Roman"/>
                <a:cs typeface="Times New Roman"/>
              </a:rPr>
              <a:t>	</a:t>
            </a:r>
            <a:r>
              <a:rPr sz="2000" dirty="0">
                <a:latin typeface="Candara"/>
                <a:cs typeface="Candara"/>
              </a:rPr>
              <a:t>Establish a </a:t>
            </a:r>
            <a:r>
              <a:rPr sz="2000" spc="-5" dirty="0">
                <a:latin typeface="Candara"/>
                <a:cs typeface="Candara"/>
              </a:rPr>
              <a:t>network </a:t>
            </a:r>
            <a:r>
              <a:rPr sz="2000" dirty="0">
                <a:latin typeface="Candara"/>
                <a:cs typeface="Candara"/>
              </a:rPr>
              <a:t>of OIC health centers of </a:t>
            </a:r>
            <a:r>
              <a:rPr sz="2000" spc="-5" dirty="0">
                <a:latin typeface="Candara"/>
                <a:cs typeface="Candara"/>
              </a:rPr>
              <a:t>excellence</a:t>
            </a:r>
            <a:r>
              <a:rPr sz="2000" spc="-50" dirty="0">
                <a:latin typeface="Candara"/>
                <a:cs typeface="Candara"/>
              </a:rPr>
              <a:t> </a:t>
            </a:r>
            <a:r>
              <a:rPr sz="2000" dirty="0">
                <a:latin typeface="Candara"/>
                <a:cs typeface="Candara"/>
              </a:rPr>
              <a:t>to</a:t>
            </a:r>
            <a:r>
              <a:rPr sz="2000" spc="-5" dirty="0">
                <a:latin typeface="Candara"/>
                <a:cs typeface="Candara"/>
              </a:rPr>
              <a:t> </a:t>
            </a:r>
            <a:r>
              <a:rPr sz="2000" dirty="0" smtClean="0">
                <a:latin typeface="Candara"/>
                <a:cs typeface="Candara"/>
              </a:rPr>
              <a:t>promote</a:t>
            </a:r>
            <a:r>
              <a:rPr lang="tr-TR" sz="2000" dirty="0" smtClean="0">
                <a:latin typeface="Candara"/>
                <a:cs typeface="Candara"/>
              </a:rPr>
              <a:t> </a:t>
            </a:r>
            <a:r>
              <a:rPr sz="2000" spc="-5" dirty="0" smtClean="0">
                <a:latin typeface="Candara"/>
                <a:cs typeface="Candara"/>
              </a:rPr>
              <a:t>harmonization </a:t>
            </a:r>
            <a:r>
              <a:rPr sz="2000" dirty="0">
                <a:latin typeface="Candara"/>
                <a:cs typeface="Candara"/>
              </a:rPr>
              <a:t>of </a:t>
            </a:r>
            <a:r>
              <a:rPr sz="2000" spc="-5" dirty="0">
                <a:latin typeface="Candara"/>
                <a:cs typeface="Candara"/>
              </a:rPr>
              <a:t>health </a:t>
            </a:r>
            <a:r>
              <a:rPr sz="2000" dirty="0">
                <a:latin typeface="Candara"/>
                <a:cs typeface="Candara"/>
              </a:rPr>
              <a:t>care </a:t>
            </a:r>
            <a:r>
              <a:rPr sz="2000" spc="-5" dirty="0">
                <a:latin typeface="Candara"/>
                <a:cs typeface="Candara"/>
              </a:rPr>
              <a:t>education and practices </a:t>
            </a:r>
            <a:r>
              <a:rPr sz="2000" dirty="0">
                <a:latin typeface="Candara"/>
                <a:cs typeface="Candara"/>
              </a:rPr>
              <a:t>across </a:t>
            </a:r>
            <a:r>
              <a:rPr sz="2000" spc="-5" dirty="0">
                <a:latin typeface="Candara"/>
                <a:cs typeface="Candara"/>
              </a:rPr>
              <a:t>OIC  </a:t>
            </a:r>
            <a:r>
              <a:rPr sz="2000" dirty="0">
                <a:latin typeface="Candara"/>
                <a:cs typeface="Candara"/>
              </a:rPr>
              <a:t>member</a:t>
            </a:r>
            <a:r>
              <a:rPr sz="2000" spc="-95" dirty="0">
                <a:latin typeface="Candara"/>
                <a:cs typeface="Candara"/>
              </a:rPr>
              <a:t> </a:t>
            </a:r>
            <a:r>
              <a:rPr sz="2000" spc="-5" dirty="0" smtClean="0">
                <a:latin typeface="Candara"/>
                <a:cs typeface="Candara"/>
              </a:rPr>
              <a:t>countries</a:t>
            </a:r>
            <a:r>
              <a:rPr lang="tr-TR" sz="2000" spc="-5" dirty="0" smtClean="0">
                <a:latin typeface="Candara"/>
                <a:cs typeface="Candara"/>
              </a:rPr>
              <a:t>.</a:t>
            </a:r>
            <a:endParaRPr sz="2000" dirty="0">
              <a:latin typeface="Candara"/>
              <a:cs typeface="Candara"/>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32225" y="26296"/>
            <a:ext cx="954432" cy="954432"/>
          </a:xfrm>
          <a:prstGeom prst="rect">
            <a:avLst/>
          </a:prstGeom>
        </p:spPr>
      </p:pic>
      <p:pic>
        <p:nvPicPr>
          <p:cNvPr id="7" name="Picture 6" descr="C:\Users\kenan\Desktop\Sesric\sesri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925"/>
            <a:ext cx="799952" cy="979803"/>
          </a:xfrm>
          <a:prstGeom prst="rect">
            <a:avLst/>
          </a:prstGeom>
          <a:noFill/>
          <a:effectLs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ChangeArrowheads="1"/>
          </p:cNvSpPr>
          <p:nvPr/>
        </p:nvSpPr>
        <p:spPr bwMode="auto">
          <a:xfrm>
            <a:off x="2843213" y="5688013"/>
            <a:ext cx="36004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360000" tIns="360000" rIns="360000" bIns="360000" anchor="ctr"/>
          <a:lstStyle/>
          <a:p>
            <a:endParaRPr lang="en-US" sz="1100">
              <a:solidFill>
                <a:schemeClr val="bg2"/>
              </a:solidFill>
            </a:endParaRPr>
          </a:p>
        </p:txBody>
      </p:sp>
      <p:sp>
        <p:nvSpPr>
          <p:cNvPr id="6" name="Rectangle 5"/>
          <p:cNvSpPr>
            <a:spLocks noChangeArrowheads="1"/>
          </p:cNvSpPr>
          <p:nvPr/>
        </p:nvSpPr>
        <p:spPr bwMode="auto">
          <a:xfrm>
            <a:off x="703176" y="3212976"/>
            <a:ext cx="787082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r>
              <a:rPr lang="tr-TR" sz="3600" b="1" dirty="0" err="1" smtClean="0">
                <a:solidFill>
                  <a:srgbClr val="002060"/>
                </a:solidFill>
                <a:latin typeface="Cambria" pitchFamily="18" charset="0"/>
              </a:rPr>
              <a:t>Thank</a:t>
            </a:r>
            <a:r>
              <a:rPr lang="tr-TR" sz="3600" b="1" dirty="0" smtClean="0">
                <a:solidFill>
                  <a:srgbClr val="002060"/>
                </a:solidFill>
                <a:latin typeface="Cambria" pitchFamily="18" charset="0"/>
              </a:rPr>
              <a:t> </a:t>
            </a:r>
            <a:r>
              <a:rPr lang="tr-TR" sz="3600" b="1" dirty="0" err="1" smtClean="0">
                <a:solidFill>
                  <a:srgbClr val="002060"/>
                </a:solidFill>
                <a:latin typeface="Cambria" pitchFamily="18" charset="0"/>
              </a:rPr>
              <a:t>you</a:t>
            </a:r>
            <a:endParaRPr lang="tr-TR" sz="1600" b="1" dirty="0">
              <a:solidFill>
                <a:srgbClr val="0000FF"/>
              </a:solidFill>
              <a:latin typeface="Cambria" pitchFamily="18" charset="0"/>
            </a:endParaRPr>
          </a:p>
          <a:p>
            <a:pPr marL="342900" indent="-342900" algn="ctr"/>
            <a:endParaRPr lang="tr-TR" sz="1600" b="1" dirty="0">
              <a:solidFill>
                <a:srgbClr val="0000FF"/>
              </a:solidFill>
              <a:latin typeface="Cambria" pitchFamily="18" charset="0"/>
            </a:endParaRPr>
          </a:p>
          <a:p>
            <a:pPr marL="342900" indent="-342900" algn="ctr"/>
            <a:endParaRPr lang="en-GB" sz="1600" b="1" dirty="0">
              <a:solidFill>
                <a:srgbClr val="0000FF"/>
              </a:solidFill>
              <a:latin typeface="Cambria"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3109" y="965179"/>
            <a:ext cx="1130957" cy="1130957"/>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64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4875" y="3648075"/>
            <a:ext cx="228600" cy="1279525"/>
          </a:xfrm>
          <a:custGeom>
            <a:avLst/>
            <a:gdLst/>
            <a:ahLst/>
            <a:cxnLst/>
            <a:rect l="l" t="t" r="r" b="b"/>
            <a:pathLst>
              <a:path w="228600" h="1279525">
                <a:moveTo>
                  <a:pt x="0" y="1279525"/>
                </a:moveTo>
                <a:lnTo>
                  <a:pt x="228600" y="1279525"/>
                </a:lnTo>
                <a:lnTo>
                  <a:pt x="228600" y="0"/>
                </a:lnTo>
                <a:lnTo>
                  <a:pt x="0" y="0"/>
                </a:lnTo>
                <a:lnTo>
                  <a:pt x="0" y="1279525"/>
                </a:lnTo>
                <a:close/>
              </a:path>
            </a:pathLst>
          </a:custGeom>
          <a:solidFill>
            <a:srgbClr val="717BA2"/>
          </a:solidFill>
        </p:spPr>
        <p:txBody>
          <a:bodyPr wrap="square" lIns="0" tIns="0" rIns="0" bIns="0" rtlCol="0"/>
          <a:lstStyle/>
          <a:p>
            <a:endParaRPr/>
          </a:p>
        </p:txBody>
      </p:sp>
      <p:sp>
        <p:nvSpPr>
          <p:cNvPr id="3" name="object 3"/>
          <p:cNvSpPr/>
          <p:nvPr/>
        </p:nvSpPr>
        <p:spPr>
          <a:xfrm>
            <a:off x="914400" y="5048250"/>
            <a:ext cx="228600" cy="285750"/>
          </a:xfrm>
          <a:custGeom>
            <a:avLst/>
            <a:gdLst/>
            <a:ahLst/>
            <a:cxnLst/>
            <a:rect l="l" t="t" r="r" b="b"/>
            <a:pathLst>
              <a:path w="228600" h="285750">
                <a:moveTo>
                  <a:pt x="0" y="285749"/>
                </a:moveTo>
                <a:lnTo>
                  <a:pt x="228600" y="285749"/>
                </a:lnTo>
                <a:lnTo>
                  <a:pt x="228600" y="0"/>
                </a:lnTo>
                <a:lnTo>
                  <a:pt x="0" y="0"/>
                </a:lnTo>
                <a:lnTo>
                  <a:pt x="0" y="285749"/>
                </a:lnTo>
                <a:close/>
              </a:path>
            </a:pathLst>
          </a:custGeom>
          <a:solidFill>
            <a:srgbClr val="9FB8CD"/>
          </a:solidFill>
        </p:spPr>
        <p:txBody>
          <a:bodyPr wrap="square" lIns="0" tIns="0" rIns="0" bIns="0" rtlCol="0"/>
          <a:lstStyle/>
          <a:p>
            <a:endParaRPr/>
          </a:p>
        </p:txBody>
      </p:sp>
      <p:sp>
        <p:nvSpPr>
          <p:cNvPr id="4" name="object 4"/>
          <p:cNvSpPr/>
          <p:nvPr/>
        </p:nvSpPr>
        <p:spPr>
          <a:xfrm>
            <a:off x="76198" y="0"/>
            <a:ext cx="9058402" cy="536498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5334000"/>
            <a:ext cx="9144000" cy="1524000"/>
          </a:xfrm>
          <a:custGeom>
            <a:avLst/>
            <a:gdLst/>
            <a:ahLst/>
            <a:cxnLst/>
            <a:rect l="l" t="t" r="r" b="b"/>
            <a:pathLst>
              <a:path w="9144000" h="1524000">
                <a:moveTo>
                  <a:pt x="0" y="1524000"/>
                </a:moveTo>
                <a:lnTo>
                  <a:pt x="9144000" y="1524000"/>
                </a:lnTo>
                <a:lnTo>
                  <a:pt x="9144000" y="0"/>
                </a:lnTo>
                <a:lnTo>
                  <a:pt x="0" y="0"/>
                </a:lnTo>
                <a:lnTo>
                  <a:pt x="0" y="1524000"/>
                </a:lnTo>
                <a:close/>
              </a:path>
            </a:pathLst>
          </a:custGeom>
          <a:solidFill>
            <a:srgbClr val="FFFFFF"/>
          </a:solidFill>
        </p:spPr>
        <p:txBody>
          <a:bodyPr wrap="square" lIns="0" tIns="0" rIns="0" bIns="0" rtlCol="0"/>
          <a:lstStyle/>
          <a:p>
            <a:endParaRPr/>
          </a:p>
        </p:txBody>
      </p:sp>
      <p:sp>
        <p:nvSpPr>
          <p:cNvPr id="6" name="object 6"/>
          <p:cNvSpPr txBox="1"/>
          <p:nvPr/>
        </p:nvSpPr>
        <p:spPr>
          <a:xfrm>
            <a:off x="413105" y="5352288"/>
            <a:ext cx="8319134" cy="1477328"/>
          </a:xfrm>
          <a:prstGeom prst="rect">
            <a:avLst/>
          </a:prstGeom>
        </p:spPr>
        <p:txBody>
          <a:bodyPr vert="horz" wrap="square" lIns="0" tIns="0" rIns="0" bIns="0" rtlCol="0">
            <a:spAutoFit/>
          </a:bodyPr>
          <a:lstStyle/>
          <a:p>
            <a:pPr algn="ctr">
              <a:lnSpc>
                <a:spcPct val="100000"/>
              </a:lnSpc>
            </a:pPr>
            <a:r>
              <a:rPr sz="3200" dirty="0">
                <a:solidFill>
                  <a:schemeClr val="tx2"/>
                </a:solidFill>
                <a:effectLst>
                  <a:outerShdw blurRad="38100" dist="38100" dir="2700000" algn="tl">
                    <a:srgbClr val="000000">
                      <a:alpha val="43137"/>
                    </a:srgbClr>
                  </a:outerShdw>
                </a:effectLst>
                <a:latin typeface="Arial Black" pitchFamily="34" charset="0"/>
                <a:ea typeface="+mj-ea"/>
                <a:cs typeface="+mj-cs"/>
              </a:rPr>
              <a:t>OIC Strategic Health Programme of Action</a:t>
            </a:r>
          </a:p>
          <a:p>
            <a:pPr algn="ctr">
              <a:lnSpc>
                <a:spcPct val="100000"/>
              </a:lnSpc>
            </a:pPr>
            <a:r>
              <a:rPr sz="3200" dirty="0">
                <a:solidFill>
                  <a:schemeClr val="tx2"/>
                </a:solidFill>
                <a:effectLst>
                  <a:outerShdw blurRad="38100" dist="38100" dir="2700000" algn="tl">
                    <a:srgbClr val="000000">
                      <a:alpha val="43137"/>
                    </a:srgbClr>
                  </a:outerShdw>
                </a:effectLst>
                <a:latin typeface="Arial Black" pitchFamily="34" charset="0"/>
                <a:ea typeface="+mj-ea"/>
                <a:cs typeface="+mj-cs"/>
              </a:rPr>
              <a:t>(OIC-SHPA) 2014-2023</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0" y="1"/>
            <a:ext cx="836712" cy="836712"/>
          </a:xfrm>
          <a:prstGeom prst="rect">
            <a:avLst/>
          </a:prstGeom>
        </p:spPr>
      </p:pic>
      <p:pic>
        <p:nvPicPr>
          <p:cNvPr id="8" name="Picture 7" descr="C:\Users\kenan\Desktop\Sesric\sesric-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
            <a:ext cx="962199" cy="836712"/>
          </a:xfrm>
          <a:prstGeom prst="rect">
            <a:avLst/>
          </a:prstGeom>
          <a:noFill/>
          <a:effectLs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pPr>
              <a:defRPr/>
            </a:pPr>
            <a:r>
              <a:rPr lang="en-US" sz="4000" b="1" cap="small" dirty="0">
                <a:solidFill>
                  <a:srgbClr val="002060"/>
                </a:solidFill>
                <a:latin typeface="Trebuchet MS" panose="020B0603020202020204" pitchFamily="34" charset="0"/>
                <a:ea typeface="+mn-ea"/>
                <a:cs typeface="+mn-cs"/>
              </a:rPr>
              <a:t>What’s OIC-SHPA 2014-2023?</a:t>
            </a:r>
          </a:p>
        </p:txBody>
      </p:sp>
      <p:sp>
        <p:nvSpPr>
          <p:cNvPr id="2" name="Slide Number Placeholder 1"/>
          <p:cNvSpPr>
            <a:spLocks noGrp="1"/>
          </p:cNvSpPr>
          <p:nvPr>
            <p:ph type="sldNum" sz="quarter" idx="12"/>
          </p:nvPr>
        </p:nvSpPr>
        <p:spPr/>
        <p:txBody>
          <a:bodyPr/>
          <a:lstStyle/>
          <a:p>
            <a:pPr>
              <a:defRPr/>
            </a:pPr>
            <a:fld id="{B86D5147-64C6-4EE5-8D83-00E3590314BB}" type="slidenum">
              <a:rPr lang="en-US" smtClean="0"/>
              <a:pPr>
                <a:defRPr/>
              </a:pPr>
              <a:t>5</a:t>
            </a:fld>
            <a:endParaRPr lang="en-US"/>
          </a:p>
        </p:txBody>
      </p:sp>
      <p:graphicFrame>
        <p:nvGraphicFramePr>
          <p:cNvPr id="5" name="Diagram 4"/>
          <p:cNvGraphicFramePr/>
          <p:nvPr>
            <p:extLst>
              <p:ext uri="{D42A27DB-BD31-4B8C-83A1-F6EECF244321}">
                <p14:modId xmlns:p14="http://schemas.microsoft.com/office/powerpoint/2010/main" val="2859213618"/>
              </p:ext>
            </p:extLst>
          </p:nvPr>
        </p:nvGraphicFramePr>
        <p:xfrm>
          <a:off x="685800" y="1397000"/>
          <a:ext cx="78486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9888" y="5142"/>
            <a:ext cx="1080120" cy="1080120"/>
          </a:xfrm>
          <a:prstGeom prst="rect">
            <a:avLst/>
          </a:prstGeom>
        </p:spPr>
      </p:pic>
      <p:pic>
        <p:nvPicPr>
          <p:cNvPr id="8" name="Picture 7" descr="C:\Users\kenan\Desktop\Sesric\sesric-logo.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2133" y="31021"/>
            <a:ext cx="1111867" cy="1133285"/>
          </a:xfrm>
          <a:prstGeom prst="rect">
            <a:avLst/>
          </a:prstGeom>
          <a:noFill/>
          <a:effectLst/>
          <a:extLst/>
        </p:spPr>
      </p:pic>
    </p:spTree>
    <p:extLst>
      <p:ext uri="{BB962C8B-B14F-4D97-AF65-F5344CB8AC3E}">
        <p14:creationId xmlns:p14="http://schemas.microsoft.com/office/powerpoint/2010/main" val="123209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graphicEl>
                                              <a:dgm id="{4C4F81E6-9A90-43EF-B22E-7E8EBA571B1A}"/>
                                            </p:graphicEl>
                                          </p:spTgt>
                                        </p:tgtEl>
                                        <p:attrNameLst>
                                          <p:attrName>style.visibility</p:attrName>
                                        </p:attrNameLst>
                                      </p:cBhvr>
                                      <p:to>
                                        <p:strVal val="visible"/>
                                      </p:to>
                                    </p:set>
                                    <p:animEffect transition="in" filter="barn(inHorizontal)">
                                      <p:cBhvr>
                                        <p:cTn id="7" dur="500"/>
                                        <p:tgtEl>
                                          <p:spTgt spid="5">
                                            <p:graphicEl>
                                              <a:dgm id="{4C4F81E6-9A90-43EF-B22E-7E8EBA571B1A}"/>
                                            </p:graphic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5">
                                            <p:graphicEl>
                                              <a:dgm id="{F63F58C0-5E7B-4AD3-BD4D-01F33ABC18A6}"/>
                                            </p:graphicEl>
                                          </p:spTgt>
                                        </p:tgtEl>
                                        <p:attrNameLst>
                                          <p:attrName>style.visibility</p:attrName>
                                        </p:attrNameLst>
                                      </p:cBhvr>
                                      <p:to>
                                        <p:strVal val="visible"/>
                                      </p:to>
                                    </p:set>
                                    <p:animEffect transition="in" filter="barn(inHorizontal)">
                                      <p:cBhvr>
                                        <p:cTn id="10" dur="500"/>
                                        <p:tgtEl>
                                          <p:spTgt spid="5">
                                            <p:graphicEl>
                                              <a:dgm id="{F63F58C0-5E7B-4AD3-BD4D-01F33ABC18A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5">
                                            <p:graphicEl>
                                              <a:dgm id="{E32C5A1F-4BC5-46D1-9C8A-00689180CD6B}"/>
                                            </p:graphicEl>
                                          </p:spTgt>
                                        </p:tgtEl>
                                        <p:attrNameLst>
                                          <p:attrName>style.visibility</p:attrName>
                                        </p:attrNameLst>
                                      </p:cBhvr>
                                      <p:to>
                                        <p:strVal val="visible"/>
                                      </p:to>
                                    </p:set>
                                    <p:animEffect transition="in" filter="barn(inHorizontal)">
                                      <p:cBhvr>
                                        <p:cTn id="15" dur="500"/>
                                        <p:tgtEl>
                                          <p:spTgt spid="5">
                                            <p:graphicEl>
                                              <a:dgm id="{E32C5A1F-4BC5-46D1-9C8A-00689180CD6B}"/>
                                            </p:graphicEl>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5">
                                            <p:graphicEl>
                                              <a:dgm id="{43562528-5042-47B0-818A-E00933BEC459}"/>
                                            </p:graphicEl>
                                          </p:spTgt>
                                        </p:tgtEl>
                                        <p:attrNameLst>
                                          <p:attrName>style.visibility</p:attrName>
                                        </p:attrNameLst>
                                      </p:cBhvr>
                                      <p:to>
                                        <p:strVal val="visible"/>
                                      </p:to>
                                    </p:set>
                                    <p:animEffect transition="in" filter="barn(inHorizontal)">
                                      <p:cBhvr>
                                        <p:cTn id="18" dur="500"/>
                                        <p:tgtEl>
                                          <p:spTgt spid="5">
                                            <p:graphicEl>
                                              <a:dgm id="{43562528-5042-47B0-818A-E00933BEC45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5">
                                            <p:graphicEl>
                                              <a:dgm id="{77F010D0-CCC4-4643-A3E0-3BC95FB29FFE}"/>
                                            </p:graphicEl>
                                          </p:spTgt>
                                        </p:tgtEl>
                                        <p:attrNameLst>
                                          <p:attrName>style.visibility</p:attrName>
                                        </p:attrNameLst>
                                      </p:cBhvr>
                                      <p:to>
                                        <p:strVal val="visible"/>
                                      </p:to>
                                    </p:set>
                                    <p:animEffect transition="in" filter="barn(inHorizontal)">
                                      <p:cBhvr>
                                        <p:cTn id="23" dur="500"/>
                                        <p:tgtEl>
                                          <p:spTgt spid="5">
                                            <p:graphicEl>
                                              <a:dgm id="{77F010D0-CCC4-4643-A3E0-3BC95FB29FFE}"/>
                                            </p:graphicEl>
                                          </p:spTgt>
                                        </p:tgtEl>
                                      </p:cBhvr>
                                    </p:animEffect>
                                  </p:childTnLst>
                                </p:cTn>
                              </p:par>
                              <p:par>
                                <p:cTn id="24" presetID="16" presetClass="entr" presetSubtype="26" fill="hold" grpId="0" nodeType="withEffect">
                                  <p:stCondLst>
                                    <p:cond delay="0"/>
                                  </p:stCondLst>
                                  <p:childTnLst>
                                    <p:set>
                                      <p:cBhvr>
                                        <p:cTn id="25" dur="1" fill="hold">
                                          <p:stCondLst>
                                            <p:cond delay="0"/>
                                          </p:stCondLst>
                                        </p:cTn>
                                        <p:tgtEl>
                                          <p:spTgt spid="5">
                                            <p:graphicEl>
                                              <a:dgm id="{0765A847-63BE-4F90-A3E6-1078E9427ED7}"/>
                                            </p:graphicEl>
                                          </p:spTgt>
                                        </p:tgtEl>
                                        <p:attrNameLst>
                                          <p:attrName>style.visibility</p:attrName>
                                        </p:attrNameLst>
                                      </p:cBhvr>
                                      <p:to>
                                        <p:strVal val="visible"/>
                                      </p:to>
                                    </p:set>
                                    <p:animEffect transition="in" filter="barn(inHorizontal)">
                                      <p:cBhvr>
                                        <p:cTn id="26" dur="500"/>
                                        <p:tgtEl>
                                          <p:spTgt spid="5">
                                            <p:graphicEl>
                                              <a:dgm id="{0765A847-63BE-4F90-A3E6-1078E9427E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100" y="-199853"/>
            <a:ext cx="8160248" cy="1185196"/>
          </a:xfrm>
          <a:prstGeom prst="rect">
            <a:avLst/>
          </a:prstGeom>
        </p:spPr>
        <p:txBody>
          <a:bodyPr vert="horz" wrap="square" lIns="0" tIns="442214" rIns="0" bIns="0" rtlCol="0">
            <a:spAutoFit/>
          </a:bodyPr>
          <a:lstStyle/>
          <a:p>
            <a:pPr marL="12700">
              <a:lnSpc>
                <a:spcPct val="100000"/>
              </a:lnSpc>
            </a:pPr>
            <a:r>
              <a:rPr sz="4800" b="1" cap="small" dirty="0">
                <a:solidFill>
                  <a:srgbClr val="002060"/>
                </a:solidFill>
                <a:latin typeface="Trebuchet MS" panose="020B0603020202020204" pitchFamily="34" charset="0"/>
                <a:ea typeface="+mn-ea"/>
                <a:cs typeface="+mn-cs"/>
              </a:rPr>
              <a:t>OIC-SHPA 2014-2023</a:t>
            </a:r>
          </a:p>
        </p:txBody>
      </p:sp>
      <p:sp>
        <p:nvSpPr>
          <p:cNvPr id="3" name="object 3"/>
          <p:cNvSpPr/>
          <p:nvPr/>
        </p:nvSpPr>
        <p:spPr>
          <a:xfrm>
            <a:off x="273548" y="1382267"/>
            <a:ext cx="8305800" cy="5029200"/>
          </a:xfrm>
          <a:custGeom>
            <a:avLst/>
            <a:gdLst/>
            <a:ahLst/>
            <a:cxnLst/>
            <a:rect l="l" t="t" r="r" b="b"/>
            <a:pathLst>
              <a:path w="8305800" h="5029200">
                <a:moveTo>
                  <a:pt x="0" y="5029200"/>
                </a:moveTo>
                <a:lnTo>
                  <a:pt x="8305800" y="5029200"/>
                </a:lnTo>
                <a:lnTo>
                  <a:pt x="8305800" y="0"/>
                </a:lnTo>
                <a:lnTo>
                  <a:pt x="0" y="0"/>
                </a:lnTo>
                <a:lnTo>
                  <a:pt x="0" y="5029200"/>
                </a:lnTo>
                <a:close/>
              </a:path>
            </a:pathLst>
          </a:custGeom>
        </p:spPr>
        <p:style>
          <a:lnRef idx="0">
            <a:scrgbClr r="0" g="0" b="0"/>
          </a:lnRef>
          <a:fillRef idx="1001">
            <a:schemeClr val="lt1"/>
          </a:fillRef>
          <a:effectRef idx="0">
            <a:scrgbClr r="0" g="0" b="0"/>
          </a:effectRef>
          <a:fontRef idx="major"/>
        </p:style>
        <p:txBody>
          <a:bodyPr wrap="square" lIns="0" tIns="0" rIns="0" bIns="0" rtlCol="0"/>
          <a:lstStyle/>
          <a:p>
            <a:endParaRPr/>
          </a:p>
        </p:txBody>
      </p:sp>
      <p:sp>
        <p:nvSpPr>
          <p:cNvPr id="4" name="object 4"/>
          <p:cNvSpPr/>
          <p:nvPr/>
        </p:nvSpPr>
        <p:spPr>
          <a:xfrm>
            <a:off x="2155317" y="3733800"/>
            <a:ext cx="454659" cy="2164715"/>
          </a:xfrm>
          <a:custGeom>
            <a:avLst/>
            <a:gdLst/>
            <a:ahLst/>
            <a:cxnLst/>
            <a:rect l="l" t="t" r="r" b="b"/>
            <a:pathLst>
              <a:path w="454660" h="2164715">
                <a:moveTo>
                  <a:pt x="0" y="0"/>
                </a:moveTo>
                <a:lnTo>
                  <a:pt x="227075" y="0"/>
                </a:lnTo>
                <a:lnTo>
                  <a:pt x="227075" y="2164549"/>
                </a:lnTo>
                <a:lnTo>
                  <a:pt x="454278" y="2164549"/>
                </a:lnTo>
              </a:path>
            </a:pathLst>
          </a:custGeom>
          <a:ln w="19050">
            <a:solidFill>
              <a:srgbClr val="000000"/>
            </a:solidFill>
          </a:ln>
        </p:spPr>
        <p:txBody>
          <a:bodyPr wrap="square" lIns="0" tIns="0" rIns="0" bIns="0" rtlCol="0"/>
          <a:lstStyle/>
          <a:p>
            <a:endParaRPr/>
          </a:p>
        </p:txBody>
      </p:sp>
      <p:sp>
        <p:nvSpPr>
          <p:cNvPr id="5" name="object 5"/>
          <p:cNvSpPr/>
          <p:nvPr/>
        </p:nvSpPr>
        <p:spPr>
          <a:xfrm>
            <a:off x="2155317" y="3733800"/>
            <a:ext cx="454659" cy="1299210"/>
          </a:xfrm>
          <a:custGeom>
            <a:avLst/>
            <a:gdLst/>
            <a:ahLst/>
            <a:cxnLst/>
            <a:rect l="l" t="t" r="r" b="b"/>
            <a:pathLst>
              <a:path w="454660" h="1299210">
                <a:moveTo>
                  <a:pt x="0" y="0"/>
                </a:moveTo>
                <a:lnTo>
                  <a:pt x="227075" y="0"/>
                </a:lnTo>
                <a:lnTo>
                  <a:pt x="227075" y="1298702"/>
                </a:lnTo>
                <a:lnTo>
                  <a:pt x="454278" y="1298702"/>
                </a:lnTo>
              </a:path>
            </a:pathLst>
          </a:custGeom>
          <a:ln w="19050">
            <a:solidFill>
              <a:srgbClr val="000000"/>
            </a:solidFill>
          </a:ln>
        </p:spPr>
        <p:txBody>
          <a:bodyPr wrap="square" lIns="0" tIns="0" rIns="0" bIns="0" rtlCol="0"/>
          <a:lstStyle/>
          <a:p>
            <a:endParaRPr/>
          </a:p>
        </p:txBody>
      </p:sp>
      <p:sp>
        <p:nvSpPr>
          <p:cNvPr id="6" name="object 6"/>
          <p:cNvSpPr/>
          <p:nvPr/>
        </p:nvSpPr>
        <p:spPr>
          <a:xfrm>
            <a:off x="2155317" y="3733800"/>
            <a:ext cx="454659" cy="433070"/>
          </a:xfrm>
          <a:custGeom>
            <a:avLst/>
            <a:gdLst/>
            <a:ahLst/>
            <a:cxnLst/>
            <a:rect l="l" t="t" r="r" b="b"/>
            <a:pathLst>
              <a:path w="454660" h="433070">
                <a:moveTo>
                  <a:pt x="0" y="0"/>
                </a:moveTo>
                <a:lnTo>
                  <a:pt x="227075" y="0"/>
                </a:lnTo>
                <a:lnTo>
                  <a:pt x="227075" y="432943"/>
                </a:lnTo>
                <a:lnTo>
                  <a:pt x="454278" y="432943"/>
                </a:lnTo>
              </a:path>
            </a:pathLst>
          </a:custGeom>
          <a:ln w="19050">
            <a:solidFill>
              <a:srgbClr val="000000"/>
            </a:solidFill>
          </a:ln>
        </p:spPr>
        <p:txBody>
          <a:bodyPr wrap="square" lIns="0" tIns="0" rIns="0" bIns="0" rtlCol="0"/>
          <a:lstStyle/>
          <a:p>
            <a:endParaRPr/>
          </a:p>
        </p:txBody>
      </p:sp>
      <p:sp>
        <p:nvSpPr>
          <p:cNvPr id="7" name="object 7"/>
          <p:cNvSpPr/>
          <p:nvPr/>
        </p:nvSpPr>
        <p:spPr>
          <a:xfrm>
            <a:off x="2155317" y="3300857"/>
            <a:ext cx="454659" cy="433070"/>
          </a:xfrm>
          <a:custGeom>
            <a:avLst/>
            <a:gdLst/>
            <a:ahLst/>
            <a:cxnLst/>
            <a:rect l="l" t="t" r="r" b="b"/>
            <a:pathLst>
              <a:path w="454660" h="433070">
                <a:moveTo>
                  <a:pt x="0" y="432942"/>
                </a:moveTo>
                <a:lnTo>
                  <a:pt x="227075" y="432942"/>
                </a:lnTo>
                <a:lnTo>
                  <a:pt x="227075" y="0"/>
                </a:lnTo>
                <a:lnTo>
                  <a:pt x="454278" y="0"/>
                </a:lnTo>
              </a:path>
            </a:pathLst>
          </a:custGeom>
          <a:ln w="19050">
            <a:solidFill>
              <a:srgbClr val="000000"/>
            </a:solidFill>
          </a:ln>
        </p:spPr>
        <p:txBody>
          <a:bodyPr wrap="square" lIns="0" tIns="0" rIns="0" bIns="0" rtlCol="0"/>
          <a:lstStyle/>
          <a:p>
            <a:endParaRPr/>
          </a:p>
        </p:txBody>
      </p:sp>
      <p:sp>
        <p:nvSpPr>
          <p:cNvPr id="8" name="object 8"/>
          <p:cNvSpPr/>
          <p:nvPr/>
        </p:nvSpPr>
        <p:spPr>
          <a:xfrm>
            <a:off x="2155317" y="2435098"/>
            <a:ext cx="454659" cy="1299210"/>
          </a:xfrm>
          <a:custGeom>
            <a:avLst/>
            <a:gdLst/>
            <a:ahLst/>
            <a:cxnLst/>
            <a:rect l="l" t="t" r="r" b="b"/>
            <a:pathLst>
              <a:path w="454660" h="1299210">
                <a:moveTo>
                  <a:pt x="0" y="1298702"/>
                </a:moveTo>
                <a:lnTo>
                  <a:pt x="227075" y="1298702"/>
                </a:lnTo>
                <a:lnTo>
                  <a:pt x="227075" y="0"/>
                </a:lnTo>
                <a:lnTo>
                  <a:pt x="454278" y="0"/>
                </a:lnTo>
              </a:path>
            </a:pathLst>
          </a:custGeom>
          <a:ln w="19050">
            <a:solidFill>
              <a:srgbClr val="000000"/>
            </a:solidFill>
          </a:ln>
        </p:spPr>
        <p:txBody>
          <a:bodyPr wrap="square" lIns="0" tIns="0" rIns="0" bIns="0" rtlCol="0"/>
          <a:lstStyle/>
          <a:p>
            <a:endParaRPr/>
          </a:p>
        </p:txBody>
      </p:sp>
      <p:sp>
        <p:nvSpPr>
          <p:cNvPr id="9" name="object 9"/>
          <p:cNvSpPr/>
          <p:nvPr/>
        </p:nvSpPr>
        <p:spPr>
          <a:xfrm>
            <a:off x="2155317" y="1565528"/>
            <a:ext cx="465455" cy="2168525"/>
          </a:xfrm>
          <a:custGeom>
            <a:avLst/>
            <a:gdLst/>
            <a:ahLst/>
            <a:cxnLst/>
            <a:rect l="l" t="t" r="r" b="b"/>
            <a:pathLst>
              <a:path w="465455" h="2168525">
                <a:moveTo>
                  <a:pt x="0" y="2168271"/>
                </a:moveTo>
                <a:lnTo>
                  <a:pt x="232663" y="2168271"/>
                </a:lnTo>
                <a:lnTo>
                  <a:pt x="232663" y="0"/>
                </a:lnTo>
                <a:lnTo>
                  <a:pt x="465327" y="0"/>
                </a:lnTo>
              </a:path>
            </a:pathLst>
          </a:custGeom>
          <a:ln w="19050">
            <a:solidFill>
              <a:srgbClr val="000000"/>
            </a:solidFill>
          </a:ln>
        </p:spPr>
        <p:txBody>
          <a:bodyPr wrap="square" lIns="0" tIns="0" rIns="0" bIns="0" rtlCol="0"/>
          <a:lstStyle/>
          <a:p>
            <a:endParaRPr/>
          </a:p>
        </p:txBody>
      </p:sp>
      <p:sp>
        <p:nvSpPr>
          <p:cNvPr id="10" name="object 10"/>
          <p:cNvSpPr/>
          <p:nvPr/>
        </p:nvSpPr>
        <p:spPr>
          <a:xfrm>
            <a:off x="1382267" y="1830323"/>
            <a:ext cx="800100" cy="3752088"/>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513332" y="1848611"/>
            <a:ext cx="576071" cy="3666744"/>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1462658" y="1910969"/>
            <a:ext cx="692785" cy="3646170"/>
          </a:xfrm>
          <a:custGeom>
            <a:avLst/>
            <a:gdLst/>
            <a:ahLst/>
            <a:cxnLst/>
            <a:rect l="l" t="t" r="r" b="b"/>
            <a:pathLst>
              <a:path w="692785" h="3646170">
                <a:moveTo>
                  <a:pt x="577215" y="0"/>
                </a:moveTo>
                <a:lnTo>
                  <a:pt x="115443" y="0"/>
                </a:lnTo>
                <a:lnTo>
                  <a:pt x="70508" y="9072"/>
                </a:lnTo>
                <a:lnTo>
                  <a:pt x="33813" y="33813"/>
                </a:lnTo>
                <a:lnTo>
                  <a:pt x="9072" y="70508"/>
                </a:lnTo>
                <a:lnTo>
                  <a:pt x="0" y="115442"/>
                </a:lnTo>
                <a:lnTo>
                  <a:pt x="0" y="3530218"/>
                </a:lnTo>
                <a:lnTo>
                  <a:pt x="9072" y="3575153"/>
                </a:lnTo>
                <a:lnTo>
                  <a:pt x="33813" y="3611848"/>
                </a:lnTo>
                <a:lnTo>
                  <a:pt x="70508" y="3636589"/>
                </a:lnTo>
                <a:lnTo>
                  <a:pt x="115443" y="3645661"/>
                </a:lnTo>
                <a:lnTo>
                  <a:pt x="577215" y="3645661"/>
                </a:lnTo>
                <a:lnTo>
                  <a:pt x="622149" y="3636589"/>
                </a:lnTo>
                <a:lnTo>
                  <a:pt x="658844" y="3611848"/>
                </a:lnTo>
                <a:lnTo>
                  <a:pt x="683585" y="3575153"/>
                </a:lnTo>
                <a:lnTo>
                  <a:pt x="692658" y="3530218"/>
                </a:lnTo>
                <a:lnTo>
                  <a:pt x="692658" y="115442"/>
                </a:lnTo>
                <a:lnTo>
                  <a:pt x="683585" y="70508"/>
                </a:lnTo>
                <a:lnTo>
                  <a:pt x="658844" y="33813"/>
                </a:lnTo>
                <a:lnTo>
                  <a:pt x="622149" y="9072"/>
                </a:lnTo>
                <a:lnTo>
                  <a:pt x="577215" y="0"/>
                </a:lnTo>
                <a:close/>
              </a:path>
            </a:pathLst>
          </a:custGeom>
        </p:spPr>
        <p:style>
          <a:lnRef idx="0">
            <a:schemeClr val="accent3"/>
          </a:lnRef>
          <a:fillRef idx="3">
            <a:schemeClr val="accent3"/>
          </a:fillRef>
          <a:effectRef idx="3">
            <a:schemeClr val="accent3"/>
          </a:effectRef>
          <a:fontRef idx="minor">
            <a:schemeClr val="lt1"/>
          </a:fontRef>
        </p:style>
        <p:txBody>
          <a:bodyPr wrap="square" lIns="0" tIns="0" rIns="0" bIns="0" rtlCol="0"/>
          <a:lstStyle/>
          <a:p>
            <a:endParaRPr/>
          </a:p>
        </p:txBody>
      </p:sp>
      <p:sp>
        <p:nvSpPr>
          <p:cNvPr id="13" name="object 13"/>
          <p:cNvSpPr txBox="1"/>
          <p:nvPr/>
        </p:nvSpPr>
        <p:spPr>
          <a:xfrm>
            <a:off x="1681112" y="2102976"/>
            <a:ext cx="254000" cy="3265804"/>
          </a:xfrm>
          <a:prstGeom prst="rect">
            <a:avLst/>
          </a:prstGeom>
        </p:spPr>
        <p:txBody>
          <a:bodyPr vert="vert270" wrap="square" lIns="0" tIns="0" rIns="0" bIns="0" rtlCol="0">
            <a:spAutoFit/>
          </a:bodyPr>
          <a:lstStyle/>
          <a:p>
            <a:pPr marL="12700">
              <a:lnSpc>
                <a:spcPts val="1920"/>
              </a:lnSpc>
            </a:pPr>
            <a:r>
              <a:rPr sz="1800" b="1" spc="-5" dirty="0">
                <a:solidFill>
                  <a:srgbClr val="FFFFFF"/>
                </a:solidFill>
                <a:latin typeface="Cambria"/>
                <a:cs typeface="Cambria"/>
              </a:rPr>
              <a:t>T</a:t>
            </a:r>
            <a:r>
              <a:rPr sz="1800" b="1" spc="5" dirty="0">
                <a:solidFill>
                  <a:srgbClr val="FFFFFF"/>
                </a:solidFill>
                <a:latin typeface="Cambria"/>
                <a:cs typeface="Cambria"/>
              </a:rPr>
              <a:t>h</a:t>
            </a:r>
            <a:r>
              <a:rPr sz="1800" b="1" dirty="0">
                <a:solidFill>
                  <a:srgbClr val="FFFFFF"/>
                </a:solidFill>
                <a:latin typeface="Cambria"/>
                <a:cs typeface="Cambria"/>
              </a:rPr>
              <a:t>e</a:t>
            </a:r>
            <a:r>
              <a:rPr sz="1800" b="1" spc="10" dirty="0">
                <a:solidFill>
                  <a:srgbClr val="FFFFFF"/>
                </a:solidFill>
                <a:latin typeface="Cambria"/>
                <a:cs typeface="Cambria"/>
              </a:rPr>
              <a:t>m</a:t>
            </a:r>
            <a:r>
              <a:rPr sz="1800" b="1" spc="-5" dirty="0">
                <a:solidFill>
                  <a:srgbClr val="FFFFFF"/>
                </a:solidFill>
                <a:latin typeface="Cambria"/>
                <a:cs typeface="Cambria"/>
              </a:rPr>
              <a:t>ati</a:t>
            </a:r>
            <a:r>
              <a:rPr sz="1800" b="1" dirty="0">
                <a:solidFill>
                  <a:srgbClr val="FFFFFF"/>
                </a:solidFill>
                <a:latin typeface="Cambria"/>
                <a:cs typeface="Cambria"/>
              </a:rPr>
              <a:t>c</a:t>
            </a:r>
            <a:r>
              <a:rPr sz="1800" b="1" spc="-20" dirty="0">
                <a:solidFill>
                  <a:srgbClr val="FFFFFF"/>
                </a:solidFill>
                <a:latin typeface="Cambria"/>
                <a:cs typeface="Cambria"/>
              </a:rPr>
              <a:t> </a:t>
            </a:r>
            <a:r>
              <a:rPr sz="1800" b="1" dirty="0">
                <a:solidFill>
                  <a:srgbClr val="FFFFFF"/>
                </a:solidFill>
                <a:latin typeface="Cambria"/>
                <a:cs typeface="Cambria"/>
              </a:rPr>
              <a:t>A</a:t>
            </a:r>
            <a:r>
              <a:rPr sz="1800" b="1" spc="-25" dirty="0">
                <a:solidFill>
                  <a:srgbClr val="FFFFFF"/>
                </a:solidFill>
                <a:latin typeface="Cambria"/>
                <a:cs typeface="Cambria"/>
              </a:rPr>
              <a:t>r</a:t>
            </a:r>
            <a:r>
              <a:rPr sz="1800" b="1" dirty="0">
                <a:solidFill>
                  <a:srgbClr val="FFFFFF"/>
                </a:solidFill>
                <a:latin typeface="Cambria"/>
                <a:cs typeface="Cambria"/>
              </a:rPr>
              <a:t>eas</a:t>
            </a:r>
            <a:r>
              <a:rPr sz="1800" b="1" spc="-5" dirty="0">
                <a:solidFill>
                  <a:srgbClr val="FFFFFF"/>
                </a:solidFill>
                <a:latin typeface="Cambria"/>
                <a:cs typeface="Cambria"/>
              </a:rPr>
              <a:t> o</a:t>
            </a:r>
            <a:r>
              <a:rPr sz="1800" b="1" dirty="0">
                <a:solidFill>
                  <a:srgbClr val="FFFFFF"/>
                </a:solidFill>
                <a:latin typeface="Cambria"/>
                <a:cs typeface="Cambria"/>
              </a:rPr>
              <a:t>f </a:t>
            </a:r>
            <a:r>
              <a:rPr sz="1800" b="1" spc="-15" dirty="0">
                <a:solidFill>
                  <a:srgbClr val="FFFFFF"/>
                </a:solidFill>
                <a:latin typeface="Cambria"/>
                <a:cs typeface="Cambria"/>
              </a:rPr>
              <a:t>C</a:t>
            </a:r>
            <a:r>
              <a:rPr sz="1800" b="1" spc="-5" dirty="0">
                <a:solidFill>
                  <a:srgbClr val="FFFFFF"/>
                </a:solidFill>
                <a:latin typeface="Cambria"/>
                <a:cs typeface="Cambria"/>
              </a:rPr>
              <a:t>o</a:t>
            </a:r>
            <a:r>
              <a:rPr sz="1800" b="1" spc="-10" dirty="0">
                <a:solidFill>
                  <a:srgbClr val="FFFFFF"/>
                </a:solidFill>
                <a:latin typeface="Cambria"/>
                <a:cs typeface="Cambria"/>
              </a:rPr>
              <a:t>o</a:t>
            </a:r>
            <a:r>
              <a:rPr sz="1800" b="1" dirty="0">
                <a:solidFill>
                  <a:srgbClr val="FFFFFF"/>
                </a:solidFill>
                <a:latin typeface="Cambria"/>
                <a:cs typeface="Cambria"/>
              </a:rPr>
              <a:t>pe</a:t>
            </a:r>
            <a:r>
              <a:rPr sz="1800" b="1" spc="-35" dirty="0">
                <a:solidFill>
                  <a:srgbClr val="FFFFFF"/>
                </a:solidFill>
                <a:latin typeface="Cambria"/>
                <a:cs typeface="Cambria"/>
              </a:rPr>
              <a:t>r</a:t>
            </a:r>
            <a:r>
              <a:rPr sz="1800" b="1" spc="-5" dirty="0">
                <a:solidFill>
                  <a:srgbClr val="FFFFFF"/>
                </a:solidFill>
                <a:latin typeface="Cambria"/>
                <a:cs typeface="Cambria"/>
              </a:rPr>
              <a:t>ati</a:t>
            </a:r>
            <a:r>
              <a:rPr sz="1800" b="1" spc="-10" dirty="0">
                <a:solidFill>
                  <a:srgbClr val="FFFFFF"/>
                </a:solidFill>
                <a:latin typeface="Cambria"/>
                <a:cs typeface="Cambria"/>
              </a:rPr>
              <a:t>o</a:t>
            </a:r>
            <a:r>
              <a:rPr sz="1800" b="1" dirty="0">
                <a:solidFill>
                  <a:srgbClr val="FFFFFF"/>
                </a:solidFill>
                <a:latin typeface="Cambria"/>
                <a:cs typeface="Cambria"/>
              </a:rPr>
              <a:t>n</a:t>
            </a:r>
            <a:endParaRPr sz="1800" dirty="0">
              <a:latin typeface="Cambria"/>
              <a:cs typeface="Cambria"/>
            </a:endParaRPr>
          </a:p>
        </p:txBody>
      </p:sp>
      <p:sp>
        <p:nvSpPr>
          <p:cNvPr id="14" name="object 14"/>
          <p:cNvSpPr/>
          <p:nvPr/>
        </p:nvSpPr>
        <p:spPr>
          <a:xfrm>
            <a:off x="2540507" y="1138427"/>
            <a:ext cx="5102352" cy="800100"/>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3553967" y="1295400"/>
            <a:ext cx="3131819" cy="52273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620645" y="1219200"/>
            <a:ext cx="4995545" cy="692785"/>
          </a:xfrm>
          <a:custGeom>
            <a:avLst/>
            <a:gdLst/>
            <a:ahLst/>
            <a:cxnLst/>
            <a:rect l="l" t="t" r="r" b="b"/>
            <a:pathLst>
              <a:path w="4995545" h="692785">
                <a:moveTo>
                  <a:pt x="4880102" y="0"/>
                </a:moveTo>
                <a:lnTo>
                  <a:pt x="115443" y="0"/>
                </a:lnTo>
                <a:lnTo>
                  <a:pt x="70508" y="9072"/>
                </a:lnTo>
                <a:lnTo>
                  <a:pt x="33813" y="33813"/>
                </a:lnTo>
                <a:lnTo>
                  <a:pt x="9072" y="70508"/>
                </a:lnTo>
                <a:lnTo>
                  <a:pt x="0" y="115442"/>
                </a:lnTo>
                <a:lnTo>
                  <a:pt x="0" y="577214"/>
                </a:lnTo>
                <a:lnTo>
                  <a:pt x="9072" y="622149"/>
                </a:lnTo>
                <a:lnTo>
                  <a:pt x="33813" y="658844"/>
                </a:lnTo>
                <a:lnTo>
                  <a:pt x="70508" y="683585"/>
                </a:lnTo>
                <a:lnTo>
                  <a:pt x="115443" y="692658"/>
                </a:lnTo>
                <a:lnTo>
                  <a:pt x="4880102" y="692658"/>
                </a:lnTo>
                <a:lnTo>
                  <a:pt x="4925036" y="683585"/>
                </a:lnTo>
                <a:lnTo>
                  <a:pt x="4961731" y="658844"/>
                </a:lnTo>
                <a:lnTo>
                  <a:pt x="4986472" y="622149"/>
                </a:lnTo>
                <a:lnTo>
                  <a:pt x="4995545" y="577214"/>
                </a:lnTo>
                <a:lnTo>
                  <a:pt x="4995545" y="115442"/>
                </a:lnTo>
                <a:lnTo>
                  <a:pt x="4986472" y="70508"/>
                </a:lnTo>
                <a:lnTo>
                  <a:pt x="4961731" y="33813"/>
                </a:lnTo>
                <a:lnTo>
                  <a:pt x="4925036" y="9072"/>
                </a:lnTo>
                <a:lnTo>
                  <a:pt x="4880102" y="0"/>
                </a:lnTo>
                <a:close/>
              </a:path>
            </a:pathLst>
          </a:custGeom>
        </p:spPr>
        <p:style>
          <a:lnRef idx="0">
            <a:schemeClr val="accent5"/>
          </a:lnRef>
          <a:fillRef idx="3">
            <a:schemeClr val="accent5"/>
          </a:fillRef>
          <a:effectRef idx="3">
            <a:schemeClr val="accent5"/>
          </a:effectRef>
          <a:fontRef idx="minor">
            <a:schemeClr val="lt1"/>
          </a:fontRef>
        </p:style>
        <p:txBody>
          <a:bodyPr wrap="square" lIns="0" tIns="0" rIns="0" bIns="0" rtlCol="0"/>
          <a:lstStyle/>
          <a:p>
            <a:endParaRPr/>
          </a:p>
        </p:txBody>
      </p:sp>
      <p:sp>
        <p:nvSpPr>
          <p:cNvPr id="17" name="object 17"/>
          <p:cNvSpPr txBox="1"/>
          <p:nvPr/>
        </p:nvSpPr>
        <p:spPr>
          <a:xfrm>
            <a:off x="2815664" y="1411159"/>
            <a:ext cx="3797396" cy="307777"/>
          </a:xfrm>
          <a:prstGeom prst="rect">
            <a:avLst/>
          </a:prstGeom>
        </p:spPr>
        <p:txBody>
          <a:bodyPr vert="horz" wrap="square" lIns="0" tIns="0" rIns="0" bIns="0" rtlCol="0">
            <a:spAutoFit/>
          </a:bodyPr>
          <a:lstStyle/>
          <a:p>
            <a:pPr marL="12700">
              <a:lnSpc>
                <a:spcPct val="100000"/>
              </a:lnSpc>
            </a:pPr>
            <a:r>
              <a:rPr sz="2000" b="1" spc="-5" dirty="0">
                <a:solidFill>
                  <a:srgbClr val="FFFFFF"/>
                </a:solidFill>
                <a:latin typeface="Cambria"/>
                <a:cs typeface="Cambria"/>
              </a:rPr>
              <a:t>1- Health </a:t>
            </a:r>
            <a:r>
              <a:rPr sz="2000" b="1" spc="-15" dirty="0">
                <a:solidFill>
                  <a:srgbClr val="FFFFFF"/>
                </a:solidFill>
                <a:latin typeface="Cambria"/>
                <a:cs typeface="Cambria"/>
              </a:rPr>
              <a:t>System</a:t>
            </a:r>
            <a:r>
              <a:rPr sz="2000" b="1" dirty="0">
                <a:solidFill>
                  <a:srgbClr val="FFFFFF"/>
                </a:solidFill>
                <a:latin typeface="Cambria"/>
                <a:cs typeface="Cambria"/>
              </a:rPr>
              <a:t> </a:t>
            </a:r>
            <a:r>
              <a:rPr sz="2000" b="1" spc="-10" dirty="0">
                <a:solidFill>
                  <a:srgbClr val="FFFFFF"/>
                </a:solidFill>
                <a:latin typeface="Cambria"/>
                <a:cs typeface="Cambria"/>
              </a:rPr>
              <a:t>Strengthening</a:t>
            </a:r>
            <a:endParaRPr sz="2000" b="1" dirty="0">
              <a:latin typeface="Cambria"/>
              <a:cs typeface="Cambria"/>
            </a:endParaRPr>
          </a:p>
        </p:txBody>
      </p:sp>
      <p:sp>
        <p:nvSpPr>
          <p:cNvPr id="18" name="object 18"/>
          <p:cNvSpPr/>
          <p:nvPr/>
        </p:nvSpPr>
        <p:spPr>
          <a:xfrm>
            <a:off x="2529839" y="2008632"/>
            <a:ext cx="5102352" cy="798576"/>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3433571" y="2165604"/>
            <a:ext cx="3334512" cy="522732"/>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2609595" y="2088769"/>
            <a:ext cx="4995545" cy="692785"/>
          </a:xfrm>
          <a:custGeom>
            <a:avLst/>
            <a:gdLst/>
            <a:ahLst/>
            <a:cxnLst/>
            <a:rect l="l" t="t" r="r" b="b"/>
            <a:pathLst>
              <a:path w="4995545" h="692785">
                <a:moveTo>
                  <a:pt x="4880102" y="0"/>
                </a:moveTo>
                <a:lnTo>
                  <a:pt x="115443" y="0"/>
                </a:lnTo>
                <a:lnTo>
                  <a:pt x="70508" y="9072"/>
                </a:lnTo>
                <a:lnTo>
                  <a:pt x="33813" y="33813"/>
                </a:lnTo>
                <a:lnTo>
                  <a:pt x="9072" y="70508"/>
                </a:lnTo>
                <a:lnTo>
                  <a:pt x="0" y="115442"/>
                </a:lnTo>
                <a:lnTo>
                  <a:pt x="0" y="577214"/>
                </a:lnTo>
                <a:lnTo>
                  <a:pt x="9072" y="622149"/>
                </a:lnTo>
                <a:lnTo>
                  <a:pt x="33813" y="658844"/>
                </a:lnTo>
                <a:lnTo>
                  <a:pt x="70508" y="683585"/>
                </a:lnTo>
                <a:lnTo>
                  <a:pt x="115443" y="692657"/>
                </a:lnTo>
                <a:lnTo>
                  <a:pt x="4880102" y="692657"/>
                </a:lnTo>
                <a:lnTo>
                  <a:pt x="4925036" y="683585"/>
                </a:lnTo>
                <a:lnTo>
                  <a:pt x="4961731" y="658844"/>
                </a:lnTo>
                <a:lnTo>
                  <a:pt x="4986472" y="622149"/>
                </a:lnTo>
                <a:lnTo>
                  <a:pt x="4995545" y="577214"/>
                </a:lnTo>
                <a:lnTo>
                  <a:pt x="4995545" y="115442"/>
                </a:lnTo>
                <a:lnTo>
                  <a:pt x="4986472" y="70508"/>
                </a:lnTo>
                <a:lnTo>
                  <a:pt x="4961731" y="33813"/>
                </a:lnTo>
                <a:lnTo>
                  <a:pt x="4925036" y="9072"/>
                </a:lnTo>
                <a:lnTo>
                  <a:pt x="4880102" y="0"/>
                </a:lnTo>
                <a:close/>
              </a:path>
            </a:pathLst>
          </a:custGeom>
        </p:spPr>
        <p:style>
          <a:lnRef idx="0">
            <a:schemeClr val="accent3"/>
          </a:lnRef>
          <a:fillRef idx="3">
            <a:schemeClr val="accent3"/>
          </a:fillRef>
          <a:effectRef idx="3">
            <a:schemeClr val="accent3"/>
          </a:effectRef>
          <a:fontRef idx="minor">
            <a:schemeClr val="lt1"/>
          </a:fontRef>
        </p:style>
        <p:txBody>
          <a:bodyPr wrap="square" lIns="0" tIns="0" rIns="0" bIns="0" rtlCol="0"/>
          <a:lstStyle/>
          <a:p>
            <a:endParaRPr/>
          </a:p>
        </p:txBody>
      </p:sp>
      <p:sp>
        <p:nvSpPr>
          <p:cNvPr id="21" name="object 21"/>
          <p:cNvSpPr txBox="1"/>
          <p:nvPr/>
        </p:nvSpPr>
        <p:spPr>
          <a:xfrm>
            <a:off x="2908377" y="2307843"/>
            <a:ext cx="4349799" cy="307777"/>
          </a:xfrm>
          <a:prstGeom prst="rect">
            <a:avLst/>
          </a:prstGeom>
        </p:spPr>
        <p:txBody>
          <a:bodyPr vert="horz" wrap="square" lIns="0" tIns="0" rIns="0" bIns="0" rtlCol="0">
            <a:spAutoFit/>
          </a:bodyPr>
          <a:lstStyle/>
          <a:p>
            <a:pPr marL="12700">
              <a:lnSpc>
                <a:spcPct val="100000"/>
              </a:lnSpc>
            </a:pPr>
            <a:r>
              <a:rPr sz="2000" b="1" spc="-5" dirty="0">
                <a:solidFill>
                  <a:srgbClr val="FFFFFF"/>
                </a:solidFill>
                <a:latin typeface="Cambria"/>
                <a:cs typeface="Cambria"/>
              </a:rPr>
              <a:t>2- Disease </a:t>
            </a:r>
            <a:r>
              <a:rPr sz="2000" b="1" spc="-10" dirty="0">
                <a:solidFill>
                  <a:srgbClr val="FFFFFF"/>
                </a:solidFill>
                <a:latin typeface="Cambria"/>
                <a:cs typeface="Cambria"/>
              </a:rPr>
              <a:t>Prevention and Control</a:t>
            </a:r>
            <a:endParaRPr sz="2000" b="1" dirty="0">
              <a:latin typeface="Cambria"/>
              <a:cs typeface="Cambria"/>
            </a:endParaRPr>
          </a:p>
        </p:txBody>
      </p:sp>
      <p:sp>
        <p:nvSpPr>
          <p:cNvPr id="22" name="object 22"/>
          <p:cNvSpPr/>
          <p:nvPr/>
        </p:nvSpPr>
        <p:spPr>
          <a:xfrm>
            <a:off x="2568700" y="2881883"/>
            <a:ext cx="5102352" cy="800100"/>
          </a:xfrm>
          <a:prstGeom prst="rect">
            <a:avLst/>
          </a:prstGeom>
          <a:blipFill>
            <a:blip r:embed="rId8" cstate="print"/>
            <a:stretch>
              <a:fillRect/>
            </a:stretch>
          </a:blipFill>
        </p:spPr>
        <p:txBody>
          <a:bodyPr wrap="square" lIns="0" tIns="0" rIns="0" bIns="0" rtlCol="0"/>
          <a:lstStyle/>
          <a:p>
            <a:endParaRPr/>
          </a:p>
        </p:txBody>
      </p:sp>
      <p:sp>
        <p:nvSpPr>
          <p:cNvPr id="23" name="object 23"/>
          <p:cNvSpPr/>
          <p:nvPr/>
        </p:nvSpPr>
        <p:spPr>
          <a:xfrm>
            <a:off x="2567939" y="3031235"/>
            <a:ext cx="5065775" cy="522732"/>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2609595" y="2954527"/>
            <a:ext cx="4995545" cy="692785"/>
          </a:xfrm>
          <a:custGeom>
            <a:avLst/>
            <a:gdLst/>
            <a:ahLst/>
            <a:cxnLst/>
            <a:rect l="l" t="t" r="r" b="b"/>
            <a:pathLst>
              <a:path w="4995545" h="692785">
                <a:moveTo>
                  <a:pt x="4880102" y="0"/>
                </a:moveTo>
                <a:lnTo>
                  <a:pt x="115443" y="0"/>
                </a:lnTo>
                <a:lnTo>
                  <a:pt x="70508" y="9072"/>
                </a:lnTo>
                <a:lnTo>
                  <a:pt x="33813" y="33813"/>
                </a:lnTo>
                <a:lnTo>
                  <a:pt x="9072" y="70508"/>
                </a:lnTo>
                <a:lnTo>
                  <a:pt x="0" y="115443"/>
                </a:lnTo>
                <a:lnTo>
                  <a:pt x="0" y="577214"/>
                </a:lnTo>
                <a:lnTo>
                  <a:pt x="9072" y="622149"/>
                </a:lnTo>
                <a:lnTo>
                  <a:pt x="33813" y="658844"/>
                </a:lnTo>
                <a:lnTo>
                  <a:pt x="70508" y="683585"/>
                </a:lnTo>
                <a:lnTo>
                  <a:pt x="115443" y="692658"/>
                </a:lnTo>
                <a:lnTo>
                  <a:pt x="4880102" y="692658"/>
                </a:lnTo>
                <a:lnTo>
                  <a:pt x="4925036" y="683585"/>
                </a:lnTo>
                <a:lnTo>
                  <a:pt x="4961731" y="658844"/>
                </a:lnTo>
                <a:lnTo>
                  <a:pt x="4986472" y="622149"/>
                </a:lnTo>
                <a:lnTo>
                  <a:pt x="4995545" y="577214"/>
                </a:lnTo>
                <a:lnTo>
                  <a:pt x="4995545" y="115443"/>
                </a:lnTo>
                <a:lnTo>
                  <a:pt x="4986472" y="70508"/>
                </a:lnTo>
                <a:lnTo>
                  <a:pt x="4961731" y="33813"/>
                </a:lnTo>
                <a:lnTo>
                  <a:pt x="4925036" y="9072"/>
                </a:lnTo>
                <a:lnTo>
                  <a:pt x="4880102" y="0"/>
                </a:lnTo>
                <a:close/>
              </a:path>
            </a:pathLst>
          </a:custGeom>
        </p:spPr>
        <p:style>
          <a:lnRef idx="0">
            <a:schemeClr val="accent6"/>
          </a:lnRef>
          <a:fillRef idx="3">
            <a:schemeClr val="accent6"/>
          </a:fillRef>
          <a:effectRef idx="3">
            <a:schemeClr val="accent6"/>
          </a:effectRef>
          <a:fontRef idx="minor">
            <a:schemeClr val="lt1"/>
          </a:fontRef>
        </p:style>
        <p:txBody>
          <a:bodyPr wrap="square" lIns="0" tIns="0" rIns="0" bIns="0" rtlCol="0"/>
          <a:lstStyle/>
          <a:p>
            <a:endParaRPr/>
          </a:p>
        </p:txBody>
      </p:sp>
      <p:sp>
        <p:nvSpPr>
          <p:cNvPr id="25" name="object 25"/>
          <p:cNvSpPr txBox="1"/>
          <p:nvPr/>
        </p:nvSpPr>
        <p:spPr>
          <a:xfrm>
            <a:off x="2786406" y="2984824"/>
            <a:ext cx="4702175" cy="615553"/>
          </a:xfrm>
          <a:prstGeom prst="rect">
            <a:avLst/>
          </a:prstGeom>
        </p:spPr>
        <p:txBody>
          <a:bodyPr vert="horz" wrap="square" lIns="0" tIns="0" rIns="0" bIns="0" rtlCol="0">
            <a:spAutoFit/>
          </a:bodyPr>
          <a:lstStyle/>
          <a:p>
            <a:pPr marL="12700">
              <a:lnSpc>
                <a:spcPct val="100000"/>
              </a:lnSpc>
            </a:pPr>
            <a:r>
              <a:rPr sz="2000" b="1" spc="-5" dirty="0">
                <a:solidFill>
                  <a:srgbClr val="FFFFFF"/>
                </a:solidFill>
                <a:latin typeface="Cambria"/>
                <a:cs typeface="Cambria"/>
              </a:rPr>
              <a:t>3- </a:t>
            </a:r>
            <a:r>
              <a:rPr sz="2000" b="1" spc="-10" dirty="0">
                <a:solidFill>
                  <a:srgbClr val="FFFFFF"/>
                </a:solidFill>
                <a:latin typeface="Cambria"/>
                <a:cs typeface="Cambria"/>
              </a:rPr>
              <a:t>Maternal, </a:t>
            </a:r>
            <a:r>
              <a:rPr sz="2000" b="1" spc="-5" dirty="0">
                <a:solidFill>
                  <a:srgbClr val="FFFFFF"/>
                </a:solidFill>
                <a:latin typeface="Cambria"/>
                <a:cs typeface="Cambria"/>
              </a:rPr>
              <a:t>New-born and Child Health and</a:t>
            </a:r>
            <a:r>
              <a:rPr sz="2000" b="1" spc="75" dirty="0">
                <a:solidFill>
                  <a:srgbClr val="FFFFFF"/>
                </a:solidFill>
                <a:latin typeface="Cambria"/>
                <a:cs typeface="Cambria"/>
              </a:rPr>
              <a:t> </a:t>
            </a:r>
            <a:r>
              <a:rPr sz="2000" b="1" spc="-5" dirty="0">
                <a:solidFill>
                  <a:srgbClr val="FFFFFF"/>
                </a:solidFill>
                <a:latin typeface="Cambria"/>
                <a:cs typeface="Cambria"/>
              </a:rPr>
              <a:t>Nutrition</a:t>
            </a:r>
            <a:endParaRPr sz="2000" b="1" dirty="0">
              <a:latin typeface="Cambria"/>
              <a:cs typeface="Cambria"/>
            </a:endParaRPr>
          </a:p>
        </p:txBody>
      </p:sp>
      <p:sp>
        <p:nvSpPr>
          <p:cNvPr id="26" name="object 26"/>
          <p:cNvSpPr/>
          <p:nvPr/>
        </p:nvSpPr>
        <p:spPr>
          <a:xfrm>
            <a:off x="2529839" y="3739896"/>
            <a:ext cx="5102352" cy="800100"/>
          </a:xfrm>
          <a:prstGeom prst="rect">
            <a:avLst/>
          </a:prstGeom>
          <a:blipFill>
            <a:blip r:embed="rId10" cstate="print"/>
            <a:stretch>
              <a:fillRect/>
            </a:stretch>
          </a:blipFill>
        </p:spPr>
        <p:txBody>
          <a:bodyPr wrap="square" lIns="0" tIns="0" rIns="0" bIns="0" rtlCol="0"/>
          <a:lstStyle/>
          <a:p>
            <a:endParaRPr/>
          </a:p>
        </p:txBody>
      </p:sp>
      <p:sp>
        <p:nvSpPr>
          <p:cNvPr id="27" name="object 27"/>
          <p:cNvSpPr/>
          <p:nvPr/>
        </p:nvSpPr>
        <p:spPr>
          <a:xfrm>
            <a:off x="2891027" y="3896867"/>
            <a:ext cx="4419600" cy="522731"/>
          </a:xfrm>
          <a:prstGeom prst="rect">
            <a:avLst/>
          </a:prstGeom>
          <a:blipFill>
            <a:blip r:embed="rId11" cstate="print"/>
            <a:stretch>
              <a:fillRect/>
            </a:stretch>
          </a:blipFill>
        </p:spPr>
        <p:txBody>
          <a:bodyPr wrap="square" lIns="0" tIns="0" rIns="0" bIns="0" rtlCol="0"/>
          <a:lstStyle/>
          <a:p>
            <a:endParaRPr/>
          </a:p>
        </p:txBody>
      </p:sp>
      <p:sp>
        <p:nvSpPr>
          <p:cNvPr id="28" name="object 28"/>
          <p:cNvSpPr/>
          <p:nvPr/>
        </p:nvSpPr>
        <p:spPr>
          <a:xfrm>
            <a:off x="2609595" y="3820414"/>
            <a:ext cx="4995545" cy="692785"/>
          </a:xfrm>
          <a:custGeom>
            <a:avLst/>
            <a:gdLst/>
            <a:ahLst/>
            <a:cxnLst/>
            <a:rect l="l" t="t" r="r" b="b"/>
            <a:pathLst>
              <a:path w="4995545" h="692785">
                <a:moveTo>
                  <a:pt x="4880102" y="0"/>
                </a:moveTo>
                <a:lnTo>
                  <a:pt x="115443" y="0"/>
                </a:lnTo>
                <a:lnTo>
                  <a:pt x="70508" y="9072"/>
                </a:lnTo>
                <a:lnTo>
                  <a:pt x="33813" y="33813"/>
                </a:lnTo>
                <a:lnTo>
                  <a:pt x="9072" y="70508"/>
                </a:lnTo>
                <a:lnTo>
                  <a:pt x="0" y="115443"/>
                </a:lnTo>
                <a:lnTo>
                  <a:pt x="0" y="577215"/>
                </a:lnTo>
                <a:lnTo>
                  <a:pt x="9072" y="622149"/>
                </a:lnTo>
                <a:lnTo>
                  <a:pt x="33813" y="658844"/>
                </a:lnTo>
                <a:lnTo>
                  <a:pt x="70508" y="683585"/>
                </a:lnTo>
                <a:lnTo>
                  <a:pt x="115443" y="692658"/>
                </a:lnTo>
                <a:lnTo>
                  <a:pt x="4880102" y="692658"/>
                </a:lnTo>
                <a:lnTo>
                  <a:pt x="4925036" y="683585"/>
                </a:lnTo>
                <a:lnTo>
                  <a:pt x="4961731" y="658844"/>
                </a:lnTo>
                <a:lnTo>
                  <a:pt x="4986472" y="622149"/>
                </a:lnTo>
                <a:lnTo>
                  <a:pt x="4995545" y="577215"/>
                </a:lnTo>
                <a:lnTo>
                  <a:pt x="4995545" y="115443"/>
                </a:lnTo>
                <a:lnTo>
                  <a:pt x="4986472" y="70508"/>
                </a:lnTo>
                <a:lnTo>
                  <a:pt x="4961731" y="33813"/>
                </a:lnTo>
                <a:lnTo>
                  <a:pt x="4925036" y="9072"/>
                </a:lnTo>
                <a:lnTo>
                  <a:pt x="4880102" y="0"/>
                </a:lnTo>
                <a:close/>
              </a:path>
            </a:pathLst>
          </a:custGeom>
        </p:spPr>
        <p:style>
          <a:lnRef idx="0">
            <a:schemeClr val="accent2"/>
          </a:lnRef>
          <a:fillRef idx="3">
            <a:schemeClr val="accent2"/>
          </a:fillRef>
          <a:effectRef idx="3">
            <a:schemeClr val="accent2"/>
          </a:effectRef>
          <a:fontRef idx="minor">
            <a:schemeClr val="lt1"/>
          </a:fontRef>
        </p:style>
        <p:txBody>
          <a:bodyPr wrap="square" lIns="0" tIns="0" rIns="0" bIns="0" rtlCol="0"/>
          <a:lstStyle/>
          <a:p>
            <a:endParaRPr/>
          </a:p>
        </p:txBody>
      </p:sp>
      <p:sp>
        <p:nvSpPr>
          <p:cNvPr id="29" name="object 29"/>
          <p:cNvSpPr txBox="1"/>
          <p:nvPr/>
        </p:nvSpPr>
        <p:spPr>
          <a:xfrm>
            <a:off x="2815664" y="3859093"/>
            <a:ext cx="4789476" cy="615553"/>
          </a:xfrm>
          <a:prstGeom prst="rect">
            <a:avLst/>
          </a:prstGeom>
        </p:spPr>
        <p:txBody>
          <a:bodyPr vert="horz" wrap="square" lIns="0" tIns="0" rIns="0" bIns="0" rtlCol="0">
            <a:spAutoFit/>
          </a:bodyPr>
          <a:lstStyle/>
          <a:p>
            <a:pPr marL="12700">
              <a:lnSpc>
                <a:spcPct val="100000"/>
              </a:lnSpc>
            </a:pPr>
            <a:r>
              <a:rPr sz="2000" b="1" spc="-5" dirty="0">
                <a:solidFill>
                  <a:srgbClr val="FFFFFF"/>
                </a:solidFill>
                <a:latin typeface="Cambria"/>
                <a:cs typeface="Cambria"/>
              </a:rPr>
              <a:t>4- </a:t>
            </a:r>
            <a:r>
              <a:rPr sz="2000" b="1" spc="-10" dirty="0">
                <a:solidFill>
                  <a:srgbClr val="FFFFFF"/>
                </a:solidFill>
                <a:latin typeface="Cambria"/>
                <a:cs typeface="Cambria"/>
              </a:rPr>
              <a:t>Medicine, </a:t>
            </a:r>
            <a:r>
              <a:rPr sz="2000" b="1" spc="-20" dirty="0">
                <a:solidFill>
                  <a:srgbClr val="FFFFFF"/>
                </a:solidFill>
                <a:latin typeface="Cambria"/>
                <a:cs typeface="Cambria"/>
              </a:rPr>
              <a:t>Vaccine </a:t>
            </a:r>
            <a:r>
              <a:rPr sz="2000" b="1" spc="-10" dirty="0">
                <a:solidFill>
                  <a:srgbClr val="FFFFFF"/>
                </a:solidFill>
                <a:latin typeface="Cambria"/>
                <a:cs typeface="Cambria"/>
              </a:rPr>
              <a:t>and Medical</a:t>
            </a:r>
            <a:r>
              <a:rPr sz="2000" b="1" spc="160" dirty="0">
                <a:solidFill>
                  <a:srgbClr val="FFFFFF"/>
                </a:solidFill>
                <a:latin typeface="Cambria"/>
                <a:cs typeface="Cambria"/>
              </a:rPr>
              <a:t> </a:t>
            </a:r>
            <a:r>
              <a:rPr sz="2000" b="1" spc="-20" dirty="0">
                <a:solidFill>
                  <a:srgbClr val="FFFFFF"/>
                </a:solidFill>
                <a:latin typeface="Cambria"/>
                <a:cs typeface="Cambria"/>
              </a:rPr>
              <a:t>Technologies</a:t>
            </a:r>
            <a:endParaRPr sz="2000" b="1" dirty="0">
              <a:latin typeface="Cambria"/>
              <a:cs typeface="Cambria"/>
            </a:endParaRPr>
          </a:p>
        </p:txBody>
      </p:sp>
      <p:sp>
        <p:nvSpPr>
          <p:cNvPr id="30" name="object 30"/>
          <p:cNvSpPr/>
          <p:nvPr/>
        </p:nvSpPr>
        <p:spPr>
          <a:xfrm>
            <a:off x="2529839" y="4605528"/>
            <a:ext cx="5102352" cy="800100"/>
          </a:xfrm>
          <a:prstGeom prst="rect">
            <a:avLst/>
          </a:prstGeom>
          <a:blipFill>
            <a:blip r:embed="rId12" cstate="print"/>
            <a:stretch>
              <a:fillRect/>
            </a:stretch>
          </a:blipFill>
        </p:spPr>
        <p:txBody>
          <a:bodyPr wrap="square" lIns="0" tIns="0" rIns="0" bIns="0" rtlCol="0"/>
          <a:lstStyle/>
          <a:p>
            <a:endParaRPr/>
          </a:p>
        </p:txBody>
      </p:sp>
      <p:sp>
        <p:nvSpPr>
          <p:cNvPr id="31" name="object 31"/>
          <p:cNvSpPr/>
          <p:nvPr/>
        </p:nvSpPr>
        <p:spPr>
          <a:xfrm>
            <a:off x="2769107" y="4762500"/>
            <a:ext cx="4664964" cy="522731"/>
          </a:xfrm>
          <a:prstGeom prst="rect">
            <a:avLst/>
          </a:prstGeom>
          <a:blipFill>
            <a:blip r:embed="rId13" cstate="print"/>
            <a:stretch>
              <a:fillRect/>
            </a:stretch>
          </a:blipFill>
        </p:spPr>
        <p:txBody>
          <a:bodyPr wrap="square" lIns="0" tIns="0" rIns="0" bIns="0" rtlCol="0"/>
          <a:lstStyle/>
          <a:p>
            <a:endParaRPr/>
          </a:p>
        </p:txBody>
      </p:sp>
      <p:sp>
        <p:nvSpPr>
          <p:cNvPr id="32" name="object 32"/>
          <p:cNvSpPr/>
          <p:nvPr/>
        </p:nvSpPr>
        <p:spPr>
          <a:xfrm>
            <a:off x="2609595" y="4686172"/>
            <a:ext cx="4995545" cy="692785"/>
          </a:xfrm>
          <a:custGeom>
            <a:avLst/>
            <a:gdLst/>
            <a:ahLst/>
            <a:cxnLst/>
            <a:rect l="l" t="t" r="r" b="b"/>
            <a:pathLst>
              <a:path w="4995545" h="692785">
                <a:moveTo>
                  <a:pt x="4880102" y="0"/>
                </a:moveTo>
                <a:lnTo>
                  <a:pt x="115443" y="0"/>
                </a:lnTo>
                <a:lnTo>
                  <a:pt x="70508" y="9072"/>
                </a:lnTo>
                <a:lnTo>
                  <a:pt x="33813" y="33813"/>
                </a:lnTo>
                <a:lnTo>
                  <a:pt x="9072" y="70508"/>
                </a:lnTo>
                <a:lnTo>
                  <a:pt x="0" y="115443"/>
                </a:lnTo>
                <a:lnTo>
                  <a:pt x="0" y="577214"/>
                </a:lnTo>
                <a:lnTo>
                  <a:pt x="9072" y="622149"/>
                </a:lnTo>
                <a:lnTo>
                  <a:pt x="33813" y="658844"/>
                </a:lnTo>
                <a:lnTo>
                  <a:pt x="70508" y="683585"/>
                </a:lnTo>
                <a:lnTo>
                  <a:pt x="115443" y="692657"/>
                </a:lnTo>
                <a:lnTo>
                  <a:pt x="4880102" y="692657"/>
                </a:lnTo>
                <a:lnTo>
                  <a:pt x="4925036" y="683585"/>
                </a:lnTo>
                <a:lnTo>
                  <a:pt x="4961731" y="658844"/>
                </a:lnTo>
                <a:lnTo>
                  <a:pt x="4986472" y="622149"/>
                </a:lnTo>
                <a:lnTo>
                  <a:pt x="4995545" y="577214"/>
                </a:lnTo>
                <a:lnTo>
                  <a:pt x="4995545" y="115443"/>
                </a:lnTo>
                <a:lnTo>
                  <a:pt x="4986472" y="70508"/>
                </a:lnTo>
                <a:lnTo>
                  <a:pt x="4961731" y="33813"/>
                </a:lnTo>
                <a:lnTo>
                  <a:pt x="4925036" y="9072"/>
                </a:lnTo>
                <a:lnTo>
                  <a:pt x="4880102" y="0"/>
                </a:lnTo>
                <a:close/>
              </a:path>
            </a:pathLst>
          </a:custGeom>
        </p:spPr>
        <p:style>
          <a:lnRef idx="0">
            <a:schemeClr val="accent4"/>
          </a:lnRef>
          <a:fillRef idx="3">
            <a:schemeClr val="accent4"/>
          </a:fillRef>
          <a:effectRef idx="3">
            <a:schemeClr val="accent4"/>
          </a:effectRef>
          <a:fontRef idx="minor">
            <a:schemeClr val="lt1"/>
          </a:fontRef>
        </p:style>
        <p:txBody>
          <a:bodyPr wrap="square" lIns="0" tIns="0" rIns="0" bIns="0" rtlCol="0"/>
          <a:lstStyle/>
          <a:p>
            <a:endParaRPr/>
          </a:p>
        </p:txBody>
      </p:sp>
      <p:sp>
        <p:nvSpPr>
          <p:cNvPr id="33" name="object 33"/>
          <p:cNvSpPr txBox="1"/>
          <p:nvPr/>
        </p:nvSpPr>
        <p:spPr>
          <a:xfrm>
            <a:off x="2815664" y="4697801"/>
            <a:ext cx="4301490" cy="615553"/>
          </a:xfrm>
          <a:prstGeom prst="rect">
            <a:avLst/>
          </a:prstGeom>
        </p:spPr>
        <p:txBody>
          <a:bodyPr vert="horz" wrap="square" lIns="0" tIns="0" rIns="0" bIns="0" rtlCol="0">
            <a:spAutoFit/>
          </a:bodyPr>
          <a:lstStyle/>
          <a:p>
            <a:pPr marL="12700">
              <a:lnSpc>
                <a:spcPct val="100000"/>
              </a:lnSpc>
            </a:pPr>
            <a:r>
              <a:rPr sz="2000" b="1" spc="-5" dirty="0">
                <a:solidFill>
                  <a:srgbClr val="FFFFFF"/>
                </a:solidFill>
                <a:latin typeface="Cambria"/>
                <a:cs typeface="Cambria"/>
              </a:rPr>
              <a:t>5- Emergency Health Response </a:t>
            </a:r>
            <a:r>
              <a:rPr sz="2000" b="1" spc="-10" dirty="0">
                <a:solidFill>
                  <a:srgbClr val="FFFFFF"/>
                </a:solidFill>
                <a:latin typeface="Cambria"/>
                <a:cs typeface="Cambria"/>
              </a:rPr>
              <a:t>and</a:t>
            </a:r>
            <a:r>
              <a:rPr sz="2000" b="1" spc="15" dirty="0">
                <a:solidFill>
                  <a:srgbClr val="FFFFFF"/>
                </a:solidFill>
                <a:latin typeface="Cambria"/>
                <a:cs typeface="Cambria"/>
              </a:rPr>
              <a:t> </a:t>
            </a:r>
            <a:r>
              <a:rPr sz="2000" b="1" spc="-10" dirty="0">
                <a:solidFill>
                  <a:srgbClr val="FFFFFF"/>
                </a:solidFill>
                <a:latin typeface="Cambria"/>
                <a:cs typeface="Cambria"/>
              </a:rPr>
              <a:t>Interventions</a:t>
            </a:r>
            <a:endParaRPr sz="2000" b="1" dirty="0">
              <a:latin typeface="Cambria"/>
              <a:cs typeface="Cambria"/>
            </a:endParaRPr>
          </a:p>
        </p:txBody>
      </p:sp>
      <p:sp>
        <p:nvSpPr>
          <p:cNvPr id="34" name="object 34"/>
          <p:cNvSpPr/>
          <p:nvPr/>
        </p:nvSpPr>
        <p:spPr>
          <a:xfrm>
            <a:off x="2529839" y="5471159"/>
            <a:ext cx="5102352" cy="800100"/>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2735579" y="5628132"/>
            <a:ext cx="4732020" cy="522732"/>
          </a:xfrm>
          <a:prstGeom prst="rect">
            <a:avLst/>
          </a:prstGeom>
          <a:blipFill>
            <a:blip r:embed="rId15" cstate="print"/>
            <a:stretch>
              <a:fillRect/>
            </a:stretch>
          </a:blipFill>
        </p:spPr>
        <p:txBody>
          <a:bodyPr wrap="square" lIns="0" tIns="0" rIns="0" bIns="0" rtlCol="0"/>
          <a:lstStyle/>
          <a:p>
            <a:endParaRPr/>
          </a:p>
        </p:txBody>
      </p:sp>
      <p:sp>
        <p:nvSpPr>
          <p:cNvPr id="36" name="object 36"/>
          <p:cNvSpPr/>
          <p:nvPr/>
        </p:nvSpPr>
        <p:spPr>
          <a:xfrm>
            <a:off x="2609595" y="5552059"/>
            <a:ext cx="4995545" cy="692785"/>
          </a:xfrm>
          <a:custGeom>
            <a:avLst/>
            <a:gdLst/>
            <a:ahLst/>
            <a:cxnLst/>
            <a:rect l="l" t="t" r="r" b="b"/>
            <a:pathLst>
              <a:path w="4995545" h="692785">
                <a:moveTo>
                  <a:pt x="4880102" y="0"/>
                </a:moveTo>
                <a:lnTo>
                  <a:pt x="115443" y="0"/>
                </a:lnTo>
                <a:lnTo>
                  <a:pt x="70508" y="9066"/>
                </a:lnTo>
                <a:lnTo>
                  <a:pt x="33813" y="33794"/>
                </a:lnTo>
                <a:lnTo>
                  <a:pt x="9072" y="70476"/>
                </a:lnTo>
                <a:lnTo>
                  <a:pt x="0" y="115404"/>
                </a:lnTo>
                <a:lnTo>
                  <a:pt x="0" y="577164"/>
                </a:lnTo>
                <a:lnTo>
                  <a:pt x="9072" y="622105"/>
                </a:lnTo>
                <a:lnTo>
                  <a:pt x="33813" y="658804"/>
                </a:lnTo>
                <a:lnTo>
                  <a:pt x="70508" y="683547"/>
                </a:lnTo>
                <a:lnTo>
                  <a:pt x="115443" y="692619"/>
                </a:lnTo>
                <a:lnTo>
                  <a:pt x="4880102" y="692619"/>
                </a:lnTo>
                <a:lnTo>
                  <a:pt x="4925036" y="683547"/>
                </a:lnTo>
                <a:lnTo>
                  <a:pt x="4961731" y="658804"/>
                </a:lnTo>
                <a:lnTo>
                  <a:pt x="4986472" y="622105"/>
                </a:lnTo>
                <a:lnTo>
                  <a:pt x="4995545" y="577164"/>
                </a:lnTo>
                <a:lnTo>
                  <a:pt x="4995545" y="115404"/>
                </a:lnTo>
                <a:lnTo>
                  <a:pt x="4986472" y="70476"/>
                </a:lnTo>
                <a:lnTo>
                  <a:pt x="4961731" y="33794"/>
                </a:lnTo>
                <a:lnTo>
                  <a:pt x="4925036" y="9066"/>
                </a:lnTo>
                <a:lnTo>
                  <a:pt x="4880102" y="0"/>
                </a:lnTo>
                <a:close/>
              </a:path>
            </a:pathLst>
          </a:custGeom>
        </p:spPr>
        <p:style>
          <a:lnRef idx="0">
            <a:schemeClr val="accent5"/>
          </a:lnRef>
          <a:fillRef idx="3">
            <a:schemeClr val="accent5"/>
          </a:fillRef>
          <a:effectRef idx="3">
            <a:schemeClr val="accent5"/>
          </a:effectRef>
          <a:fontRef idx="minor">
            <a:schemeClr val="lt1"/>
          </a:fontRef>
        </p:style>
        <p:txBody>
          <a:bodyPr wrap="square" lIns="0" tIns="0" rIns="0" bIns="0" rtlCol="0"/>
          <a:lstStyle/>
          <a:p>
            <a:endParaRPr/>
          </a:p>
        </p:txBody>
      </p:sp>
      <p:sp>
        <p:nvSpPr>
          <p:cNvPr id="37" name="object 37"/>
          <p:cNvSpPr txBox="1"/>
          <p:nvPr/>
        </p:nvSpPr>
        <p:spPr>
          <a:xfrm>
            <a:off x="2907917" y="5599782"/>
            <a:ext cx="4526153" cy="615553"/>
          </a:xfrm>
          <a:prstGeom prst="rect">
            <a:avLst/>
          </a:prstGeom>
        </p:spPr>
        <p:txBody>
          <a:bodyPr vert="horz" wrap="square" lIns="0" tIns="0" rIns="0" bIns="0" rtlCol="0">
            <a:spAutoFit/>
          </a:bodyPr>
          <a:lstStyle/>
          <a:p>
            <a:pPr marL="12700">
              <a:lnSpc>
                <a:spcPct val="100000"/>
              </a:lnSpc>
            </a:pPr>
            <a:r>
              <a:rPr sz="2000" b="1" spc="-5" dirty="0">
                <a:solidFill>
                  <a:srgbClr val="FFFFFF"/>
                </a:solidFill>
                <a:latin typeface="Cambria"/>
                <a:cs typeface="Cambria"/>
              </a:rPr>
              <a:t>6- Information, Education, </a:t>
            </a:r>
            <a:r>
              <a:rPr sz="2000" b="1" spc="-10" dirty="0">
                <a:solidFill>
                  <a:srgbClr val="FFFFFF"/>
                </a:solidFill>
                <a:latin typeface="Cambria"/>
                <a:cs typeface="Cambria"/>
              </a:rPr>
              <a:t>Research </a:t>
            </a:r>
            <a:r>
              <a:rPr sz="2000" b="1" spc="-5" dirty="0">
                <a:solidFill>
                  <a:srgbClr val="FFFFFF"/>
                </a:solidFill>
                <a:latin typeface="Cambria"/>
                <a:cs typeface="Cambria"/>
              </a:rPr>
              <a:t>and </a:t>
            </a:r>
            <a:r>
              <a:rPr sz="2000" b="1" spc="-15" dirty="0">
                <a:solidFill>
                  <a:srgbClr val="FFFFFF"/>
                </a:solidFill>
                <a:latin typeface="Cambria"/>
                <a:cs typeface="Cambria"/>
              </a:rPr>
              <a:t>Advocacy</a:t>
            </a:r>
            <a:endParaRPr sz="2000" b="1" dirty="0">
              <a:latin typeface="Cambria"/>
              <a:cs typeface="Cambria"/>
            </a:endParaRPr>
          </a:p>
        </p:txBody>
      </p:sp>
      <p:pic>
        <p:nvPicPr>
          <p:cNvPr id="39" name="Picture 3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bwMode="gray">
          <a:xfrm>
            <a:off x="9888" y="5142"/>
            <a:ext cx="1080120" cy="1080120"/>
          </a:xfrm>
          <a:prstGeom prst="rect">
            <a:avLst/>
          </a:prstGeom>
        </p:spPr>
      </p:pic>
      <p:pic>
        <p:nvPicPr>
          <p:cNvPr id="40" name="Picture 39" descr="C:\Users\kenan\Desktop\Sesric\sesric-logo.jp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23415" y="5142"/>
            <a:ext cx="1111867" cy="1133285"/>
          </a:xfrm>
          <a:prstGeom prst="rect">
            <a:avLst/>
          </a:prstGeom>
          <a:noFill/>
          <a:effectLs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Autofit/>
          </a:bodyPr>
          <a:lstStyle/>
          <a:p>
            <a:pPr eaLnBrk="1" hangingPunct="1"/>
            <a:r>
              <a:rPr lang="en-US" sz="2800" b="1" cap="small" dirty="0">
                <a:solidFill>
                  <a:srgbClr val="002060"/>
                </a:solidFill>
                <a:latin typeface="Trebuchet MS" panose="020B0603020202020204" pitchFamily="34" charset="0"/>
                <a:ea typeface="+mn-ea"/>
                <a:cs typeface="+mn-cs"/>
              </a:rPr>
              <a:t>What’s Implementation Plan of OIC-SHPA?</a:t>
            </a:r>
          </a:p>
        </p:txBody>
      </p:sp>
      <p:sp>
        <p:nvSpPr>
          <p:cNvPr id="2" name="Slide Number Placeholder 1"/>
          <p:cNvSpPr>
            <a:spLocks noGrp="1"/>
          </p:cNvSpPr>
          <p:nvPr>
            <p:ph type="sldNum" sz="quarter" idx="12"/>
          </p:nvPr>
        </p:nvSpPr>
        <p:spPr/>
        <p:txBody>
          <a:bodyPr/>
          <a:lstStyle/>
          <a:p>
            <a:pPr>
              <a:defRPr/>
            </a:pPr>
            <a:fld id="{547646D7-818D-435D-A138-E209121A0276}" type="slidenum">
              <a:rPr lang="en-US" smtClean="0"/>
              <a:pPr>
                <a:defRPr/>
              </a:pPr>
              <a:t>7</a:t>
            </a:fld>
            <a:endParaRPr lang="en-US"/>
          </a:p>
        </p:txBody>
      </p:sp>
      <p:graphicFrame>
        <p:nvGraphicFramePr>
          <p:cNvPr id="6" name="Diagram 5"/>
          <p:cNvGraphicFramePr/>
          <p:nvPr>
            <p:extLst>
              <p:ext uri="{D42A27DB-BD31-4B8C-83A1-F6EECF244321}">
                <p14:modId xmlns:p14="http://schemas.microsoft.com/office/powerpoint/2010/main" val="3973874217"/>
              </p:ext>
            </p:extLst>
          </p:nvPr>
        </p:nvGraphicFramePr>
        <p:xfrm>
          <a:off x="0" y="1295400"/>
          <a:ext cx="8763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9888" y="5142"/>
            <a:ext cx="1080120" cy="1080120"/>
          </a:xfrm>
          <a:prstGeom prst="rect">
            <a:avLst/>
          </a:prstGeom>
        </p:spPr>
      </p:pic>
      <p:pic>
        <p:nvPicPr>
          <p:cNvPr id="7" name="Picture 6" descr="C:\Users\kenan\Desktop\Sesric\sesric-logo.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3415" y="5142"/>
            <a:ext cx="1111867" cy="1133285"/>
          </a:xfrm>
          <a:prstGeom prst="rect">
            <a:avLst/>
          </a:prstGeom>
          <a:noFill/>
          <a:effectLst/>
          <a:extLst/>
        </p:spPr>
      </p:pic>
    </p:spTree>
    <p:extLst>
      <p:ext uri="{BB962C8B-B14F-4D97-AF65-F5344CB8AC3E}">
        <p14:creationId xmlns:p14="http://schemas.microsoft.com/office/powerpoint/2010/main" val="405452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E170F74C-780C-475B-864F-7A1D1CC08796}"/>
                                            </p:graphicEl>
                                          </p:spTgt>
                                        </p:tgtEl>
                                        <p:attrNameLst>
                                          <p:attrName>style.visibility</p:attrName>
                                        </p:attrNameLst>
                                      </p:cBhvr>
                                      <p:to>
                                        <p:strVal val="visible"/>
                                      </p:to>
                                    </p:set>
                                    <p:animEffect transition="in" filter="fade">
                                      <p:cBhvr>
                                        <p:cTn id="7" dur="500"/>
                                        <p:tgtEl>
                                          <p:spTgt spid="6">
                                            <p:graphicEl>
                                              <a:dgm id="{E170F74C-780C-475B-864F-7A1D1CC0879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E9359DCD-2CCE-4F7C-87C2-2457E5FEA6FE}"/>
                                            </p:graphicEl>
                                          </p:spTgt>
                                        </p:tgtEl>
                                        <p:attrNameLst>
                                          <p:attrName>style.visibility</p:attrName>
                                        </p:attrNameLst>
                                      </p:cBhvr>
                                      <p:to>
                                        <p:strVal val="visible"/>
                                      </p:to>
                                    </p:set>
                                    <p:animEffect transition="in" filter="fade">
                                      <p:cBhvr>
                                        <p:cTn id="10" dur="500"/>
                                        <p:tgtEl>
                                          <p:spTgt spid="6">
                                            <p:graphicEl>
                                              <a:dgm id="{E9359DCD-2CCE-4F7C-87C2-2457E5FEA6F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5B617FFF-01B4-40AB-8F7D-B99EE5F26E34}"/>
                                            </p:graphicEl>
                                          </p:spTgt>
                                        </p:tgtEl>
                                        <p:attrNameLst>
                                          <p:attrName>style.visibility</p:attrName>
                                        </p:attrNameLst>
                                      </p:cBhvr>
                                      <p:to>
                                        <p:strVal val="visible"/>
                                      </p:to>
                                    </p:set>
                                    <p:animEffect transition="in" filter="fade">
                                      <p:cBhvr>
                                        <p:cTn id="15" dur="500"/>
                                        <p:tgtEl>
                                          <p:spTgt spid="6">
                                            <p:graphicEl>
                                              <a:dgm id="{5B617FFF-01B4-40AB-8F7D-B99EE5F26E34}"/>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325B11D1-C46B-4728-8A49-9DAFB1448050}"/>
                                            </p:graphicEl>
                                          </p:spTgt>
                                        </p:tgtEl>
                                        <p:attrNameLst>
                                          <p:attrName>style.visibility</p:attrName>
                                        </p:attrNameLst>
                                      </p:cBhvr>
                                      <p:to>
                                        <p:strVal val="visible"/>
                                      </p:to>
                                    </p:set>
                                    <p:animEffect transition="in" filter="fade">
                                      <p:cBhvr>
                                        <p:cTn id="18" dur="500"/>
                                        <p:tgtEl>
                                          <p:spTgt spid="6">
                                            <p:graphicEl>
                                              <a:dgm id="{325B11D1-C46B-4728-8A49-9DAFB144805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6F073B4F-BA4B-4670-BC31-CF26CF84373C}"/>
                                            </p:graphicEl>
                                          </p:spTgt>
                                        </p:tgtEl>
                                        <p:attrNameLst>
                                          <p:attrName>style.visibility</p:attrName>
                                        </p:attrNameLst>
                                      </p:cBhvr>
                                      <p:to>
                                        <p:strVal val="visible"/>
                                      </p:to>
                                    </p:set>
                                    <p:animEffect transition="in" filter="fade">
                                      <p:cBhvr>
                                        <p:cTn id="23" dur="500"/>
                                        <p:tgtEl>
                                          <p:spTgt spid="6">
                                            <p:graphicEl>
                                              <a:dgm id="{6F073B4F-BA4B-4670-BC31-CF26CF84373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203F7A7B-68CD-48FB-8D5D-5F4E1AD5A2A3}"/>
                                            </p:graphicEl>
                                          </p:spTgt>
                                        </p:tgtEl>
                                        <p:attrNameLst>
                                          <p:attrName>style.visibility</p:attrName>
                                        </p:attrNameLst>
                                      </p:cBhvr>
                                      <p:to>
                                        <p:strVal val="visible"/>
                                      </p:to>
                                    </p:set>
                                    <p:animEffect transition="in" filter="fade">
                                      <p:cBhvr>
                                        <p:cTn id="26" dur="500"/>
                                        <p:tgtEl>
                                          <p:spTgt spid="6">
                                            <p:graphicEl>
                                              <a:dgm id="{203F7A7B-68CD-48FB-8D5D-5F4E1AD5A2A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graphicEl>
                                              <a:dgm id="{017802B1-5C3F-4F2C-98D8-52E8A31B4179}"/>
                                            </p:graphicEl>
                                          </p:spTgt>
                                        </p:tgtEl>
                                        <p:attrNameLst>
                                          <p:attrName>style.visibility</p:attrName>
                                        </p:attrNameLst>
                                      </p:cBhvr>
                                      <p:to>
                                        <p:strVal val="visible"/>
                                      </p:to>
                                    </p:set>
                                    <p:animEffect transition="in" filter="fade">
                                      <p:cBhvr>
                                        <p:cTn id="31" dur="500"/>
                                        <p:tgtEl>
                                          <p:spTgt spid="6">
                                            <p:graphicEl>
                                              <a:dgm id="{017802B1-5C3F-4F2C-98D8-52E8A31B4179}"/>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graphicEl>
                                              <a:dgm id="{A91BDDBE-FA4F-4E4D-AD34-EC626F9C332C}"/>
                                            </p:graphicEl>
                                          </p:spTgt>
                                        </p:tgtEl>
                                        <p:attrNameLst>
                                          <p:attrName>style.visibility</p:attrName>
                                        </p:attrNameLst>
                                      </p:cBhvr>
                                      <p:to>
                                        <p:strVal val="visible"/>
                                      </p:to>
                                    </p:set>
                                    <p:animEffect transition="in" filter="fade">
                                      <p:cBhvr>
                                        <p:cTn id="34" dur="500"/>
                                        <p:tgtEl>
                                          <p:spTgt spid="6">
                                            <p:graphicEl>
                                              <a:dgm id="{A91BDDBE-FA4F-4E4D-AD34-EC626F9C33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26570"/>
          </a:xfrm>
        </p:spPr>
        <p:txBody>
          <a:bodyPr>
            <a:normAutofit/>
          </a:bodyPr>
          <a:lstStyle/>
          <a:p>
            <a:r>
              <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Thematic area 1: </a:t>
            </a:r>
            <a:b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5400" dirty="0" smtClean="0">
                <a:solidFill>
                  <a:schemeClr val="tx2"/>
                </a:solidFill>
                <a:effectLst>
                  <a:outerShdw blurRad="38100" dist="38100" dir="2700000" algn="tl">
                    <a:srgbClr val="000000">
                      <a:alpha val="43137"/>
                    </a:srgbClr>
                  </a:outerShdw>
                </a:effectLst>
                <a:latin typeface="Arial Black" pitchFamily="34" charset="0"/>
              </a:rPr>
              <a:t>Health </a:t>
            </a:r>
            <a:r>
              <a:rPr lang="en-US" sz="5400" dirty="0">
                <a:solidFill>
                  <a:schemeClr val="tx2"/>
                </a:solidFill>
                <a:effectLst>
                  <a:outerShdw blurRad="38100" dist="38100" dir="2700000" algn="tl">
                    <a:srgbClr val="000000">
                      <a:alpha val="43137"/>
                    </a:srgbClr>
                  </a:outerShdw>
                </a:effectLst>
                <a:latin typeface="Arial Black" pitchFamily="34" charset="0"/>
              </a:rPr>
              <a:t>System Strengthening</a:t>
            </a:r>
            <a:r>
              <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tr-TR" sz="5400" dirty="0"/>
          </a:p>
        </p:txBody>
      </p:sp>
    </p:spTree>
    <p:extLst>
      <p:ext uri="{BB962C8B-B14F-4D97-AF65-F5344CB8AC3E}">
        <p14:creationId xmlns:p14="http://schemas.microsoft.com/office/powerpoint/2010/main" val="4047496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729" y="306814"/>
            <a:ext cx="7562470" cy="769441"/>
          </a:xfrm>
          <a:prstGeom prst="rect">
            <a:avLst/>
          </a:prstGeom>
        </p:spPr>
        <p:txBody>
          <a:bodyPr vert="horz" wrap="square" lIns="0" tIns="0" rIns="0" bIns="0" rtlCol="0">
            <a:spAutoFit/>
          </a:bodyPr>
          <a:lstStyle/>
          <a:p>
            <a:pPr marL="12700" algn="l">
              <a:lnSpc>
                <a:spcPct val="100000"/>
              </a:lnSpc>
            </a:pPr>
            <a:r>
              <a:rPr sz="2500" dirty="0">
                <a:solidFill>
                  <a:schemeClr val="tx2"/>
                </a:solidFill>
                <a:effectLst>
                  <a:outerShdw blurRad="38100" dist="38100" dir="2700000" algn="tl">
                    <a:srgbClr val="000000">
                      <a:alpha val="43137"/>
                    </a:srgbClr>
                  </a:outerShdw>
                </a:effectLst>
                <a:latin typeface="Arial Black" pitchFamily="34" charset="0"/>
              </a:rPr>
              <a:t>Life expectancy at birth has increased </a:t>
            </a:r>
            <a:r>
              <a:rPr sz="2500" dirty="0" smtClean="0">
                <a:solidFill>
                  <a:schemeClr val="tx2"/>
                </a:solidFill>
                <a:effectLst>
                  <a:outerShdw blurRad="38100" dist="38100" dir="2700000" algn="tl">
                    <a:srgbClr val="000000">
                      <a:alpha val="43137"/>
                    </a:srgbClr>
                  </a:outerShdw>
                </a:effectLst>
                <a:latin typeface="Arial Black" pitchFamily="34" charset="0"/>
              </a:rPr>
              <a:t>by</a:t>
            </a:r>
            <a:r>
              <a:rPr lang="tr-TR" sz="2500" dirty="0" smtClean="0">
                <a:solidFill>
                  <a:schemeClr val="tx2"/>
                </a:solidFill>
                <a:effectLst>
                  <a:outerShdw blurRad="38100" dist="38100" dir="2700000" algn="tl">
                    <a:srgbClr val="000000">
                      <a:alpha val="43137"/>
                    </a:srgbClr>
                  </a:outerShdw>
                </a:effectLst>
                <a:latin typeface="Arial Black" pitchFamily="34" charset="0"/>
              </a:rPr>
              <a:t/>
            </a:r>
            <a:br>
              <a:rPr lang="tr-TR" sz="2500" dirty="0" smtClean="0">
                <a:solidFill>
                  <a:schemeClr val="tx2"/>
                </a:solidFill>
                <a:effectLst>
                  <a:outerShdw blurRad="38100" dist="38100" dir="2700000" algn="tl">
                    <a:srgbClr val="000000">
                      <a:alpha val="43137"/>
                    </a:srgbClr>
                  </a:outerShdw>
                </a:effectLst>
                <a:latin typeface="Arial Black" pitchFamily="34" charset="0"/>
              </a:rPr>
            </a:br>
            <a:r>
              <a:rPr sz="2500" dirty="0" smtClean="0">
                <a:solidFill>
                  <a:schemeClr val="tx2"/>
                </a:solidFill>
                <a:effectLst>
                  <a:outerShdw blurRad="38100" dist="38100" dir="2700000" algn="tl">
                    <a:srgbClr val="000000">
                      <a:alpha val="43137"/>
                    </a:srgbClr>
                  </a:outerShdw>
                </a:effectLst>
                <a:latin typeface="Arial Black" pitchFamily="34" charset="0"/>
              </a:rPr>
              <a:t>5 years</a:t>
            </a:r>
            <a:r>
              <a:rPr lang="tr-TR" sz="2500" dirty="0" smtClean="0">
                <a:solidFill>
                  <a:schemeClr val="tx2"/>
                </a:solidFill>
                <a:effectLst>
                  <a:outerShdw blurRad="38100" dist="38100" dir="2700000" algn="tl">
                    <a:srgbClr val="000000">
                      <a:alpha val="43137"/>
                    </a:srgbClr>
                  </a:outerShdw>
                </a:effectLst>
                <a:latin typeface="Arial Black" pitchFamily="34" charset="0"/>
              </a:rPr>
              <a:t> </a:t>
            </a:r>
            <a:r>
              <a:rPr sz="2500" dirty="0" smtClean="0">
                <a:solidFill>
                  <a:schemeClr val="tx2"/>
                </a:solidFill>
                <a:effectLst>
                  <a:outerShdw blurRad="38100" dist="38100" dir="2700000" algn="tl">
                    <a:srgbClr val="000000">
                      <a:alpha val="43137"/>
                    </a:srgbClr>
                  </a:outerShdw>
                </a:effectLst>
                <a:latin typeface="Arial Black" pitchFamily="34" charset="0"/>
              </a:rPr>
              <a:t>between </a:t>
            </a:r>
            <a:r>
              <a:rPr sz="2500" dirty="0">
                <a:solidFill>
                  <a:schemeClr val="tx2"/>
                </a:solidFill>
                <a:effectLst>
                  <a:outerShdw blurRad="38100" dist="38100" dir="2700000" algn="tl">
                    <a:srgbClr val="000000">
                      <a:alpha val="43137"/>
                    </a:srgbClr>
                  </a:outerShdw>
                </a:effectLst>
                <a:latin typeface="Arial Black" pitchFamily="34" charset="0"/>
              </a:rPr>
              <a:t>1990 and 2013</a:t>
            </a:r>
          </a:p>
        </p:txBody>
      </p:sp>
      <p:sp>
        <p:nvSpPr>
          <p:cNvPr id="3" name="object 3"/>
          <p:cNvSpPr txBox="1"/>
          <p:nvPr/>
        </p:nvSpPr>
        <p:spPr>
          <a:xfrm>
            <a:off x="609600" y="4648200"/>
            <a:ext cx="8001000" cy="646331"/>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30480" rIns="0" bIns="0" rtlCol="0">
            <a:spAutoFit/>
          </a:bodyPr>
          <a:lstStyle/>
          <a:p>
            <a:pPr marL="91440">
              <a:lnSpc>
                <a:spcPct val="100000"/>
              </a:lnSpc>
              <a:spcBef>
                <a:spcPts val="240"/>
              </a:spcBef>
            </a:pPr>
            <a:r>
              <a:rPr sz="2000" b="1" dirty="0">
                <a:latin typeface="Candara"/>
                <a:cs typeface="Candara"/>
              </a:rPr>
              <a:t>Between 1990-2013 average LEB has increased from 60.5 years to</a:t>
            </a:r>
            <a:r>
              <a:rPr sz="2000" b="1" spc="-110" dirty="0">
                <a:latin typeface="Candara"/>
                <a:cs typeface="Candara"/>
              </a:rPr>
              <a:t> </a:t>
            </a:r>
            <a:r>
              <a:rPr sz="2000" b="1" dirty="0">
                <a:latin typeface="Candara"/>
                <a:cs typeface="Candara"/>
              </a:rPr>
              <a:t>66.3</a:t>
            </a:r>
          </a:p>
          <a:p>
            <a:pPr marL="91440">
              <a:lnSpc>
                <a:spcPct val="100000"/>
              </a:lnSpc>
            </a:pPr>
            <a:r>
              <a:rPr sz="2000" b="1" dirty="0">
                <a:latin typeface="Candara"/>
                <a:cs typeface="Candara"/>
              </a:rPr>
              <a:t>years in OIC</a:t>
            </a:r>
            <a:r>
              <a:rPr sz="2000" b="1" spc="-70" dirty="0">
                <a:latin typeface="Candara"/>
                <a:cs typeface="Candara"/>
              </a:rPr>
              <a:t> </a:t>
            </a:r>
            <a:r>
              <a:rPr sz="2000" b="1" dirty="0" smtClean="0">
                <a:latin typeface="Candara"/>
                <a:cs typeface="Candara"/>
              </a:rPr>
              <a:t>countries</a:t>
            </a:r>
            <a:r>
              <a:rPr lang="tr-TR" sz="2000" b="1" dirty="0" smtClean="0">
                <a:latin typeface="Candara"/>
                <a:cs typeface="Candara"/>
              </a:rPr>
              <a:t>.</a:t>
            </a:r>
            <a:endParaRPr sz="2000" b="1" dirty="0">
              <a:latin typeface="Candara"/>
              <a:cs typeface="Candara"/>
            </a:endParaRPr>
          </a:p>
        </p:txBody>
      </p:sp>
      <p:sp>
        <p:nvSpPr>
          <p:cNvPr id="4" name="object 4"/>
          <p:cNvSpPr/>
          <p:nvPr/>
        </p:nvSpPr>
        <p:spPr>
          <a:xfrm>
            <a:off x="950975" y="1510283"/>
            <a:ext cx="1450848" cy="4221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17447" y="1452372"/>
            <a:ext cx="1543812" cy="61264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50962" y="1524000"/>
            <a:ext cx="1011555" cy="342900"/>
          </a:xfrm>
          <a:custGeom>
            <a:avLst/>
            <a:gdLst/>
            <a:ahLst/>
            <a:cxnLst/>
            <a:rect l="l" t="t" r="r" b="b"/>
            <a:pathLst>
              <a:path w="1011555" h="342900">
                <a:moveTo>
                  <a:pt x="0" y="342900"/>
                </a:moveTo>
                <a:lnTo>
                  <a:pt x="1011237" y="342900"/>
                </a:lnTo>
                <a:lnTo>
                  <a:pt x="1011237" y="0"/>
                </a:lnTo>
                <a:lnTo>
                  <a:pt x="0" y="0"/>
                </a:lnTo>
                <a:lnTo>
                  <a:pt x="0" y="342900"/>
                </a:lnTo>
                <a:close/>
              </a:path>
            </a:pathLst>
          </a:custGeom>
          <a:solidFill>
            <a:srgbClr val="000000"/>
          </a:solidFill>
          <a:ln>
            <a:solidFill>
              <a:schemeClr val="accent5">
                <a:lumMod val="20000"/>
                <a:lumOff val="80000"/>
              </a:schemeClr>
            </a:solidFill>
          </a:ln>
        </p:spPr>
        <p:txBody>
          <a:bodyPr wrap="square" lIns="0" tIns="0" rIns="0" bIns="0" rtlCol="0"/>
          <a:lstStyle/>
          <a:p>
            <a:endParaRPr/>
          </a:p>
        </p:txBody>
      </p:sp>
      <p:sp>
        <p:nvSpPr>
          <p:cNvPr id="7" name="object 7"/>
          <p:cNvSpPr txBox="1"/>
          <p:nvPr/>
        </p:nvSpPr>
        <p:spPr>
          <a:xfrm>
            <a:off x="1387221" y="1536446"/>
            <a:ext cx="1176146" cy="307777"/>
          </a:xfrm>
          <a:prstGeom prst="rect">
            <a:avLst/>
          </a:prstGeom>
        </p:spPr>
        <p:txBody>
          <a:bodyPr vert="horz" wrap="square" lIns="0" tIns="0" rIns="0" bIns="0" rtlCol="0">
            <a:spAutoFit/>
          </a:bodyPr>
          <a:lstStyle/>
          <a:p>
            <a:pPr marL="12700">
              <a:lnSpc>
                <a:spcPct val="100000"/>
              </a:lnSpc>
            </a:pPr>
            <a:r>
              <a:rPr sz="2000" spc="-5" dirty="0">
                <a:solidFill>
                  <a:srgbClr val="FFFFFF"/>
                </a:solidFill>
                <a:latin typeface="Cambria"/>
                <a:cs typeface="Cambria"/>
              </a:rPr>
              <a:t>5.8</a:t>
            </a:r>
            <a:r>
              <a:rPr sz="2000" spc="-90" dirty="0">
                <a:solidFill>
                  <a:srgbClr val="FFFFFF"/>
                </a:solidFill>
                <a:latin typeface="Cambria"/>
                <a:cs typeface="Cambria"/>
              </a:rPr>
              <a:t> </a:t>
            </a:r>
            <a:r>
              <a:rPr spc="-10" dirty="0">
                <a:solidFill>
                  <a:srgbClr val="FFFFFF"/>
                </a:solidFill>
                <a:latin typeface="Cambria"/>
                <a:cs typeface="Cambria"/>
              </a:rPr>
              <a:t>years</a:t>
            </a:r>
            <a:endParaRPr dirty="0">
              <a:latin typeface="Cambria"/>
              <a:cs typeface="Cambria"/>
            </a:endParaRPr>
          </a:p>
        </p:txBody>
      </p:sp>
      <p:sp>
        <p:nvSpPr>
          <p:cNvPr id="8" name="object 8"/>
          <p:cNvSpPr/>
          <p:nvPr/>
        </p:nvSpPr>
        <p:spPr>
          <a:xfrm>
            <a:off x="990600" y="1524000"/>
            <a:ext cx="360680" cy="342900"/>
          </a:xfrm>
          <a:custGeom>
            <a:avLst/>
            <a:gdLst/>
            <a:ahLst/>
            <a:cxnLst/>
            <a:rect l="l" t="t" r="r" b="b"/>
            <a:pathLst>
              <a:path w="360680" h="342900">
                <a:moveTo>
                  <a:pt x="0" y="342900"/>
                </a:moveTo>
                <a:lnTo>
                  <a:pt x="360362" y="342900"/>
                </a:lnTo>
                <a:lnTo>
                  <a:pt x="360362" y="0"/>
                </a:lnTo>
                <a:lnTo>
                  <a:pt x="0" y="0"/>
                </a:lnTo>
                <a:lnTo>
                  <a:pt x="0" y="342900"/>
                </a:lnTo>
                <a:close/>
              </a:path>
            </a:pathLst>
          </a:custGeom>
          <a:solidFill>
            <a:srgbClr val="FFFFFF"/>
          </a:solidFill>
        </p:spPr>
        <p:txBody>
          <a:bodyPr wrap="square" lIns="0" tIns="0" rIns="0" bIns="0" rtlCol="0"/>
          <a:lstStyle/>
          <a:p>
            <a:endParaRPr/>
          </a:p>
        </p:txBody>
      </p:sp>
      <p:sp>
        <p:nvSpPr>
          <p:cNvPr id="9" name="object 9"/>
          <p:cNvSpPr/>
          <p:nvPr/>
        </p:nvSpPr>
        <p:spPr>
          <a:xfrm>
            <a:off x="990600" y="1524000"/>
            <a:ext cx="360680" cy="342900"/>
          </a:xfrm>
          <a:custGeom>
            <a:avLst/>
            <a:gdLst/>
            <a:ahLst/>
            <a:cxnLst/>
            <a:rect l="l" t="t" r="r" b="b"/>
            <a:pathLst>
              <a:path w="360680" h="342900">
                <a:moveTo>
                  <a:pt x="0" y="342900"/>
                </a:moveTo>
                <a:lnTo>
                  <a:pt x="360362" y="342900"/>
                </a:lnTo>
                <a:lnTo>
                  <a:pt x="360362" y="0"/>
                </a:lnTo>
                <a:lnTo>
                  <a:pt x="0" y="0"/>
                </a:lnTo>
                <a:lnTo>
                  <a:pt x="0" y="342900"/>
                </a:lnTo>
                <a:close/>
              </a:path>
            </a:pathLst>
          </a:custGeom>
          <a:ln w="19050">
            <a:solidFill>
              <a:srgbClr val="F1F1F1"/>
            </a:solidFill>
          </a:ln>
        </p:spPr>
        <p:txBody>
          <a:bodyPr wrap="square" lIns="0" tIns="0" rIns="0" bIns="0" rtlCol="0"/>
          <a:lstStyle/>
          <a:p>
            <a:endParaRPr/>
          </a:p>
        </p:txBody>
      </p:sp>
      <p:sp>
        <p:nvSpPr>
          <p:cNvPr id="10" name="object 10"/>
          <p:cNvSpPr/>
          <p:nvPr/>
        </p:nvSpPr>
        <p:spPr>
          <a:xfrm>
            <a:off x="1044575" y="1547875"/>
            <a:ext cx="259079" cy="266700"/>
          </a:xfrm>
          <a:custGeom>
            <a:avLst/>
            <a:gdLst/>
            <a:ahLst/>
            <a:cxnLst/>
            <a:rect l="l" t="t" r="r" b="b"/>
            <a:pathLst>
              <a:path w="259080" h="266700">
                <a:moveTo>
                  <a:pt x="129387" y="0"/>
                </a:moveTo>
                <a:lnTo>
                  <a:pt x="0" y="266700"/>
                </a:lnTo>
                <a:lnTo>
                  <a:pt x="258825" y="266700"/>
                </a:lnTo>
                <a:lnTo>
                  <a:pt x="129387" y="0"/>
                </a:lnTo>
                <a:close/>
              </a:path>
            </a:pathLst>
          </a:custGeom>
          <a:solidFill>
            <a:srgbClr val="FFFF00"/>
          </a:solidFill>
        </p:spPr>
        <p:txBody>
          <a:bodyPr wrap="square" lIns="0" tIns="0" rIns="0" bIns="0" rtlCol="0"/>
          <a:lstStyle/>
          <a:p>
            <a:endParaRPr/>
          </a:p>
        </p:txBody>
      </p:sp>
      <p:sp>
        <p:nvSpPr>
          <p:cNvPr id="11" name="object 11"/>
          <p:cNvSpPr/>
          <p:nvPr/>
        </p:nvSpPr>
        <p:spPr>
          <a:xfrm>
            <a:off x="1044575" y="1547875"/>
            <a:ext cx="259079" cy="266700"/>
          </a:xfrm>
          <a:custGeom>
            <a:avLst/>
            <a:gdLst/>
            <a:ahLst/>
            <a:cxnLst/>
            <a:rect l="l" t="t" r="r" b="b"/>
            <a:pathLst>
              <a:path w="259080" h="266700">
                <a:moveTo>
                  <a:pt x="0" y="266700"/>
                </a:moveTo>
                <a:lnTo>
                  <a:pt x="129387" y="0"/>
                </a:lnTo>
                <a:lnTo>
                  <a:pt x="258825" y="266700"/>
                </a:lnTo>
                <a:lnTo>
                  <a:pt x="0" y="266700"/>
                </a:lnTo>
                <a:close/>
              </a:path>
            </a:pathLst>
          </a:custGeom>
          <a:ln w="19050">
            <a:solidFill>
              <a:srgbClr val="525877"/>
            </a:solidFill>
          </a:ln>
        </p:spPr>
        <p:txBody>
          <a:bodyPr wrap="square" lIns="0" tIns="0" rIns="0" bIns="0" rtlCol="0"/>
          <a:lstStyle/>
          <a:p>
            <a:endParaRPr/>
          </a:p>
        </p:txBody>
      </p:sp>
      <p:sp>
        <p:nvSpPr>
          <p:cNvPr id="12" name="object 12"/>
          <p:cNvSpPr txBox="1"/>
          <p:nvPr/>
        </p:nvSpPr>
        <p:spPr>
          <a:xfrm>
            <a:off x="609600" y="5486400"/>
            <a:ext cx="8001000" cy="646971"/>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0" tIns="31114" rIns="0" bIns="0" rtlCol="0">
            <a:spAutoFit/>
          </a:bodyPr>
          <a:lstStyle/>
          <a:p>
            <a:pPr marL="91440">
              <a:lnSpc>
                <a:spcPct val="100000"/>
              </a:lnSpc>
              <a:spcBef>
                <a:spcPts val="244"/>
              </a:spcBef>
            </a:pPr>
            <a:r>
              <a:rPr sz="2000" b="1" dirty="0">
                <a:latin typeface="Candara"/>
                <a:cs typeface="Candara"/>
              </a:rPr>
              <a:t>However, OIC countries are still lagging behind the </a:t>
            </a:r>
            <a:r>
              <a:rPr sz="2000" b="1" spc="-5" dirty="0">
                <a:latin typeface="Candara"/>
                <a:cs typeface="Candara"/>
              </a:rPr>
              <a:t>world </a:t>
            </a:r>
            <a:r>
              <a:rPr sz="2000" b="1" dirty="0">
                <a:latin typeface="Candara"/>
                <a:cs typeface="Candara"/>
              </a:rPr>
              <a:t>by 4.5</a:t>
            </a:r>
            <a:r>
              <a:rPr sz="2000" b="1" spc="-45" dirty="0">
                <a:latin typeface="Candara"/>
                <a:cs typeface="Candara"/>
              </a:rPr>
              <a:t> </a:t>
            </a:r>
            <a:r>
              <a:rPr sz="2000" b="1" dirty="0">
                <a:latin typeface="Candara"/>
                <a:cs typeface="Candara"/>
              </a:rPr>
              <a:t>years</a:t>
            </a:r>
          </a:p>
          <a:p>
            <a:pPr marL="91440">
              <a:lnSpc>
                <a:spcPct val="100000"/>
              </a:lnSpc>
            </a:pPr>
            <a:r>
              <a:rPr sz="2000" b="1" dirty="0">
                <a:latin typeface="Candara"/>
                <a:cs typeface="Candara"/>
              </a:rPr>
              <a:t>and </a:t>
            </a:r>
            <a:r>
              <a:rPr sz="2000" b="1" spc="-5" dirty="0">
                <a:latin typeface="Candara"/>
                <a:cs typeface="Candara"/>
              </a:rPr>
              <a:t>non-OIC </a:t>
            </a:r>
            <a:r>
              <a:rPr sz="2000" b="1" dirty="0">
                <a:latin typeface="Candara"/>
                <a:cs typeface="Candara"/>
              </a:rPr>
              <a:t>developing </a:t>
            </a:r>
            <a:r>
              <a:rPr sz="2000" b="1" spc="-5" dirty="0">
                <a:latin typeface="Candara"/>
                <a:cs typeface="Candara"/>
              </a:rPr>
              <a:t>countries </a:t>
            </a:r>
            <a:r>
              <a:rPr sz="2000" b="1" dirty="0">
                <a:latin typeface="Candara"/>
                <a:cs typeface="Candara"/>
              </a:rPr>
              <a:t>by 3.8</a:t>
            </a:r>
            <a:r>
              <a:rPr sz="2000" b="1" spc="-25" dirty="0">
                <a:latin typeface="Candara"/>
                <a:cs typeface="Candara"/>
              </a:rPr>
              <a:t> </a:t>
            </a:r>
            <a:r>
              <a:rPr sz="2000" b="1" dirty="0" smtClean="0">
                <a:latin typeface="Candara"/>
                <a:cs typeface="Candara"/>
              </a:rPr>
              <a:t>years</a:t>
            </a:r>
            <a:r>
              <a:rPr lang="tr-TR" sz="2000" b="1" dirty="0" smtClean="0">
                <a:latin typeface="Candara"/>
                <a:cs typeface="Candara"/>
              </a:rPr>
              <a:t>.</a:t>
            </a:r>
            <a:endParaRPr sz="2000" b="1" dirty="0">
              <a:latin typeface="Candara"/>
              <a:cs typeface="Candara"/>
            </a:endParaRPr>
          </a:p>
        </p:txBody>
      </p:sp>
      <p:sp>
        <p:nvSpPr>
          <p:cNvPr id="13" name="object 13"/>
          <p:cNvSpPr/>
          <p:nvPr/>
        </p:nvSpPr>
        <p:spPr>
          <a:xfrm>
            <a:off x="1031747" y="2668523"/>
            <a:ext cx="558165" cy="1359535"/>
          </a:xfrm>
          <a:custGeom>
            <a:avLst/>
            <a:gdLst/>
            <a:ahLst/>
            <a:cxnLst/>
            <a:rect l="l" t="t" r="r" b="b"/>
            <a:pathLst>
              <a:path w="558165" h="1359535">
                <a:moveTo>
                  <a:pt x="557784" y="0"/>
                </a:moveTo>
                <a:lnTo>
                  <a:pt x="0" y="0"/>
                </a:lnTo>
                <a:lnTo>
                  <a:pt x="0" y="1359408"/>
                </a:lnTo>
                <a:lnTo>
                  <a:pt x="557784" y="1359408"/>
                </a:lnTo>
                <a:lnTo>
                  <a:pt x="557784" y="0"/>
                </a:lnTo>
                <a:close/>
              </a:path>
            </a:pathLst>
          </a:custGeom>
          <a:solidFill>
            <a:srgbClr val="E151D0"/>
          </a:solidFill>
        </p:spPr>
        <p:style>
          <a:lnRef idx="0">
            <a:schemeClr val="accent5"/>
          </a:lnRef>
          <a:fillRef idx="3">
            <a:schemeClr val="accent5"/>
          </a:fillRef>
          <a:effectRef idx="3">
            <a:schemeClr val="accent5"/>
          </a:effectRef>
          <a:fontRef idx="minor">
            <a:schemeClr val="lt1"/>
          </a:fontRef>
        </p:style>
        <p:txBody>
          <a:bodyPr wrap="square" lIns="0" tIns="0" rIns="0" bIns="0" rtlCol="0"/>
          <a:lstStyle/>
          <a:p>
            <a:endParaRPr/>
          </a:p>
        </p:txBody>
      </p:sp>
      <p:sp>
        <p:nvSpPr>
          <p:cNvPr id="14" name="object 14"/>
          <p:cNvSpPr/>
          <p:nvPr/>
        </p:nvSpPr>
        <p:spPr>
          <a:xfrm>
            <a:off x="2980944" y="2590800"/>
            <a:ext cx="556260" cy="1437640"/>
          </a:xfrm>
          <a:custGeom>
            <a:avLst/>
            <a:gdLst/>
            <a:ahLst/>
            <a:cxnLst/>
            <a:rect l="l" t="t" r="r" b="b"/>
            <a:pathLst>
              <a:path w="556260" h="1437639">
                <a:moveTo>
                  <a:pt x="556259" y="0"/>
                </a:moveTo>
                <a:lnTo>
                  <a:pt x="0" y="0"/>
                </a:lnTo>
                <a:lnTo>
                  <a:pt x="0" y="1437132"/>
                </a:lnTo>
                <a:lnTo>
                  <a:pt x="556259" y="1437132"/>
                </a:lnTo>
                <a:lnTo>
                  <a:pt x="556259" y="0"/>
                </a:lnTo>
                <a:close/>
              </a:path>
            </a:pathLst>
          </a:custGeom>
          <a:solidFill>
            <a:srgbClr val="E151D0"/>
          </a:solidFill>
        </p:spPr>
        <p:style>
          <a:lnRef idx="0">
            <a:schemeClr val="accent5"/>
          </a:lnRef>
          <a:fillRef idx="3">
            <a:schemeClr val="accent5"/>
          </a:fillRef>
          <a:effectRef idx="3">
            <a:schemeClr val="accent5"/>
          </a:effectRef>
          <a:fontRef idx="minor">
            <a:schemeClr val="lt1"/>
          </a:fontRef>
        </p:style>
        <p:txBody>
          <a:bodyPr wrap="square" lIns="0" tIns="0" rIns="0" bIns="0" rtlCol="0"/>
          <a:lstStyle/>
          <a:p>
            <a:endParaRPr>
              <a:solidFill>
                <a:schemeClr val="lt1"/>
              </a:solidFill>
            </a:endParaRPr>
          </a:p>
        </p:txBody>
      </p:sp>
      <p:sp>
        <p:nvSpPr>
          <p:cNvPr id="15" name="object 15"/>
          <p:cNvSpPr/>
          <p:nvPr/>
        </p:nvSpPr>
        <p:spPr>
          <a:xfrm>
            <a:off x="4928615" y="2336292"/>
            <a:ext cx="558165" cy="1691639"/>
          </a:xfrm>
          <a:custGeom>
            <a:avLst/>
            <a:gdLst/>
            <a:ahLst/>
            <a:cxnLst/>
            <a:rect l="l" t="t" r="r" b="b"/>
            <a:pathLst>
              <a:path w="558164" h="1691639">
                <a:moveTo>
                  <a:pt x="557784" y="0"/>
                </a:moveTo>
                <a:lnTo>
                  <a:pt x="0" y="0"/>
                </a:lnTo>
                <a:lnTo>
                  <a:pt x="0" y="1691640"/>
                </a:lnTo>
                <a:lnTo>
                  <a:pt x="557784" y="1691640"/>
                </a:lnTo>
                <a:lnTo>
                  <a:pt x="557784" y="0"/>
                </a:lnTo>
                <a:close/>
              </a:path>
            </a:pathLst>
          </a:custGeom>
          <a:solidFill>
            <a:srgbClr val="E151D0"/>
          </a:solidFill>
        </p:spPr>
        <p:style>
          <a:lnRef idx="0">
            <a:schemeClr val="accent5"/>
          </a:lnRef>
          <a:fillRef idx="3">
            <a:schemeClr val="accent5"/>
          </a:fillRef>
          <a:effectRef idx="3">
            <a:schemeClr val="accent5"/>
          </a:effectRef>
          <a:fontRef idx="minor">
            <a:schemeClr val="lt1"/>
          </a:fontRef>
        </p:style>
        <p:txBody>
          <a:bodyPr wrap="square" lIns="0" tIns="0" rIns="0" bIns="0" rtlCol="0"/>
          <a:lstStyle/>
          <a:p>
            <a:endParaRPr>
              <a:solidFill>
                <a:schemeClr val="lt1"/>
              </a:solidFill>
            </a:endParaRPr>
          </a:p>
        </p:txBody>
      </p:sp>
      <p:sp>
        <p:nvSpPr>
          <p:cNvPr id="16" name="object 16"/>
          <p:cNvSpPr/>
          <p:nvPr/>
        </p:nvSpPr>
        <p:spPr>
          <a:xfrm>
            <a:off x="6877811" y="2569464"/>
            <a:ext cx="556260" cy="1458595"/>
          </a:xfrm>
          <a:custGeom>
            <a:avLst/>
            <a:gdLst/>
            <a:ahLst/>
            <a:cxnLst/>
            <a:rect l="l" t="t" r="r" b="b"/>
            <a:pathLst>
              <a:path w="556259" h="1458595">
                <a:moveTo>
                  <a:pt x="556260" y="0"/>
                </a:moveTo>
                <a:lnTo>
                  <a:pt x="0" y="0"/>
                </a:lnTo>
                <a:lnTo>
                  <a:pt x="0" y="1458468"/>
                </a:lnTo>
                <a:lnTo>
                  <a:pt x="556260" y="1458468"/>
                </a:lnTo>
                <a:lnTo>
                  <a:pt x="556260" y="0"/>
                </a:lnTo>
                <a:close/>
              </a:path>
            </a:pathLst>
          </a:custGeom>
          <a:solidFill>
            <a:srgbClr val="E151D0"/>
          </a:solidFill>
        </p:spPr>
        <p:style>
          <a:lnRef idx="0">
            <a:schemeClr val="accent5"/>
          </a:lnRef>
          <a:fillRef idx="3">
            <a:schemeClr val="accent5"/>
          </a:fillRef>
          <a:effectRef idx="3">
            <a:schemeClr val="accent5"/>
          </a:effectRef>
          <a:fontRef idx="minor">
            <a:schemeClr val="lt1"/>
          </a:fontRef>
        </p:style>
        <p:txBody>
          <a:bodyPr wrap="square" lIns="0" tIns="0" rIns="0" bIns="0" rtlCol="0"/>
          <a:lstStyle/>
          <a:p>
            <a:endParaRPr>
              <a:solidFill>
                <a:schemeClr val="lt1"/>
              </a:solidFill>
            </a:endParaRPr>
          </a:p>
        </p:txBody>
      </p:sp>
      <p:sp>
        <p:nvSpPr>
          <p:cNvPr id="17" name="object 17"/>
          <p:cNvSpPr/>
          <p:nvPr/>
        </p:nvSpPr>
        <p:spPr>
          <a:xfrm>
            <a:off x="1589532" y="2537460"/>
            <a:ext cx="556260" cy="1490980"/>
          </a:xfrm>
          <a:custGeom>
            <a:avLst/>
            <a:gdLst/>
            <a:ahLst/>
            <a:cxnLst/>
            <a:rect l="l" t="t" r="r" b="b"/>
            <a:pathLst>
              <a:path w="556260" h="1490979">
                <a:moveTo>
                  <a:pt x="556260" y="0"/>
                </a:moveTo>
                <a:lnTo>
                  <a:pt x="0" y="0"/>
                </a:lnTo>
                <a:lnTo>
                  <a:pt x="0" y="1490471"/>
                </a:lnTo>
                <a:lnTo>
                  <a:pt x="556260" y="1490471"/>
                </a:lnTo>
                <a:lnTo>
                  <a:pt x="556260" y="0"/>
                </a:lnTo>
                <a:close/>
              </a:path>
            </a:pathLst>
          </a:custGeom>
          <a:solidFill>
            <a:schemeClr val="accent4">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lIns="0" tIns="0" rIns="0" bIns="0" rtlCol="0"/>
          <a:lstStyle/>
          <a:p>
            <a:endParaRPr/>
          </a:p>
        </p:txBody>
      </p:sp>
      <p:sp>
        <p:nvSpPr>
          <p:cNvPr id="18" name="object 18"/>
          <p:cNvSpPr/>
          <p:nvPr/>
        </p:nvSpPr>
        <p:spPr>
          <a:xfrm>
            <a:off x="3537203" y="2452116"/>
            <a:ext cx="558165" cy="1576070"/>
          </a:xfrm>
          <a:custGeom>
            <a:avLst/>
            <a:gdLst/>
            <a:ahLst/>
            <a:cxnLst/>
            <a:rect l="l" t="t" r="r" b="b"/>
            <a:pathLst>
              <a:path w="558164" h="1576070">
                <a:moveTo>
                  <a:pt x="557784" y="0"/>
                </a:moveTo>
                <a:lnTo>
                  <a:pt x="0" y="0"/>
                </a:lnTo>
                <a:lnTo>
                  <a:pt x="0" y="1575816"/>
                </a:lnTo>
                <a:lnTo>
                  <a:pt x="557784" y="1575816"/>
                </a:lnTo>
                <a:lnTo>
                  <a:pt x="557784" y="0"/>
                </a:lnTo>
                <a:close/>
              </a:path>
            </a:pathLst>
          </a:custGeom>
          <a:solidFill>
            <a:schemeClr val="accent4">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lIns="0" tIns="0" rIns="0" bIns="0" rtlCol="0"/>
          <a:lstStyle/>
          <a:p>
            <a:endParaRPr>
              <a:solidFill>
                <a:schemeClr val="lt1"/>
              </a:solidFill>
            </a:endParaRPr>
          </a:p>
        </p:txBody>
      </p:sp>
      <p:sp>
        <p:nvSpPr>
          <p:cNvPr id="19" name="object 19"/>
          <p:cNvSpPr/>
          <p:nvPr/>
        </p:nvSpPr>
        <p:spPr>
          <a:xfrm>
            <a:off x="5486400" y="2211323"/>
            <a:ext cx="556260" cy="1816735"/>
          </a:xfrm>
          <a:custGeom>
            <a:avLst/>
            <a:gdLst/>
            <a:ahLst/>
            <a:cxnLst/>
            <a:rect l="l" t="t" r="r" b="b"/>
            <a:pathLst>
              <a:path w="556260" h="1816735">
                <a:moveTo>
                  <a:pt x="556260" y="0"/>
                </a:moveTo>
                <a:lnTo>
                  <a:pt x="0" y="0"/>
                </a:lnTo>
                <a:lnTo>
                  <a:pt x="0" y="1816608"/>
                </a:lnTo>
                <a:lnTo>
                  <a:pt x="556260" y="1816608"/>
                </a:lnTo>
                <a:lnTo>
                  <a:pt x="556260" y="0"/>
                </a:lnTo>
                <a:close/>
              </a:path>
            </a:pathLst>
          </a:custGeom>
          <a:solidFill>
            <a:schemeClr val="accent4">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lIns="0" tIns="0" rIns="0" bIns="0" rtlCol="0"/>
          <a:lstStyle/>
          <a:p>
            <a:endParaRPr>
              <a:solidFill>
                <a:schemeClr val="lt1"/>
              </a:solidFill>
            </a:endParaRPr>
          </a:p>
        </p:txBody>
      </p:sp>
      <p:sp>
        <p:nvSpPr>
          <p:cNvPr id="20" name="object 20"/>
          <p:cNvSpPr/>
          <p:nvPr/>
        </p:nvSpPr>
        <p:spPr>
          <a:xfrm>
            <a:off x="7434071" y="2435351"/>
            <a:ext cx="558165" cy="1592580"/>
          </a:xfrm>
          <a:custGeom>
            <a:avLst/>
            <a:gdLst/>
            <a:ahLst/>
            <a:cxnLst/>
            <a:rect l="l" t="t" r="r" b="b"/>
            <a:pathLst>
              <a:path w="558165" h="1592579">
                <a:moveTo>
                  <a:pt x="557783" y="0"/>
                </a:moveTo>
                <a:lnTo>
                  <a:pt x="0" y="0"/>
                </a:lnTo>
                <a:lnTo>
                  <a:pt x="0" y="1592580"/>
                </a:lnTo>
                <a:lnTo>
                  <a:pt x="557783" y="1592580"/>
                </a:lnTo>
                <a:lnTo>
                  <a:pt x="557783" y="0"/>
                </a:lnTo>
                <a:close/>
              </a:path>
            </a:pathLst>
          </a:custGeom>
          <a:solidFill>
            <a:schemeClr val="accent4">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lIns="0" tIns="0" rIns="0" bIns="0" rtlCol="0"/>
          <a:lstStyle/>
          <a:p>
            <a:endParaRPr>
              <a:solidFill>
                <a:schemeClr val="lt1"/>
              </a:solidFill>
            </a:endParaRPr>
          </a:p>
        </p:txBody>
      </p:sp>
      <p:sp>
        <p:nvSpPr>
          <p:cNvPr id="21" name="object 21"/>
          <p:cNvSpPr/>
          <p:nvPr/>
        </p:nvSpPr>
        <p:spPr>
          <a:xfrm>
            <a:off x="614172" y="4027932"/>
            <a:ext cx="7795259" cy="0"/>
          </a:xfrm>
          <a:custGeom>
            <a:avLst/>
            <a:gdLst/>
            <a:ahLst/>
            <a:cxnLst/>
            <a:rect l="l" t="t" r="r" b="b"/>
            <a:pathLst>
              <a:path w="7795259">
                <a:moveTo>
                  <a:pt x="0" y="0"/>
                </a:moveTo>
                <a:lnTo>
                  <a:pt x="7795259" y="0"/>
                </a:lnTo>
              </a:path>
            </a:pathLst>
          </a:custGeom>
          <a:ln w="9144">
            <a:solidFill>
              <a:srgbClr val="888888"/>
            </a:solidFill>
          </a:ln>
        </p:spPr>
        <p:txBody>
          <a:bodyPr wrap="square" lIns="0" tIns="0" rIns="0" bIns="0" rtlCol="0"/>
          <a:lstStyle/>
          <a:p>
            <a:endParaRPr/>
          </a:p>
        </p:txBody>
      </p:sp>
      <p:sp>
        <p:nvSpPr>
          <p:cNvPr id="22" name="object 22"/>
          <p:cNvSpPr/>
          <p:nvPr/>
        </p:nvSpPr>
        <p:spPr>
          <a:xfrm>
            <a:off x="614172" y="4027932"/>
            <a:ext cx="0" cy="64135"/>
          </a:xfrm>
          <a:custGeom>
            <a:avLst/>
            <a:gdLst/>
            <a:ahLst/>
            <a:cxnLst/>
            <a:rect l="l" t="t" r="r" b="b"/>
            <a:pathLst>
              <a:path h="64135">
                <a:moveTo>
                  <a:pt x="0" y="0"/>
                </a:moveTo>
                <a:lnTo>
                  <a:pt x="0" y="64008"/>
                </a:lnTo>
              </a:path>
            </a:pathLst>
          </a:custGeom>
          <a:ln w="9144">
            <a:solidFill>
              <a:srgbClr val="888888"/>
            </a:solidFill>
          </a:ln>
        </p:spPr>
        <p:txBody>
          <a:bodyPr wrap="square" lIns="0" tIns="0" rIns="0" bIns="0" rtlCol="0"/>
          <a:lstStyle/>
          <a:p>
            <a:endParaRPr/>
          </a:p>
        </p:txBody>
      </p:sp>
      <p:sp>
        <p:nvSpPr>
          <p:cNvPr id="23" name="object 23"/>
          <p:cNvSpPr/>
          <p:nvPr/>
        </p:nvSpPr>
        <p:spPr>
          <a:xfrm>
            <a:off x="2563367" y="4027932"/>
            <a:ext cx="0" cy="64135"/>
          </a:xfrm>
          <a:custGeom>
            <a:avLst/>
            <a:gdLst/>
            <a:ahLst/>
            <a:cxnLst/>
            <a:rect l="l" t="t" r="r" b="b"/>
            <a:pathLst>
              <a:path h="64135">
                <a:moveTo>
                  <a:pt x="0" y="0"/>
                </a:moveTo>
                <a:lnTo>
                  <a:pt x="0" y="64008"/>
                </a:lnTo>
              </a:path>
            </a:pathLst>
          </a:custGeom>
          <a:ln w="9144">
            <a:solidFill>
              <a:srgbClr val="888888"/>
            </a:solidFill>
          </a:ln>
        </p:spPr>
        <p:txBody>
          <a:bodyPr wrap="square" lIns="0" tIns="0" rIns="0" bIns="0" rtlCol="0"/>
          <a:lstStyle/>
          <a:p>
            <a:endParaRPr/>
          </a:p>
        </p:txBody>
      </p:sp>
      <p:sp>
        <p:nvSpPr>
          <p:cNvPr id="24" name="object 24"/>
          <p:cNvSpPr/>
          <p:nvPr/>
        </p:nvSpPr>
        <p:spPr>
          <a:xfrm>
            <a:off x="4511040" y="4027932"/>
            <a:ext cx="0" cy="64135"/>
          </a:xfrm>
          <a:custGeom>
            <a:avLst/>
            <a:gdLst/>
            <a:ahLst/>
            <a:cxnLst/>
            <a:rect l="l" t="t" r="r" b="b"/>
            <a:pathLst>
              <a:path h="64135">
                <a:moveTo>
                  <a:pt x="0" y="0"/>
                </a:moveTo>
                <a:lnTo>
                  <a:pt x="0" y="64008"/>
                </a:lnTo>
              </a:path>
            </a:pathLst>
          </a:custGeom>
          <a:ln w="9144">
            <a:solidFill>
              <a:srgbClr val="888888"/>
            </a:solidFill>
          </a:ln>
        </p:spPr>
        <p:txBody>
          <a:bodyPr wrap="square" lIns="0" tIns="0" rIns="0" bIns="0" rtlCol="0"/>
          <a:lstStyle/>
          <a:p>
            <a:endParaRPr/>
          </a:p>
        </p:txBody>
      </p:sp>
      <p:sp>
        <p:nvSpPr>
          <p:cNvPr id="25" name="object 25"/>
          <p:cNvSpPr/>
          <p:nvPr/>
        </p:nvSpPr>
        <p:spPr>
          <a:xfrm>
            <a:off x="6460235" y="4027932"/>
            <a:ext cx="0" cy="64135"/>
          </a:xfrm>
          <a:custGeom>
            <a:avLst/>
            <a:gdLst/>
            <a:ahLst/>
            <a:cxnLst/>
            <a:rect l="l" t="t" r="r" b="b"/>
            <a:pathLst>
              <a:path h="64135">
                <a:moveTo>
                  <a:pt x="0" y="0"/>
                </a:moveTo>
                <a:lnTo>
                  <a:pt x="0" y="64008"/>
                </a:lnTo>
              </a:path>
            </a:pathLst>
          </a:custGeom>
          <a:ln w="9144">
            <a:solidFill>
              <a:srgbClr val="888888"/>
            </a:solidFill>
          </a:ln>
        </p:spPr>
        <p:txBody>
          <a:bodyPr wrap="square" lIns="0" tIns="0" rIns="0" bIns="0" rtlCol="0"/>
          <a:lstStyle/>
          <a:p>
            <a:endParaRPr/>
          </a:p>
        </p:txBody>
      </p:sp>
      <p:sp>
        <p:nvSpPr>
          <p:cNvPr id="26" name="object 26"/>
          <p:cNvSpPr/>
          <p:nvPr/>
        </p:nvSpPr>
        <p:spPr>
          <a:xfrm>
            <a:off x="8409431" y="4027932"/>
            <a:ext cx="0" cy="64135"/>
          </a:xfrm>
          <a:custGeom>
            <a:avLst/>
            <a:gdLst/>
            <a:ahLst/>
            <a:cxnLst/>
            <a:rect l="l" t="t" r="r" b="b"/>
            <a:pathLst>
              <a:path h="64135">
                <a:moveTo>
                  <a:pt x="0" y="0"/>
                </a:moveTo>
                <a:lnTo>
                  <a:pt x="0" y="64008"/>
                </a:lnTo>
              </a:path>
            </a:pathLst>
          </a:custGeom>
          <a:ln w="9144">
            <a:solidFill>
              <a:srgbClr val="888888"/>
            </a:solidFill>
          </a:ln>
        </p:spPr>
        <p:txBody>
          <a:bodyPr wrap="square" lIns="0" tIns="0" rIns="0" bIns="0" rtlCol="0"/>
          <a:lstStyle/>
          <a:p>
            <a:endParaRPr/>
          </a:p>
        </p:txBody>
      </p:sp>
      <p:sp>
        <p:nvSpPr>
          <p:cNvPr id="27" name="object 27"/>
          <p:cNvSpPr txBox="1"/>
          <p:nvPr/>
        </p:nvSpPr>
        <p:spPr>
          <a:xfrm>
            <a:off x="1118412" y="2354707"/>
            <a:ext cx="384175" cy="246221"/>
          </a:xfrm>
          <a:prstGeom prst="rect">
            <a:avLst/>
          </a:prstGeom>
        </p:spPr>
        <p:txBody>
          <a:bodyPr vert="horz" wrap="square" lIns="0" tIns="0" rIns="0" bIns="0" rtlCol="0">
            <a:spAutoFit/>
          </a:bodyPr>
          <a:lstStyle/>
          <a:p>
            <a:pPr marL="12700">
              <a:lnSpc>
                <a:spcPct val="100000"/>
              </a:lnSpc>
            </a:pPr>
            <a:r>
              <a:rPr sz="1600" b="1" spc="-10" dirty="0">
                <a:latin typeface="Calibri"/>
                <a:cs typeface="Calibri"/>
              </a:rPr>
              <a:t>60</a:t>
            </a:r>
            <a:r>
              <a:rPr sz="1600" b="1" spc="-5" dirty="0">
                <a:latin typeface="Calibri"/>
                <a:cs typeface="Calibri"/>
              </a:rPr>
              <a:t>.5</a:t>
            </a:r>
            <a:endParaRPr sz="1600" b="1" dirty="0">
              <a:latin typeface="Calibri"/>
              <a:cs typeface="Calibri"/>
            </a:endParaRPr>
          </a:p>
        </p:txBody>
      </p:sp>
      <p:sp>
        <p:nvSpPr>
          <p:cNvPr id="28" name="object 28"/>
          <p:cNvSpPr txBox="1"/>
          <p:nvPr/>
        </p:nvSpPr>
        <p:spPr>
          <a:xfrm>
            <a:off x="3067304" y="2276602"/>
            <a:ext cx="384175" cy="246221"/>
          </a:xfrm>
          <a:prstGeom prst="rect">
            <a:avLst/>
          </a:prstGeom>
        </p:spPr>
        <p:txBody>
          <a:bodyPr vert="horz" wrap="square" lIns="0" tIns="0" rIns="0" bIns="0" rtlCol="0">
            <a:spAutoFit/>
          </a:bodyPr>
          <a:lstStyle/>
          <a:p>
            <a:pPr marL="12700">
              <a:lnSpc>
                <a:spcPct val="100000"/>
              </a:lnSpc>
            </a:pPr>
            <a:r>
              <a:rPr sz="1600" b="1" spc="-10" dirty="0">
                <a:latin typeface="Calibri"/>
                <a:cs typeface="Calibri"/>
              </a:rPr>
              <a:t>63</a:t>
            </a:r>
            <a:r>
              <a:rPr sz="1600" b="1" spc="-5" dirty="0">
                <a:latin typeface="Calibri"/>
                <a:cs typeface="Calibri"/>
              </a:rPr>
              <a:t>.9</a:t>
            </a:r>
            <a:endParaRPr sz="1600" b="1" dirty="0">
              <a:latin typeface="Calibri"/>
              <a:cs typeface="Calibri"/>
            </a:endParaRPr>
          </a:p>
        </p:txBody>
      </p:sp>
      <p:sp>
        <p:nvSpPr>
          <p:cNvPr id="29" name="object 29"/>
          <p:cNvSpPr txBox="1"/>
          <p:nvPr/>
        </p:nvSpPr>
        <p:spPr>
          <a:xfrm>
            <a:off x="5016246" y="2021585"/>
            <a:ext cx="384175" cy="246221"/>
          </a:xfrm>
          <a:prstGeom prst="rect">
            <a:avLst/>
          </a:prstGeom>
        </p:spPr>
        <p:txBody>
          <a:bodyPr vert="horz" wrap="square" lIns="0" tIns="0" rIns="0" bIns="0" rtlCol="0">
            <a:spAutoFit/>
          </a:bodyPr>
          <a:lstStyle/>
          <a:p>
            <a:pPr marL="12700">
              <a:lnSpc>
                <a:spcPct val="100000"/>
              </a:lnSpc>
            </a:pPr>
            <a:r>
              <a:rPr sz="1600" b="1" spc="-15" dirty="0">
                <a:latin typeface="Calibri"/>
                <a:cs typeface="Calibri"/>
              </a:rPr>
              <a:t>75</a:t>
            </a:r>
            <a:r>
              <a:rPr sz="1600" b="1" spc="-5" dirty="0">
                <a:latin typeface="Calibri"/>
                <a:cs typeface="Calibri"/>
              </a:rPr>
              <a:t>.3</a:t>
            </a:r>
            <a:endParaRPr sz="1600" b="1" dirty="0">
              <a:latin typeface="Calibri"/>
              <a:cs typeface="Calibri"/>
            </a:endParaRPr>
          </a:p>
        </p:txBody>
      </p:sp>
      <p:sp>
        <p:nvSpPr>
          <p:cNvPr id="30" name="object 30"/>
          <p:cNvSpPr txBox="1"/>
          <p:nvPr/>
        </p:nvSpPr>
        <p:spPr>
          <a:xfrm>
            <a:off x="6965060" y="2255011"/>
            <a:ext cx="384175" cy="246221"/>
          </a:xfrm>
          <a:prstGeom prst="rect">
            <a:avLst/>
          </a:prstGeom>
        </p:spPr>
        <p:txBody>
          <a:bodyPr vert="horz" wrap="square" lIns="0" tIns="0" rIns="0" bIns="0" rtlCol="0">
            <a:spAutoFit/>
          </a:bodyPr>
          <a:lstStyle/>
          <a:p>
            <a:pPr marL="12700">
              <a:lnSpc>
                <a:spcPct val="100000"/>
              </a:lnSpc>
            </a:pPr>
            <a:r>
              <a:rPr sz="1600" b="1" spc="-10" dirty="0">
                <a:latin typeface="Calibri"/>
                <a:cs typeface="Calibri"/>
              </a:rPr>
              <a:t>64</a:t>
            </a:r>
            <a:r>
              <a:rPr sz="1600" b="1" spc="-5" dirty="0">
                <a:latin typeface="Calibri"/>
                <a:cs typeface="Calibri"/>
              </a:rPr>
              <a:t>.9</a:t>
            </a:r>
            <a:endParaRPr sz="1600" b="1" dirty="0">
              <a:latin typeface="Calibri"/>
              <a:cs typeface="Calibri"/>
            </a:endParaRPr>
          </a:p>
        </p:txBody>
      </p:sp>
      <p:sp>
        <p:nvSpPr>
          <p:cNvPr id="31" name="object 31"/>
          <p:cNvSpPr txBox="1"/>
          <p:nvPr/>
        </p:nvSpPr>
        <p:spPr>
          <a:xfrm>
            <a:off x="1675257" y="2223008"/>
            <a:ext cx="384175" cy="246221"/>
          </a:xfrm>
          <a:prstGeom prst="rect">
            <a:avLst/>
          </a:prstGeom>
        </p:spPr>
        <p:txBody>
          <a:bodyPr vert="horz" wrap="square" lIns="0" tIns="0" rIns="0" bIns="0" rtlCol="0">
            <a:spAutoFit/>
          </a:bodyPr>
          <a:lstStyle/>
          <a:p>
            <a:pPr marL="12700">
              <a:lnSpc>
                <a:spcPct val="100000"/>
              </a:lnSpc>
            </a:pPr>
            <a:r>
              <a:rPr sz="1600" b="1" spc="-15" dirty="0">
                <a:latin typeface="Calibri"/>
                <a:cs typeface="Calibri"/>
              </a:rPr>
              <a:t>66</a:t>
            </a:r>
            <a:r>
              <a:rPr sz="1600" b="1" spc="-5" dirty="0">
                <a:latin typeface="Calibri"/>
                <a:cs typeface="Calibri"/>
              </a:rPr>
              <a:t>.3</a:t>
            </a:r>
            <a:endParaRPr sz="1600" b="1" dirty="0">
              <a:latin typeface="Calibri"/>
              <a:cs typeface="Calibri"/>
            </a:endParaRPr>
          </a:p>
        </p:txBody>
      </p:sp>
      <p:sp>
        <p:nvSpPr>
          <p:cNvPr id="32" name="object 32"/>
          <p:cNvSpPr txBox="1"/>
          <p:nvPr/>
        </p:nvSpPr>
        <p:spPr>
          <a:xfrm>
            <a:off x="3624198" y="2138298"/>
            <a:ext cx="384175" cy="246221"/>
          </a:xfrm>
          <a:prstGeom prst="rect">
            <a:avLst/>
          </a:prstGeom>
        </p:spPr>
        <p:txBody>
          <a:bodyPr vert="horz" wrap="square" lIns="0" tIns="0" rIns="0" bIns="0" rtlCol="0">
            <a:spAutoFit/>
          </a:bodyPr>
          <a:lstStyle/>
          <a:p>
            <a:pPr marL="12700">
              <a:lnSpc>
                <a:spcPct val="100000"/>
              </a:lnSpc>
            </a:pPr>
            <a:r>
              <a:rPr sz="1600" b="1" spc="-10" dirty="0">
                <a:latin typeface="Calibri"/>
                <a:cs typeface="Calibri"/>
              </a:rPr>
              <a:t>70</a:t>
            </a:r>
            <a:r>
              <a:rPr sz="1600" b="1" spc="-5" dirty="0">
                <a:latin typeface="Calibri"/>
                <a:cs typeface="Calibri"/>
              </a:rPr>
              <a:t>.1</a:t>
            </a:r>
            <a:endParaRPr sz="1600" b="1" dirty="0">
              <a:latin typeface="Calibri"/>
              <a:cs typeface="Calibri"/>
            </a:endParaRPr>
          </a:p>
        </p:txBody>
      </p:sp>
      <p:sp>
        <p:nvSpPr>
          <p:cNvPr id="33" name="object 33"/>
          <p:cNvSpPr txBox="1"/>
          <p:nvPr/>
        </p:nvSpPr>
        <p:spPr>
          <a:xfrm>
            <a:off x="5573014" y="1897126"/>
            <a:ext cx="384175" cy="246221"/>
          </a:xfrm>
          <a:prstGeom prst="rect">
            <a:avLst/>
          </a:prstGeom>
        </p:spPr>
        <p:txBody>
          <a:bodyPr vert="horz" wrap="square" lIns="0" tIns="0" rIns="0" bIns="0" rtlCol="0">
            <a:spAutoFit/>
          </a:bodyPr>
          <a:lstStyle/>
          <a:p>
            <a:pPr marL="12700">
              <a:lnSpc>
                <a:spcPct val="100000"/>
              </a:lnSpc>
            </a:pPr>
            <a:r>
              <a:rPr sz="1600" b="1" spc="-10" dirty="0">
                <a:latin typeface="Calibri"/>
                <a:cs typeface="Calibri"/>
              </a:rPr>
              <a:t>80</a:t>
            </a:r>
            <a:r>
              <a:rPr sz="1600" b="1" spc="-5" dirty="0">
                <a:latin typeface="Calibri"/>
                <a:cs typeface="Calibri"/>
              </a:rPr>
              <a:t>.8</a:t>
            </a:r>
            <a:endParaRPr sz="1600" b="1" dirty="0">
              <a:latin typeface="Calibri"/>
              <a:cs typeface="Calibri"/>
            </a:endParaRPr>
          </a:p>
        </p:txBody>
      </p:sp>
      <p:sp>
        <p:nvSpPr>
          <p:cNvPr id="34" name="object 34"/>
          <p:cNvSpPr txBox="1"/>
          <p:nvPr/>
        </p:nvSpPr>
        <p:spPr>
          <a:xfrm>
            <a:off x="7521956" y="2121153"/>
            <a:ext cx="384175" cy="246221"/>
          </a:xfrm>
          <a:prstGeom prst="rect">
            <a:avLst/>
          </a:prstGeom>
        </p:spPr>
        <p:txBody>
          <a:bodyPr vert="horz" wrap="square" lIns="0" tIns="0" rIns="0" bIns="0" rtlCol="0">
            <a:spAutoFit/>
          </a:bodyPr>
          <a:lstStyle/>
          <a:p>
            <a:pPr marL="12700">
              <a:lnSpc>
                <a:spcPct val="100000"/>
              </a:lnSpc>
            </a:pPr>
            <a:r>
              <a:rPr sz="1600" b="1" spc="-10" dirty="0">
                <a:latin typeface="Calibri"/>
                <a:cs typeface="Calibri"/>
              </a:rPr>
              <a:t>70</a:t>
            </a:r>
            <a:r>
              <a:rPr sz="1600" b="1" spc="-5" dirty="0">
                <a:latin typeface="Calibri"/>
                <a:cs typeface="Calibri"/>
              </a:rPr>
              <a:t>.8</a:t>
            </a:r>
            <a:endParaRPr sz="1600" b="1" dirty="0">
              <a:latin typeface="Calibri"/>
              <a:cs typeface="Calibri"/>
            </a:endParaRPr>
          </a:p>
        </p:txBody>
      </p:sp>
      <p:sp>
        <p:nvSpPr>
          <p:cNvPr id="35" name="object 35"/>
          <p:cNvSpPr txBox="1"/>
          <p:nvPr/>
        </p:nvSpPr>
        <p:spPr>
          <a:xfrm>
            <a:off x="1429638" y="4148073"/>
            <a:ext cx="6274435" cy="266700"/>
          </a:xfrm>
          <a:prstGeom prst="rect">
            <a:avLst/>
          </a:prstGeom>
        </p:spPr>
        <p:txBody>
          <a:bodyPr vert="horz" wrap="square" lIns="0" tIns="0" rIns="0" bIns="0" rtlCol="0">
            <a:spAutoFit/>
          </a:bodyPr>
          <a:lstStyle/>
          <a:p>
            <a:pPr marL="12700">
              <a:lnSpc>
                <a:spcPct val="100000"/>
              </a:lnSpc>
              <a:tabLst>
                <a:tab pos="1270000" algn="l"/>
                <a:tab pos="3613150" algn="l"/>
                <a:tab pos="5749925" algn="l"/>
              </a:tabLst>
            </a:pPr>
            <a:r>
              <a:rPr sz="1600" spc="-10" dirty="0">
                <a:latin typeface="Calibri"/>
                <a:cs typeface="Calibri"/>
              </a:rPr>
              <a:t>OI</a:t>
            </a:r>
            <a:r>
              <a:rPr sz="1600" spc="-5" dirty="0">
                <a:latin typeface="Calibri"/>
                <a:cs typeface="Calibri"/>
              </a:rPr>
              <a:t>C</a:t>
            </a:r>
            <a:r>
              <a:rPr sz="1600" dirty="0">
                <a:latin typeface="Calibri"/>
                <a:cs typeface="Calibri"/>
              </a:rPr>
              <a:t>	</a:t>
            </a:r>
            <a:r>
              <a:rPr sz="1600" spc="-5" dirty="0">
                <a:latin typeface="Calibri"/>
                <a:cs typeface="Calibri"/>
              </a:rPr>
              <a:t>Non-</a:t>
            </a:r>
            <a:r>
              <a:rPr sz="1600" dirty="0">
                <a:latin typeface="Calibri"/>
                <a:cs typeface="Calibri"/>
              </a:rPr>
              <a:t>O</a:t>
            </a:r>
            <a:r>
              <a:rPr sz="1600" spc="-15" dirty="0">
                <a:latin typeface="Calibri"/>
                <a:cs typeface="Calibri"/>
              </a:rPr>
              <a:t>I</a:t>
            </a:r>
            <a:r>
              <a:rPr sz="1600" spc="-5" dirty="0">
                <a:latin typeface="Calibri"/>
                <a:cs typeface="Calibri"/>
              </a:rPr>
              <a:t>C </a:t>
            </a:r>
            <a:r>
              <a:rPr sz="1600" spc="-10" dirty="0">
                <a:latin typeface="Calibri"/>
                <a:cs typeface="Calibri"/>
              </a:rPr>
              <a:t>D</a:t>
            </a:r>
            <a:r>
              <a:rPr sz="1600" dirty="0">
                <a:latin typeface="Calibri"/>
                <a:cs typeface="Calibri"/>
              </a:rPr>
              <a:t>e</a:t>
            </a:r>
            <a:r>
              <a:rPr sz="1600" spc="-5" dirty="0">
                <a:latin typeface="Calibri"/>
                <a:cs typeface="Calibri"/>
              </a:rPr>
              <a:t>v</a:t>
            </a:r>
            <a:r>
              <a:rPr sz="1600" spc="-15" dirty="0">
                <a:latin typeface="Calibri"/>
                <a:cs typeface="Calibri"/>
              </a:rPr>
              <a:t>e</a:t>
            </a:r>
            <a:r>
              <a:rPr sz="1600" spc="-5" dirty="0">
                <a:latin typeface="Calibri"/>
                <a:cs typeface="Calibri"/>
              </a:rPr>
              <a:t>lopi</a:t>
            </a:r>
            <a:r>
              <a:rPr sz="1600" spc="-10" dirty="0">
                <a:latin typeface="Calibri"/>
                <a:cs typeface="Calibri"/>
              </a:rPr>
              <a:t>n</a:t>
            </a:r>
            <a:r>
              <a:rPr sz="1600" spc="-5" dirty="0">
                <a:latin typeface="Calibri"/>
                <a:cs typeface="Calibri"/>
              </a:rPr>
              <a:t>g</a:t>
            </a:r>
            <a:r>
              <a:rPr sz="1600" dirty="0">
                <a:latin typeface="Calibri"/>
                <a:cs typeface="Calibri"/>
              </a:rPr>
              <a:t>	</a:t>
            </a:r>
            <a:r>
              <a:rPr sz="1600" spc="-10" dirty="0">
                <a:latin typeface="Calibri"/>
                <a:cs typeface="Calibri"/>
              </a:rPr>
              <a:t>De</a:t>
            </a:r>
            <a:r>
              <a:rPr sz="1600" dirty="0">
                <a:latin typeface="Calibri"/>
                <a:cs typeface="Calibri"/>
              </a:rPr>
              <a:t>v</a:t>
            </a:r>
            <a:r>
              <a:rPr sz="1600" spc="-5" dirty="0">
                <a:latin typeface="Calibri"/>
                <a:cs typeface="Calibri"/>
              </a:rPr>
              <a:t>elop</a:t>
            </a:r>
            <a:r>
              <a:rPr sz="1600" spc="-15" dirty="0">
                <a:latin typeface="Calibri"/>
                <a:cs typeface="Calibri"/>
              </a:rPr>
              <a:t>e</a:t>
            </a:r>
            <a:r>
              <a:rPr sz="1600" spc="-5" dirty="0">
                <a:latin typeface="Calibri"/>
                <a:cs typeface="Calibri"/>
              </a:rPr>
              <a:t>d</a:t>
            </a:r>
            <a:r>
              <a:rPr sz="1600" dirty="0">
                <a:latin typeface="Calibri"/>
                <a:cs typeface="Calibri"/>
              </a:rPr>
              <a:t>	</a:t>
            </a:r>
            <a:r>
              <a:rPr sz="1600" spc="-5" dirty="0">
                <a:latin typeface="Calibri"/>
                <a:cs typeface="Calibri"/>
              </a:rPr>
              <a:t>W</a:t>
            </a:r>
            <a:r>
              <a:rPr sz="1600" spc="-10" dirty="0">
                <a:latin typeface="Calibri"/>
                <a:cs typeface="Calibri"/>
              </a:rPr>
              <a:t>o</a:t>
            </a:r>
            <a:r>
              <a:rPr sz="1600" spc="-15" dirty="0">
                <a:latin typeface="Calibri"/>
                <a:cs typeface="Calibri"/>
              </a:rPr>
              <a:t>r</a:t>
            </a:r>
            <a:r>
              <a:rPr sz="1600" spc="-5" dirty="0">
                <a:latin typeface="Calibri"/>
                <a:cs typeface="Calibri"/>
              </a:rPr>
              <a:t>ld</a:t>
            </a:r>
            <a:endParaRPr sz="1600" dirty="0">
              <a:latin typeface="Calibri"/>
              <a:cs typeface="Calibri"/>
            </a:endParaRPr>
          </a:p>
        </p:txBody>
      </p:sp>
      <p:sp>
        <p:nvSpPr>
          <p:cNvPr id="36" name="object 36"/>
          <p:cNvSpPr/>
          <p:nvPr/>
        </p:nvSpPr>
        <p:spPr>
          <a:xfrm>
            <a:off x="7812023" y="1385316"/>
            <a:ext cx="111760" cy="111760"/>
          </a:xfrm>
          <a:custGeom>
            <a:avLst/>
            <a:gdLst/>
            <a:ahLst/>
            <a:cxnLst/>
            <a:rect l="l" t="t" r="r" b="b"/>
            <a:pathLst>
              <a:path w="111759" h="111759">
                <a:moveTo>
                  <a:pt x="0" y="111251"/>
                </a:moveTo>
                <a:lnTo>
                  <a:pt x="111251" y="111251"/>
                </a:lnTo>
                <a:lnTo>
                  <a:pt x="111251" y="0"/>
                </a:lnTo>
                <a:lnTo>
                  <a:pt x="0" y="0"/>
                </a:lnTo>
                <a:lnTo>
                  <a:pt x="0" y="111251"/>
                </a:lnTo>
                <a:close/>
              </a:path>
            </a:pathLst>
          </a:custGeom>
          <a:solidFill>
            <a:srgbClr val="E151D0"/>
          </a:solidFill>
        </p:spPr>
        <p:style>
          <a:lnRef idx="0">
            <a:schemeClr val="accent5"/>
          </a:lnRef>
          <a:fillRef idx="3">
            <a:schemeClr val="accent5"/>
          </a:fillRef>
          <a:effectRef idx="3">
            <a:schemeClr val="accent5"/>
          </a:effectRef>
          <a:fontRef idx="minor">
            <a:schemeClr val="lt1"/>
          </a:fontRef>
        </p:style>
        <p:txBody>
          <a:bodyPr wrap="square" lIns="0" tIns="0" rIns="0" bIns="0" rtlCol="0"/>
          <a:lstStyle/>
          <a:p>
            <a:endParaRPr>
              <a:solidFill>
                <a:schemeClr val="lt1"/>
              </a:solidFill>
            </a:endParaRPr>
          </a:p>
        </p:txBody>
      </p:sp>
      <p:sp>
        <p:nvSpPr>
          <p:cNvPr id="37" name="object 37"/>
          <p:cNvSpPr/>
          <p:nvPr/>
        </p:nvSpPr>
        <p:spPr>
          <a:xfrm>
            <a:off x="7812023" y="1677923"/>
            <a:ext cx="111760" cy="111760"/>
          </a:xfrm>
          <a:custGeom>
            <a:avLst/>
            <a:gdLst/>
            <a:ahLst/>
            <a:cxnLst/>
            <a:rect l="l" t="t" r="r" b="b"/>
            <a:pathLst>
              <a:path w="111759" h="111760">
                <a:moveTo>
                  <a:pt x="0" y="111251"/>
                </a:moveTo>
                <a:lnTo>
                  <a:pt x="111251" y="111251"/>
                </a:lnTo>
                <a:lnTo>
                  <a:pt x="111251" y="0"/>
                </a:lnTo>
                <a:lnTo>
                  <a:pt x="0" y="0"/>
                </a:lnTo>
                <a:lnTo>
                  <a:pt x="0" y="111251"/>
                </a:lnTo>
                <a:close/>
              </a:path>
            </a:pathLst>
          </a:custGeom>
          <a:solidFill>
            <a:schemeClr val="accent4">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lIns="0" tIns="0" rIns="0" bIns="0" rtlCol="0"/>
          <a:lstStyle/>
          <a:p>
            <a:endParaRPr>
              <a:solidFill>
                <a:schemeClr val="lt1"/>
              </a:solidFill>
            </a:endParaRPr>
          </a:p>
        </p:txBody>
      </p:sp>
      <p:sp>
        <p:nvSpPr>
          <p:cNvPr id="38" name="object 38"/>
          <p:cNvSpPr txBox="1"/>
          <p:nvPr/>
        </p:nvSpPr>
        <p:spPr>
          <a:xfrm>
            <a:off x="7963027" y="1297051"/>
            <a:ext cx="437515" cy="558800"/>
          </a:xfrm>
          <a:prstGeom prst="rect">
            <a:avLst/>
          </a:prstGeom>
        </p:spPr>
        <p:txBody>
          <a:bodyPr vert="horz" wrap="square" lIns="0" tIns="0" rIns="0" bIns="0" rtlCol="0">
            <a:spAutoFit/>
          </a:bodyPr>
          <a:lstStyle/>
          <a:p>
            <a:pPr marL="12700">
              <a:lnSpc>
                <a:spcPct val="100000"/>
              </a:lnSpc>
            </a:pPr>
            <a:r>
              <a:rPr sz="1600" dirty="0">
                <a:latin typeface="Calibri"/>
                <a:cs typeface="Calibri"/>
              </a:rPr>
              <a:t>1</a:t>
            </a:r>
            <a:r>
              <a:rPr sz="1600" spc="-10" dirty="0">
                <a:latin typeface="Calibri"/>
                <a:cs typeface="Calibri"/>
              </a:rPr>
              <a:t>9</a:t>
            </a:r>
            <a:r>
              <a:rPr sz="1600" dirty="0">
                <a:latin typeface="Calibri"/>
                <a:cs typeface="Calibri"/>
              </a:rPr>
              <a:t>9</a:t>
            </a:r>
            <a:r>
              <a:rPr sz="1600" spc="-5" dirty="0">
                <a:latin typeface="Calibri"/>
                <a:cs typeface="Calibri"/>
              </a:rPr>
              <a:t>0</a:t>
            </a:r>
            <a:endParaRPr sz="1600">
              <a:latin typeface="Calibri"/>
              <a:cs typeface="Calibri"/>
            </a:endParaRPr>
          </a:p>
          <a:p>
            <a:pPr marL="12700">
              <a:lnSpc>
                <a:spcPct val="100000"/>
              </a:lnSpc>
              <a:spcBef>
                <a:spcPts val="380"/>
              </a:spcBef>
            </a:pPr>
            <a:r>
              <a:rPr sz="1600" dirty="0">
                <a:latin typeface="Calibri"/>
                <a:cs typeface="Calibri"/>
              </a:rPr>
              <a:t>2</a:t>
            </a:r>
            <a:r>
              <a:rPr sz="1600" spc="-10" dirty="0">
                <a:latin typeface="Calibri"/>
                <a:cs typeface="Calibri"/>
              </a:rPr>
              <a:t>0</a:t>
            </a:r>
            <a:r>
              <a:rPr sz="1600" dirty="0">
                <a:latin typeface="Calibri"/>
                <a:cs typeface="Calibri"/>
              </a:rPr>
              <a:t>1</a:t>
            </a:r>
            <a:r>
              <a:rPr sz="1600" spc="-5" dirty="0">
                <a:latin typeface="Calibri"/>
                <a:cs typeface="Calibri"/>
              </a:rPr>
              <a:t>3</a:t>
            </a:r>
            <a:endParaRPr sz="1600">
              <a:latin typeface="Calibri"/>
              <a:cs typeface="Calibri"/>
            </a:endParaRPr>
          </a:p>
        </p:txBody>
      </p:sp>
      <p:sp>
        <p:nvSpPr>
          <p:cNvPr id="40" name="object 40"/>
          <p:cNvSpPr txBox="1"/>
          <p:nvPr/>
        </p:nvSpPr>
        <p:spPr>
          <a:xfrm>
            <a:off x="5512689" y="6459728"/>
            <a:ext cx="3094355" cy="160020"/>
          </a:xfrm>
          <a:prstGeom prst="rect">
            <a:avLst/>
          </a:prstGeom>
        </p:spPr>
        <p:txBody>
          <a:bodyPr vert="horz" wrap="square" lIns="0" tIns="0" rIns="0" bIns="0" rtlCol="0">
            <a:spAutoFit/>
          </a:bodyPr>
          <a:lstStyle/>
          <a:p>
            <a:pPr marL="12700">
              <a:lnSpc>
                <a:spcPts val="1100"/>
              </a:lnSpc>
            </a:pPr>
            <a:r>
              <a:rPr sz="1050" i="1" spc="-5" dirty="0">
                <a:latin typeface="Calibri"/>
                <a:cs typeface="Calibri"/>
              </a:rPr>
              <a:t>Source: </a:t>
            </a:r>
            <a:r>
              <a:rPr sz="1050" i="1" dirty="0">
                <a:latin typeface="Calibri"/>
                <a:cs typeface="Calibri"/>
              </a:rPr>
              <a:t>World Bank, World </a:t>
            </a:r>
            <a:r>
              <a:rPr sz="1050" i="1" spc="-5" dirty="0">
                <a:latin typeface="Calibri"/>
                <a:cs typeface="Calibri"/>
              </a:rPr>
              <a:t>Development Indicators</a:t>
            </a:r>
            <a:r>
              <a:rPr sz="1050" i="1" spc="-75" dirty="0">
                <a:latin typeface="Calibri"/>
                <a:cs typeface="Calibri"/>
              </a:rPr>
              <a:t> </a:t>
            </a:r>
            <a:r>
              <a:rPr sz="1050" i="1" dirty="0">
                <a:latin typeface="Calibri"/>
                <a:cs typeface="Calibri"/>
              </a:rPr>
              <a:t>2015</a:t>
            </a:r>
            <a:endParaRPr sz="1050">
              <a:latin typeface="Calibri"/>
              <a:cs typeface="Calibri"/>
            </a:endParaRPr>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0" y="-9276"/>
            <a:ext cx="990004" cy="990004"/>
          </a:xfrm>
          <a:prstGeom prst="rect">
            <a:avLst/>
          </a:prstGeom>
        </p:spPr>
      </p:pic>
      <p:pic>
        <p:nvPicPr>
          <p:cNvPr id="42" name="Picture 41" descr="C:\Users\kenan\Desktop\Sesric\sesric-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9430" y="925"/>
            <a:ext cx="706937" cy="763779"/>
          </a:xfrm>
          <a:prstGeom prst="rect">
            <a:avLst/>
          </a:prstGeom>
          <a:noFill/>
          <a:effectLst/>
          <a:extLst/>
        </p:spPr>
      </p:pic>
    </p:spTree>
    <p:extLst>
      <p:ext uri="{BB962C8B-B14F-4D97-AF65-F5344CB8AC3E}">
        <p14:creationId xmlns:p14="http://schemas.microsoft.com/office/powerpoint/2010/main" val="2816486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7420</TotalTime>
  <Words>1208</Words>
  <Application>Microsoft Office PowerPoint</Application>
  <PresentationFormat>On-screen Show (4:3)</PresentationFormat>
  <Paragraphs>262</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Ofis Teması</vt:lpstr>
      <vt:lpstr>PowerPoint Presentation</vt:lpstr>
      <vt:lpstr>Outline</vt:lpstr>
      <vt:lpstr>PowerPoint Presentation</vt:lpstr>
      <vt:lpstr>PowerPoint Presentation</vt:lpstr>
      <vt:lpstr>What’s OIC-SHPA 2014-2023?</vt:lpstr>
      <vt:lpstr>OIC-SHPA 2014-2023</vt:lpstr>
      <vt:lpstr>What’s Implementation Plan of OIC-SHPA?</vt:lpstr>
      <vt:lpstr> Thematic area 1:   Health System Strengthening </vt:lpstr>
      <vt:lpstr>Life expectancy at birth has increased by 5 years between 1990 and 2013</vt:lpstr>
      <vt:lpstr>Comparatively low financing for health  (2000-2013)</vt:lpstr>
      <vt:lpstr>Heath workforce just above the crisis level</vt:lpstr>
      <vt:lpstr>Low availability of health infrastructure (2013)</vt:lpstr>
      <vt:lpstr>Thematic Area 1:  Health System Strengthening</vt:lpstr>
      <vt:lpstr> Thematic area 2:   Disease Prevention and Control</vt:lpstr>
      <vt:lpstr>Bulk of U5 deaths caused by preventable diseases and complications (2013)</vt:lpstr>
      <vt:lpstr>Thematic Area 2:  Disease Prevention and Control</vt:lpstr>
      <vt:lpstr> Thematic area 3:   Maternal, New-born and Child Health and Nutrition</vt:lpstr>
      <vt:lpstr>Impressive decline in maternal mortality between 1990 and 2013</vt:lpstr>
      <vt:lpstr>Infant mortality declined remarkably between 1990 and 2013</vt:lpstr>
      <vt:lpstr>Significant births still taking place without skilled assistance (2008-2012*)</vt:lpstr>
      <vt:lpstr>Thematic Area 3:Maternal, New-born and Child Health &amp; Nutrition</vt:lpstr>
      <vt:lpstr> Thematic area 4:   Medicines, Vaccines, and Medical Technologies </vt:lpstr>
      <vt:lpstr>Thematic Area 4: Medicine, Vaccine and Medical Technologies</vt:lpstr>
      <vt:lpstr>Thematic Area 4: Medicine, Vaccine and Medical Technologies</vt:lpstr>
      <vt:lpstr> Thematic area 5:   Emergency Health Response and Interventions</vt:lpstr>
      <vt:lpstr>Thematic Area 5: Emergency Health Response &amp; Interventions</vt:lpstr>
      <vt:lpstr>Thematic Area 5: Emergency Health Response &amp; Interventions</vt:lpstr>
      <vt:lpstr> Thematic area 6:   Information, Education, Research and Advocacy </vt:lpstr>
      <vt:lpstr>Thematic Area 6: Information, Education, Research &amp; Advocacy</vt:lpstr>
      <vt:lpstr>Thematic Area 6: Information, Education, Research &amp; Advocacy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Fatima Zahra Kamal</dc:creator>
  <cp:lastModifiedBy>SESRIC</cp:lastModifiedBy>
  <cp:revision>90</cp:revision>
  <cp:lastPrinted>2018-04-17T14:40:48Z</cp:lastPrinted>
  <dcterms:created xsi:type="dcterms:W3CDTF">2016-03-25T08:08:09Z</dcterms:created>
  <dcterms:modified xsi:type="dcterms:W3CDTF">2018-04-17T22:57:41Z</dcterms:modified>
</cp:coreProperties>
</file>