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5" r:id="rId3"/>
    <p:sldId id="258" r:id="rId4"/>
    <p:sldId id="259" r:id="rId5"/>
    <p:sldId id="276" r:id="rId6"/>
    <p:sldId id="288" r:id="rId7"/>
    <p:sldId id="289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1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75" d="100"/>
          <a:sy n="75" d="100"/>
        </p:scale>
        <p:origin x="-12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B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31/03/2016</a:t>
            </a:fld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2060848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An </a:t>
            </a:r>
            <a:r>
              <a:rPr lang="fr-FR" dirty="0" err="1" smtClean="0"/>
              <a:t>overview</a:t>
            </a:r>
            <a:r>
              <a:rPr lang="fr-FR" dirty="0" smtClean="0"/>
              <a:t> of the </a:t>
            </a:r>
            <a:r>
              <a:rPr lang="fr-FR" dirty="0" err="1" smtClean="0"/>
              <a:t>senegalese</a:t>
            </a:r>
            <a:r>
              <a:rPr lang="fr-FR" dirty="0" smtClean="0"/>
              <a:t> social </a:t>
            </a:r>
            <a:r>
              <a:rPr lang="fr-FR" dirty="0" err="1" smtClean="0"/>
              <a:t>security</a:t>
            </a:r>
            <a:r>
              <a:rPr lang="fr-FR" dirty="0" smtClean="0"/>
              <a:t> system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6705600" cy="973832"/>
          </a:xfrm>
        </p:spPr>
        <p:txBody>
          <a:bodyPr>
            <a:normAutofit fontScale="25000" lnSpcReduction="20000"/>
          </a:bodyPr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8000" dirty="0" smtClean="0"/>
              <a:t>By Mrs Arame NDOYE and Mr. Ndiaga NDIAYE</a:t>
            </a:r>
          </a:p>
          <a:p>
            <a:pPr algn="ctr"/>
            <a:r>
              <a:rPr lang="fr-FR" sz="8000" dirty="0" smtClean="0"/>
              <a:t>From Senegal </a:t>
            </a:r>
          </a:p>
          <a:p>
            <a:pPr algn="ctr"/>
            <a:endParaRPr lang="fr-FR" sz="8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Cash </a:t>
            </a:r>
            <a:r>
              <a:rPr lang="fr-FR" dirty="0" err="1" smtClean="0"/>
              <a:t>maternity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enable</a:t>
            </a:r>
            <a:r>
              <a:rPr lang="fr-FR" dirty="0" smtClean="0"/>
              <a:t> the </a:t>
            </a:r>
            <a:r>
              <a:rPr lang="fr-FR" dirty="0" err="1" smtClean="0"/>
              <a:t>mother</a:t>
            </a:r>
            <a:r>
              <a:rPr lang="fr-FR" dirty="0" smtClean="0"/>
              <a:t> to </a:t>
            </a: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baby </a:t>
            </a:r>
            <a:r>
              <a:rPr lang="fr-FR" dirty="0" err="1" smtClean="0"/>
              <a:t>healthy</a:t>
            </a:r>
            <a:r>
              <a:rPr lang="fr-FR" dirty="0" smtClean="0"/>
              <a:t> for the </a:t>
            </a:r>
            <a:r>
              <a:rPr lang="fr-FR" dirty="0" err="1" smtClean="0"/>
              <a:t>two</a:t>
            </a:r>
            <a:r>
              <a:rPr lang="fr-FR" dirty="0" smtClean="0"/>
              <a:t>-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period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birth</a:t>
            </a:r>
            <a:r>
              <a:rPr lang="fr-FR" dirty="0" smtClean="0"/>
              <a:t>. All non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women</a:t>
            </a:r>
            <a:r>
              <a:rPr lang="fr-FR" dirty="0" smtClean="0"/>
              <a:t> </a:t>
            </a:r>
            <a:r>
              <a:rPr lang="fr-FR" dirty="0" err="1" smtClean="0"/>
              <a:t>maried</a:t>
            </a:r>
            <a:r>
              <a:rPr lang="fr-FR" dirty="0" smtClean="0"/>
              <a:t> to a </a:t>
            </a:r>
            <a:r>
              <a:rPr lang="fr-FR" dirty="0" err="1" smtClean="0"/>
              <a:t>salaried</a:t>
            </a:r>
            <a:r>
              <a:rPr lang="fr-FR" dirty="0" smtClean="0"/>
              <a:t> </a:t>
            </a:r>
            <a:r>
              <a:rPr lang="fr-FR" dirty="0" err="1" smtClean="0"/>
              <a:t>employee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The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allowances</a:t>
            </a:r>
            <a:r>
              <a:rPr lang="fr-FR" dirty="0" smtClean="0"/>
              <a:t> are </a:t>
            </a:r>
            <a:r>
              <a:rPr lang="fr-FR" dirty="0" err="1" smtClean="0"/>
              <a:t>granted</a:t>
            </a:r>
            <a:r>
              <a:rPr lang="fr-FR" dirty="0" smtClean="0"/>
              <a:t> to the </a:t>
            </a:r>
            <a:r>
              <a:rPr lang="fr-FR" dirty="0" err="1" smtClean="0"/>
              <a:t>worker</a:t>
            </a:r>
            <a:r>
              <a:rPr lang="fr-FR" dirty="0" smtClean="0"/>
              <a:t> for </a:t>
            </a:r>
            <a:r>
              <a:rPr lang="fr-FR" dirty="0" err="1" smtClean="0"/>
              <a:t>each</a:t>
            </a:r>
            <a:r>
              <a:rPr lang="fr-FR" dirty="0" smtClean="0"/>
              <a:t>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dependent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older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for </a:t>
            </a:r>
            <a:r>
              <a:rPr lang="fr-FR" dirty="0" err="1" smtClean="0"/>
              <a:t>adequate</a:t>
            </a:r>
            <a:r>
              <a:rPr lang="fr-FR" dirty="0" smtClean="0"/>
              <a:t> </a:t>
            </a:r>
            <a:r>
              <a:rPr lang="fr-FR" dirty="0" err="1" smtClean="0"/>
              <a:t>upbringing</a:t>
            </a:r>
            <a:r>
              <a:rPr lang="fr-FR" dirty="0" smtClean="0"/>
              <a:t>.  The </a:t>
            </a:r>
            <a:r>
              <a:rPr lang="fr-FR" dirty="0" err="1" smtClean="0"/>
              <a:t>allowance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most</a:t>
            </a:r>
            <a:r>
              <a:rPr lang="fr-FR" dirty="0" smtClean="0"/>
              <a:t> important as far as </a:t>
            </a: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amount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Accidents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and </a:t>
            </a:r>
            <a:r>
              <a:rPr lang="fr-FR" dirty="0" err="1" smtClean="0"/>
              <a:t>ocupational</a:t>
            </a:r>
            <a:r>
              <a:rPr lang="fr-FR" dirty="0" smtClean="0"/>
              <a:t> </a:t>
            </a:r>
            <a:r>
              <a:rPr lang="fr-FR" dirty="0" err="1" smtClean="0"/>
              <a:t>diseases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Accident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en-US" dirty="0" smtClean="0"/>
              <a:t>discrete occurrence in the course of work" leading to physical or mental occupational injury or accident that occurs on the way or back to work.</a:t>
            </a:r>
            <a:endParaRPr lang="fr-FR" dirty="0" smtClean="0"/>
          </a:p>
          <a:p>
            <a:r>
              <a:rPr lang="fr-FR" dirty="0" smtClean="0"/>
              <a:t>The Social Security Fund </a:t>
            </a:r>
            <a:r>
              <a:rPr lang="fr-FR" dirty="0" err="1" smtClean="0"/>
              <a:t>provides</a:t>
            </a:r>
            <a:r>
              <a:rPr lang="fr-FR" dirty="0" smtClean="0"/>
              <a:t> for </a:t>
            </a:r>
            <a:r>
              <a:rPr lang="fr-FR" dirty="0" err="1" smtClean="0"/>
              <a:t>prevention</a:t>
            </a:r>
            <a:r>
              <a:rPr lang="fr-FR" dirty="0" smtClean="0"/>
              <a:t> services and </a:t>
            </a:r>
            <a:r>
              <a:rPr lang="fr-FR" dirty="0" err="1" smtClean="0"/>
              <a:t>gives</a:t>
            </a:r>
            <a:r>
              <a:rPr lang="fr-FR" dirty="0" smtClean="0"/>
              <a:t> </a:t>
            </a:r>
            <a:r>
              <a:rPr lang="fr-FR" dirty="0" err="1" smtClean="0"/>
              <a:t>employment</a:t>
            </a:r>
            <a:r>
              <a:rPr lang="fr-FR" dirty="0" smtClean="0"/>
              <a:t> </a:t>
            </a:r>
            <a:r>
              <a:rPr lang="fr-FR" dirty="0" err="1" smtClean="0"/>
              <a:t>injury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victim</a:t>
            </a:r>
            <a:r>
              <a:rPr lang="fr-FR" dirty="0" smtClean="0"/>
              <a:t> of an </a:t>
            </a:r>
            <a:r>
              <a:rPr lang="fr-FR" dirty="0" err="1" smtClean="0"/>
              <a:t>at</a:t>
            </a:r>
            <a:r>
              <a:rPr lang="fr-FR" dirty="0" smtClean="0"/>
              <a:t> accident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have a cash </a:t>
            </a:r>
            <a:r>
              <a:rPr lang="fr-FR" dirty="0" err="1" smtClean="0"/>
              <a:t>benefit</a:t>
            </a:r>
            <a:r>
              <a:rPr lang="fr-FR" dirty="0" smtClean="0"/>
              <a:t> to </a:t>
            </a:r>
            <a:r>
              <a:rPr lang="fr-FR" dirty="0" err="1" smtClean="0"/>
              <a:t>compensate</a:t>
            </a:r>
            <a:r>
              <a:rPr lang="fr-FR" dirty="0" smtClean="0"/>
              <a:t> for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 </a:t>
            </a:r>
            <a:r>
              <a:rPr lang="fr-FR" dirty="0" err="1" smtClean="0"/>
              <a:t>wages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disability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Social Insurance Institute for Old-Age Pensions (IPRES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124744"/>
            <a:ext cx="8153400" cy="497125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It pays to the </a:t>
            </a:r>
            <a:r>
              <a:rPr lang="fr-FR" dirty="0" err="1" smtClean="0"/>
              <a:t>workers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the Labour Code provisions an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 pension</a:t>
            </a:r>
          </a:p>
          <a:p>
            <a:r>
              <a:rPr lang="fr-FR" dirty="0" smtClean="0"/>
              <a:t>The retirement </a:t>
            </a:r>
            <a:r>
              <a:rPr lang="fr-FR" dirty="0" err="1" smtClean="0"/>
              <a:t>age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60 in Senegal</a:t>
            </a:r>
          </a:p>
          <a:p>
            <a:r>
              <a:rPr lang="en-US" dirty="0" smtClean="0"/>
              <a:t>The pension is calculated based on a point system. The pension is equal to the insured's number of points multiplied by the value of a point at the time of retirement </a:t>
            </a:r>
          </a:p>
          <a:p>
            <a:r>
              <a:rPr lang="fr-FR" dirty="0" smtClean="0"/>
              <a:t>The rate for an </a:t>
            </a:r>
            <a:r>
              <a:rPr lang="en-US" b="1" dirty="0" smtClean="0"/>
              <a:t>Insured person </a:t>
            </a:r>
            <a:r>
              <a:rPr lang="en-US" dirty="0" smtClean="0"/>
              <a:t>is 5.6% of covered monthly earnings; 8,4% for managers This amounts to </a:t>
            </a:r>
            <a:r>
              <a:rPr lang="fr-FR" dirty="0" smtClean="0"/>
              <a:t> 14% for the </a:t>
            </a:r>
            <a:r>
              <a:rPr lang="fr-FR" dirty="0" err="1" smtClean="0"/>
              <a:t>common</a:t>
            </a:r>
            <a:r>
              <a:rPr lang="fr-FR" dirty="0" smtClean="0"/>
              <a:t> system.</a:t>
            </a:r>
            <a:r>
              <a:rPr lang="en-US" dirty="0" smtClean="0"/>
              <a:t> The maximum monthly earnings for contribution calculation purposes are 300 000 for employees.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Social Insurance Institute for Old-Age Pensions (IPRES)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additional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-</a:t>
            </a:r>
            <a:r>
              <a:rPr lang="fr-FR" dirty="0" err="1" smtClean="0"/>
              <a:t>age</a:t>
            </a:r>
            <a:r>
              <a:rPr lang="fr-FR" dirty="0" smtClean="0"/>
              <a:t> pension system for junior, middle or senior managers </a:t>
            </a:r>
            <a:r>
              <a:rPr lang="fr-FR" dirty="0" err="1" smtClean="0"/>
              <a:t>whose</a:t>
            </a:r>
            <a:r>
              <a:rPr lang="fr-FR" dirty="0" smtClean="0"/>
              <a:t> rate </a:t>
            </a:r>
            <a:r>
              <a:rPr lang="fr-FR" dirty="0" err="1" smtClean="0"/>
              <a:t>is</a:t>
            </a:r>
            <a:r>
              <a:rPr lang="fr-FR" dirty="0" smtClean="0"/>
              <a:t> 6%, 3,6% for the employer and 2,4% for the </a:t>
            </a:r>
            <a:r>
              <a:rPr lang="fr-FR" dirty="0" err="1" smtClean="0"/>
              <a:t>employee</a:t>
            </a:r>
            <a:r>
              <a:rPr lang="fr-FR" dirty="0" smtClean="0"/>
              <a:t>. </a:t>
            </a:r>
            <a:r>
              <a:rPr lang="en-US" dirty="0" smtClean="0"/>
              <a:t>The maximum monthly earnings for contribution calculation purposes are </a:t>
            </a:r>
            <a:r>
              <a:rPr lang="fr-FR" dirty="0" smtClean="0"/>
              <a:t>900 000 f CFA.</a:t>
            </a:r>
          </a:p>
          <a:p>
            <a:r>
              <a:rPr lang="en-US" dirty="0" smtClean="0"/>
              <a:t>The Social Insurance Institute for Old-Age Pensions (IPRES) also provides for medical care for retired members.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/>
              <a:t>Health</a:t>
            </a:r>
            <a:r>
              <a:rPr lang="fr-FR" b="1" dirty="0" smtClean="0"/>
              <a:t> </a:t>
            </a:r>
            <a:r>
              <a:rPr lang="fr-FR" b="1" dirty="0" err="1" smtClean="0"/>
              <a:t>mutual</a:t>
            </a:r>
            <a:r>
              <a:rPr lang="fr-FR" b="1" dirty="0" smtClean="0"/>
              <a:t> </a:t>
            </a:r>
            <a:r>
              <a:rPr lang="fr-FR" b="1" dirty="0" err="1" smtClean="0"/>
              <a:t>insurance</a:t>
            </a:r>
            <a:r>
              <a:rPr lang="fr-FR" b="1" dirty="0" smtClean="0"/>
              <a:t> </a:t>
            </a:r>
            <a:r>
              <a:rPr lang="fr-FR" b="1" dirty="0" err="1" smtClean="0"/>
              <a:t>companies</a:t>
            </a:r>
            <a:r>
              <a:rPr lang="fr-FR" b="1" dirty="0" smtClean="0"/>
              <a:t> (IPM)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mutual insurance companies provide medical benefits to workers and their families for non occupational diseases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compulsory</a:t>
            </a:r>
            <a:r>
              <a:rPr lang="fr-FR" dirty="0" smtClean="0"/>
              <a:t> for </a:t>
            </a:r>
            <a:r>
              <a:rPr lang="fr-FR" dirty="0" err="1" smtClean="0"/>
              <a:t>firms</a:t>
            </a:r>
            <a:r>
              <a:rPr lang="fr-FR" dirty="0" smtClean="0"/>
              <a:t> to set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insurance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r>
              <a:rPr lang="fr-FR" dirty="0" smtClean="0"/>
              <a:t> or have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employees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affiliated</a:t>
            </a:r>
            <a:r>
              <a:rPr lang="fr-FR" dirty="0" smtClean="0"/>
              <a:t> to joint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insurance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special</a:t>
            </a:r>
            <a:r>
              <a:rPr lang="fr-FR" dirty="0" smtClean="0"/>
              <a:t> social </a:t>
            </a:r>
            <a:r>
              <a:rPr lang="fr-FR" dirty="0" err="1" smtClean="0"/>
              <a:t>security</a:t>
            </a:r>
            <a:r>
              <a:rPr lang="fr-FR" dirty="0" smtClean="0"/>
              <a:t> system for civil-servants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sz="3200" dirty="0" smtClean="0">
                <a:cs typeface="Times New Roman" pitchFamily="18" charset="0"/>
              </a:rPr>
              <a:t>As for the civil servants, </a:t>
            </a:r>
            <a:r>
              <a:rPr lang="fr-FR" sz="3200" dirty="0" err="1" smtClean="0">
                <a:cs typeface="Times New Roman" pitchFamily="18" charset="0"/>
              </a:rPr>
              <a:t>they</a:t>
            </a:r>
            <a:r>
              <a:rPr lang="fr-FR" sz="3200" dirty="0" smtClean="0">
                <a:cs typeface="Times New Roman" pitchFamily="18" charset="0"/>
              </a:rPr>
              <a:t> have a </a:t>
            </a:r>
            <a:r>
              <a:rPr lang="fr-FR" sz="3200" dirty="0" err="1" smtClean="0">
                <a:cs typeface="Times New Roman" pitchFamily="18" charset="0"/>
              </a:rPr>
              <a:t>sickness</a:t>
            </a:r>
            <a:r>
              <a:rPr lang="fr-FR" sz="3200" dirty="0" smtClean="0">
                <a:cs typeface="Times New Roman" pitchFamily="18" charset="0"/>
              </a:rPr>
              <a:t> and retirement </a:t>
            </a:r>
            <a:r>
              <a:rPr lang="fr-FR" sz="3200" dirty="0" err="1" smtClean="0">
                <a:cs typeface="Times New Roman" pitchFamily="18" charset="0"/>
              </a:rPr>
              <a:t>insurance</a:t>
            </a:r>
            <a:r>
              <a:rPr lang="fr-FR" sz="3200" dirty="0" smtClean="0"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fr-FR" sz="3200" dirty="0" smtClean="0">
                <a:cs typeface="Times New Roman" pitchFamily="18" charset="0"/>
              </a:rPr>
              <a:t>	The </a:t>
            </a:r>
            <a:r>
              <a:rPr lang="fr-FR" sz="3200" dirty="0" err="1" smtClean="0">
                <a:cs typeface="Times New Roman" pitchFamily="18" charset="0"/>
              </a:rPr>
              <a:t>sickness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insurance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consists</a:t>
            </a:r>
            <a:r>
              <a:rPr lang="fr-FR" sz="3200" dirty="0" smtClean="0">
                <a:cs typeface="Times New Roman" pitchFamily="18" charset="0"/>
              </a:rPr>
              <a:t> of a state contribution of 80 % of </a:t>
            </a:r>
            <a:r>
              <a:rPr lang="fr-FR" sz="3200" dirty="0" err="1" smtClean="0">
                <a:cs typeface="Times New Roman" pitchFamily="18" charset="0"/>
              </a:rPr>
              <a:t>medical</a:t>
            </a:r>
            <a:r>
              <a:rPr lang="fr-FR" sz="3200" dirty="0" smtClean="0">
                <a:cs typeface="Times New Roman" pitchFamily="18" charset="0"/>
              </a:rPr>
              <a:t> services for the civil servant or </a:t>
            </a:r>
            <a:r>
              <a:rPr lang="fr-FR" sz="3200" dirty="0" err="1" smtClean="0">
                <a:cs typeface="Times New Roman" pitchFamily="18" charset="0"/>
              </a:rPr>
              <a:t>his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dependent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children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with</a:t>
            </a:r>
            <a:r>
              <a:rPr lang="fr-FR" sz="3200" dirty="0" smtClean="0">
                <a:cs typeface="Times New Roman" pitchFamily="18" charset="0"/>
              </a:rPr>
              <a:t> the exception of prescriptions. The </a:t>
            </a:r>
            <a:r>
              <a:rPr lang="fr-FR" sz="3200" dirty="0" err="1" smtClean="0">
                <a:cs typeface="Times New Roman" pitchFamily="18" charset="0"/>
              </a:rPr>
              <a:t>remaining</a:t>
            </a:r>
            <a:r>
              <a:rPr lang="fr-FR" sz="3200" dirty="0" smtClean="0">
                <a:cs typeface="Times New Roman" pitchFamily="18" charset="0"/>
              </a:rPr>
              <a:t> 20%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paid</a:t>
            </a:r>
            <a:r>
              <a:rPr lang="fr-FR" sz="3200" dirty="0" smtClean="0">
                <a:cs typeface="Times New Roman" pitchFamily="18" charset="0"/>
              </a:rPr>
              <a:t> by the civil servant. </a:t>
            </a:r>
            <a:r>
              <a:rPr lang="fr-FR" sz="3200" dirty="0" err="1" smtClean="0">
                <a:cs typeface="Times New Roman" pitchFamily="18" charset="0"/>
              </a:rPr>
              <a:t>However</a:t>
            </a:r>
            <a:r>
              <a:rPr lang="fr-FR" sz="3200" dirty="0" smtClean="0">
                <a:cs typeface="Times New Roman" pitchFamily="18" charset="0"/>
              </a:rPr>
              <a:t>, public </a:t>
            </a:r>
            <a:r>
              <a:rPr lang="fr-FR" sz="3200" dirty="0" err="1" smtClean="0">
                <a:cs typeface="Times New Roman" pitchFamily="18" charset="0"/>
              </a:rPr>
              <a:t>health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mutual</a:t>
            </a:r>
            <a:r>
              <a:rPr lang="fr-FR" sz="3200" dirty="0" smtClean="0">
                <a:cs typeface="Times New Roman" pitchFamily="18" charset="0"/>
              </a:rPr>
              <a:t> institutions </a:t>
            </a:r>
            <a:r>
              <a:rPr lang="fr-FR" sz="3200" dirty="0" err="1" smtClean="0">
                <a:cs typeface="Times New Roman" pitchFamily="18" charset="0"/>
              </a:rPr>
              <a:t>that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take</a:t>
            </a:r>
            <a:r>
              <a:rPr lang="fr-FR" sz="3200" dirty="0" smtClean="0">
                <a:cs typeface="Times New Roman" pitchFamily="18" charset="0"/>
              </a:rPr>
              <a:t> care of a </a:t>
            </a:r>
            <a:r>
              <a:rPr lang="fr-FR" sz="3200" dirty="0" err="1" smtClean="0">
                <a:cs typeface="Times New Roman" pitchFamily="18" charset="0"/>
              </a:rPr>
              <a:t>fixed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amount</a:t>
            </a:r>
            <a:r>
              <a:rPr lang="fr-FR" sz="3200" dirty="0" smtClean="0">
                <a:cs typeface="Times New Roman" pitchFamily="18" charset="0"/>
              </a:rPr>
              <a:t> of the prescriptions’ </a:t>
            </a:r>
            <a:r>
              <a:rPr lang="fr-FR" sz="3200" dirty="0" err="1" smtClean="0">
                <a:cs typeface="Times New Roman" pitchFamily="18" charset="0"/>
              </a:rPr>
              <a:t>fees</a:t>
            </a:r>
            <a:r>
              <a:rPr lang="fr-FR" sz="3200" dirty="0" smtClean="0">
                <a:cs typeface="Times New Roman" pitchFamily="18" charset="0"/>
              </a:rPr>
              <a:t> for the </a:t>
            </a:r>
            <a:r>
              <a:rPr lang="fr-FR" sz="3200" dirty="0" err="1" smtClean="0">
                <a:cs typeface="Times New Roman" pitchFamily="18" charset="0"/>
              </a:rPr>
              <a:t>members</a:t>
            </a:r>
            <a:r>
              <a:rPr lang="fr-FR" sz="3200" dirty="0" smtClean="0">
                <a:cs typeface="Times New Roman" pitchFamily="18" charset="0"/>
              </a:rPr>
              <a:t> are </a:t>
            </a:r>
            <a:r>
              <a:rPr lang="fr-FR" sz="3200" dirty="0" err="1" smtClean="0">
                <a:cs typeface="Times New Roman" pitchFamily="18" charset="0"/>
              </a:rPr>
              <a:t>being</a:t>
            </a:r>
            <a:r>
              <a:rPr lang="fr-FR" sz="3200" dirty="0" smtClean="0">
                <a:cs typeface="Times New Roman" pitchFamily="18" charset="0"/>
              </a:rPr>
              <a:t> set up. </a:t>
            </a:r>
          </a:p>
          <a:p>
            <a:pPr algn="just"/>
            <a:r>
              <a:rPr lang="fr-FR" sz="3200" b="1" u="sng" dirty="0" err="1" smtClean="0">
                <a:cs typeface="Times New Roman" pitchFamily="18" charset="0"/>
              </a:rPr>
              <a:t>Old</a:t>
            </a:r>
            <a:r>
              <a:rPr lang="fr-FR" sz="3200" b="1" u="sng" dirty="0" smtClean="0">
                <a:cs typeface="Times New Roman" pitchFamily="18" charset="0"/>
              </a:rPr>
              <a:t> –</a:t>
            </a:r>
            <a:r>
              <a:rPr lang="fr-FR" sz="3200" b="1" u="sng" dirty="0" err="1" smtClean="0">
                <a:cs typeface="Times New Roman" pitchFamily="18" charset="0"/>
              </a:rPr>
              <a:t>age</a:t>
            </a:r>
            <a:r>
              <a:rPr lang="fr-FR" sz="3200" b="1" u="sng" dirty="0" smtClean="0">
                <a:cs typeface="Times New Roman" pitchFamily="18" charset="0"/>
              </a:rPr>
              <a:t> pensions</a:t>
            </a:r>
            <a:r>
              <a:rPr lang="fr-FR" sz="3200" b="1" dirty="0" smtClean="0"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fr-FR" sz="3200" dirty="0" smtClean="0">
                <a:cs typeface="Times New Roman" pitchFamily="18" charset="0"/>
              </a:rPr>
              <a:t>	A </a:t>
            </a:r>
            <a:r>
              <a:rPr lang="fr-FR" sz="3200" dirty="0" err="1" smtClean="0">
                <a:cs typeface="Times New Roman" pitchFamily="18" charset="0"/>
              </a:rPr>
              <a:t>special</a:t>
            </a:r>
            <a:r>
              <a:rPr lang="fr-FR" sz="3200" dirty="0" smtClean="0">
                <a:cs typeface="Times New Roman" pitchFamily="18" charset="0"/>
              </a:rPr>
              <a:t> public institution </a:t>
            </a:r>
            <a:r>
              <a:rPr lang="fr-FR" sz="3200" dirty="0" err="1" smtClean="0">
                <a:cs typeface="Times New Roman" pitchFamily="18" charset="0"/>
              </a:rPr>
              <a:t>called</a:t>
            </a:r>
            <a:r>
              <a:rPr lang="fr-FR" sz="3200" dirty="0" smtClean="0">
                <a:cs typeface="Times New Roman" pitchFamily="18" charset="0"/>
              </a:rPr>
              <a:t> National </a:t>
            </a:r>
            <a:r>
              <a:rPr lang="fr-FR" sz="3200" dirty="0" err="1" smtClean="0">
                <a:cs typeface="Times New Roman" pitchFamily="18" charset="0"/>
              </a:rPr>
              <a:t>Old</a:t>
            </a:r>
            <a:r>
              <a:rPr lang="fr-FR" sz="3200" dirty="0" smtClean="0">
                <a:cs typeface="Times New Roman" pitchFamily="18" charset="0"/>
              </a:rPr>
              <a:t>-</a:t>
            </a:r>
            <a:r>
              <a:rPr lang="fr-FR" sz="3200" dirty="0" err="1" smtClean="0">
                <a:cs typeface="Times New Roman" pitchFamily="18" charset="0"/>
              </a:rPr>
              <a:t>age</a:t>
            </a:r>
            <a:r>
              <a:rPr lang="fr-FR" sz="3200" dirty="0" smtClean="0">
                <a:cs typeface="Times New Roman" pitchFamily="18" charset="0"/>
              </a:rPr>
              <a:t> Pension Fund </a:t>
            </a:r>
            <a:r>
              <a:rPr lang="fr-FR" sz="3200" dirty="0" err="1" smtClean="0">
                <a:cs typeface="Times New Roman" pitchFamily="18" charset="0"/>
              </a:rPr>
              <a:t>takes</a:t>
            </a:r>
            <a:r>
              <a:rPr lang="fr-FR" sz="3200" dirty="0" smtClean="0">
                <a:cs typeface="Times New Roman" pitchFamily="18" charset="0"/>
              </a:rPr>
              <a:t> care of </a:t>
            </a:r>
            <a:r>
              <a:rPr lang="fr-FR" sz="3200" dirty="0" err="1" smtClean="0">
                <a:cs typeface="Times New Roman" pitchFamily="18" charset="0"/>
              </a:rPr>
              <a:t>retired</a:t>
            </a:r>
            <a:r>
              <a:rPr lang="fr-FR" sz="3200" dirty="0" smtClean="0">
                <a:cs typeface="Times New Roman" pitchFamily="18" charset="0"/>
              </a:rPr>
              <a:t> civil servants. </a:t>
            </a:r>
            <a:r>
              <a:rPr lang="fr-FR" sz="3200" dirty="0" err="1" smtClean="0">
                <a:cs typeface="Times New Roman" pitchFamily="18" charset="0"/>
              </a:rPr>
              <a:t>It’s</a:t>
            </a:r>
            <a:r>
              <a:rPr lang="fr-FR" sz="3200" dirty="0" smtClean="0">
                <a:cs typeface="Times New Roman" pitchFamily="18" charset="0"/>
              </a:rPr>
              <a:t> a </a:t>
            </a:r>
            <a:r>
              <a:rPr lang="fr-FR" sz="3200" dirty="0" err="1" smtClean="0">
                <a:cs typeface="Times New Roman" pitchFamily="18" charset="0"/>
              </a:rPr>
              <a:t>special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account</a:t>
            </a:r>
            <a:r>
              <a:rPr lang="fr-FR" sz="3200" dirty="0" smtClean="0">
                <a:cs typeface="Times New Roman" pitchFamily="18" charset="0"/>
              </a:rPr>
              <a:t> in the public revenue </a:t>
            </a:r>
            <a:r>
              <a:rPr lang="fr-FR" sz="3200" dirty="0" err="1" smtClean="0">
                <a:cs typeface="Times New Roman" pitchFamily="18" charset="0"/>
              </a:rPr>
              <a:t>department</a:t>
            </a:r>
            <a:r>
              <a:rPr lang="fr-FR" sz="3200" dirty="0" smtClean="0">
                <a:cs typeface="Times New Roman" pitchFamily="18" charset="0"/>
              </a:rPr>
              <a:t> set up by </a:t>
            </a:r>
            <a:r>
              <a:rPr lang="fr-FR" sz="3200" dirty="0" err="1" smtClean="0">
                <a:cs typeface="Times New Roman" pitchFamily="18" charset="0"/>
              </a:rPr>
              <a:t>Act</a:t>
            </a:r>
            <a:r>
              <a:rPr lang="fr-FR" sz="3200" dirty="0" smtClean="0">
                <a:cs typeface="Times New Roman" pitchFamily="18" charset="0"/>
              </a:rPr>
              <a:t> n°81-52 of </a:t>
            </a:r>
            <a:r>
              <a:rPr lang="fr-FR" sz="3200" dirty="0" err="1" smtClean="0">
                <a:cs typeface="Times New Roman" pitchFamily="18" charset="0"/>
              </a:rPr>
              <a:t>july</a:t>
            </a:r>
            <a:r>
              <a:rPr lang="fr-FR" sz="3200" dirty="0" smtClean="0">
                <a:cs typeface="Times New Roman" pitchFamily="18" charset="0"/>
              </a:rPr>
              <a:t> 10th 1981. </a:t>
            </a:r>
            <a:r>
              <a:rPr lang="fr-FR" sz="3200" dirty="0" err="1" smtClean="0">
                <a:cs typeface="Times New Roman" pitchFamily="18" charset="0"/>
              </a:rPr>
              <a:t>It’s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worth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mentioning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that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veterans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from</a:t>
            </a:r>
            <a:r>
              <a:rPr lang="fr-FR" sz="3200" dirty="0" smtClean="0">
                <a:cs typeface="Times New Roman" pitchFamily="18" charset="0"/>
              </a:rPr>
              <a:t> the </a:t>
            </a:r>
            <a:r>
              <a:rPr lang="fr-FR" sz="3200" dirty="0" err="1" smtClean="0">
                <a:cs typeface="Times New Roman" pitchFamily="18" charset="0"/>
              </a:rPr>
              <a:t>military</a:t>
            </a:r>
            <a:r>
              <a:rPr lang="fr-FR" sz="3200" dirty="0" smtClean="0">
                <a:cs typeface="Times New Roman" pitchFamily="18" charset="0"/>
              </a:rPr>
              <a:t> are </a:t>
            </a:r>
            <a:r>
              <a:rPr lang="fr-FR" sz="3200" dirty="0" err="1" smtClean="0">
                <a:cs typeface="Times New Roman" pitchFamily="18" charset="0"/>
              </a:rPr>
              <a:t>also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served</a:t>
            </a:r>
            <a:r>
              <a:rPr lang="fr-FR" sz="3200" dirty="0" smtClean="0">
                <a:cs typeface="Times New Roman" pitchFamily="18" charset="0"/>
              </a:rPr>
              <a:t>. 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special</a:t>
            </a:r>
            <a:r>
              <a:rPr lang="fr-FR" dirty="0" smtClean="0"/>
              <a:t> social </a:t>
            </a:r>
            <a:r>
              <a:rPr lang="fr-FR" dirty="0" err="1" smtClean="0"/>
              <a:t>security</a:t>
            </a:r>
            <a:r>
              <a:rPr lang="fr-FR" dirty="0" smtClean="0"/>
              <a:t> system for civil-servants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sz="3200" dirty="0" smtClean="0">
                <a:cs typeface="Times New Roman" pitchFamily="18" charset="0"/>
              </a:rPr>
              <a:t>Under </a:t>
            </a:r>
            <a:r>
              <a:rPr lang="fr-FR" sz="3200" dirty="0" err="1" smtClean="0">
                <a:cs typeface="Times New Roman" pitchFamily="18" charset="0"/>
              </a:rPr>
              <a:t>some</a:t>
            </a:r>
            <a:r>
              <a:rPr lang="fr-FR" sz="3200" dirty="0" smtClean="0">
                <a:cs typeface="Times New Roman" pitchFamily="18" charset="0"/>
              </a:rPr>
              <a:t> conditions, the National </a:t>
            </a:r>
            <a:r>
              <a:rPr lang="fr-FR" sz="3200" dirty="0" err="1" smtClean="0">
                <a:cs typeface="Times New Roman" pitchFamily="18" charset="0"/>
              </a:rPr>
              <a:t>Old</a:t>
            </a:r>
            <a:r>
              <a:rPr lang="fr-FR" sz="3200" dirty="0" smtClean="0">
                <a:cs typeface="Times New Roman" pitchFamily="18" charset="0"/>
              </a:rPr>
              <a:t>-</a:t>
            </a:r>
            <a:r>
              <a:rPr lang="fr-FR" sz="3200" dirty="0" err="1" smtClean="0">
                <a:cs typeface="Times New Roman" pitchFamily="18" charset="0"/>
              </a:rPr>
              <a:t>age</a:t>
            </a:r>
            <a:r>
              <a:rPr lang="fr-FR" sz="3200" dirty="0" smtClean="0">
                <a:cs typeface="Times New Roman" pitchFamily="18" charset="0"/>
              </a:rPr>
              <a:t> Pension Fund </a:t>
            </a:r>
            <a:r>
              <a:rPr lang="fr-FR" sz="3200" dirty="0" err="1" smtClean="0">
                <a:cs typeface="Times New Roman" pitchFamily="18" charset="0"/>
              </a:rPr>
              <a:t>some</a:t>
            </a:r>
            <a:r>
              <a:rPr lang="fr-FR" sz="3200" dirty="0" smtClean="0">
                <a:cs typeface="Times New Roman" pitchFamily="18" charset="0"/>
              </a:rPr>
              <a:t> pays retirement </a:t>
            </a:r>
            <a:r>
              <a:rPr lang="fr-FR" sz="3200" dirty="0" err="1" smtClean="0">
                <a:cs typeface="Times New Roman" pitchFamily="18" charset="0"/>
              </a:rPr>
              <a:t>benefits</a:t>
            </a:r>
            <a:r>
              <a:rPr lang="fr-FR" sz="3200" dirty="0" smtClean="0">
                <a:cs typeface="Times New Roman" pitchFamily="18" charset="0"/>
              </a:rPr>
              <a:t> for all </a:t>
            </a:r>
            <a:r>
              <a:rPr lang="fr-FR" sz="3200" dirty="0" err="1" smtClean="0">
                <a:cs typeface="Times New Roman" pitchFamily="18" charset="0"/>
              </a:rPr>
              <a:t>retired</a:t>
            </a:r>
            <a:r>
              <a:rPr lang="fr-FR" sz="3200" dirty="0" smtClean="0">
                <a:cs typeface="Times New Roman" pitchFamily="18" charset="0"/>
              </a:rPr>
              <a:t> civil servants </a:t>
            </a:r>
            <a:r>
              <a:rPr lang="fr-FR" sz="3200" dirty="0" err="1" smtClean="0">
                <a:cs typeface="Times New Roman" pitchFamily="18" charset="0"/>
              </a:rPr>
              <a:t>aged</a:t>
            </a:r>
            <a:r>
              <a:rPr lang="fr-FR" sz="3200" dirty="0" smtClean="0">
                <a:cs typeface="Times New Roman" pitchFamily="18" charset="0"/>
              </a:rPr>
              <a:t> 60 and </a:t>
            </a:r>
            <a:r>
              <a:rPr lang="fr-FR" sz="3200" dirty="0" err="1" smtClean="0">
                <a:cs typeface="Times New Roman" pitchFamily="18" charset="0"/>
              </a:rPr>
              <a:t>survival</a:t>
            </a:r>
            <a:r>
              <a:rPr lang="fr-FR" sz="3200" dirty="0" smtClean="0">
                <a:cs typeface="Times New Roman" pitchFamily="18" charset="0"/>
              </a:rPr>
              <a:t> as </a:t>
            </a:r>
            <a:r>
              <a:rPr lang="fr-FR" sz="3200" dirty="0" err="1" smtClean="0">
                <a:cs typeface="Times New Roman" pitchFamily="18" charset="0"/>
              </a:rPr>
              <a:t>well</a:t>
            </a:r>
            <a:r>
              <a:rPr lang="fr-FR" sz="3200" dirty="0" smtClean="0">
                <a:cs typeface="Times New Roman" pitchFamily="18" charset="0"/>
              </a:rPr>
              <a:t> as </a:t>
            </a:r>
            <a:r>
              <a:rPr lang="fr-FR" sz="3200" dirty="0" err="1" smtClean="0">
                <a:cs typeface="Times New Roman" pitchFamily="18" charset="0"/>
              </a:rPr>
              <a:t>disability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benefits</a:t>
            </a:r>
            <a:r>
              <a:rPr lang="fr-FR" sz="3200" dirty="0" smtClean="0">
                <a:cs typeface="Times New Roman" pitchFamily="18" charset="0"/>
              </a:rPr>
              <a:t> for </a:t>
            </a:r>
            <a:r>
              <a:rPr lang="fr-FR" sz="3200" dirty="0" err="1" smtClean="0">
                <a:cs typeface="Times New Roman" pitchFamily="18" charset="0"/>
              </a:rPr>
              <a:t>retired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servicemen</a:t>
            </a:r>
            <a:r>
              <a:rPr lang="fr-FR" sz="3200" dirty="0" smtClean="0">
                <a:cs typeface="Times New Roman" pitchFamily="18" charset="0"/>
              </a:rPr>
              <a:t>. </a:t>
            </a:r>
          </a:p>
          <a:p>
            <a:pPr algn="just"/>
            <a:r>
              <a:rPr lang="fr-FR" sz="3200" dirty="0" smtClean="0">
                <a:cs typeface="Times New Roman" pitchFamily="18" charset="0"/>
              </a:rPr>
              <a:t>It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funded</a:t>
            </a:r>
            <a:r>
              <a:rPr lang="fr-FR" sz="3200" dirty="0" smtClean="0">
                <a:cs typeface="Times New Roman" pitchFamily="18" charset="0"/>
              </a:rPr>
              <a:t> by active civil servants </a:t>
            </a:r>
            <a:r>
              <a:rPr lang="fr-FR" sz="3200" dirty="0" err="1" smtClean="0">
                <a:cs typeface="Times New Roman" pitchFamily="18" charset="0"/>
              </a:rPr>
              <a:t>mandatory</a:t>
            </a:r>
            <a:r>
              <a:rPr lang="fr-FR" sz="3200" dirty="0" smtClean="0">
                <a:cs typeface="Times New Roman" pitchFamily="18" charset="0"/>
              </a:rPr>
              <a:t> contributions. The global rate of contribution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35% </a:t>
            </a:r>
            <a:r>
              <a:rPr lang="fr-FR" sz="3200" dirty="0" err="1" smtClean="0">
                <a:cs typeface="Times New Roman" pitchFamily="18" charset="0"/>
              </a:rPr>
              <a:t>since</a:t>
            </a:r>
            <a:r>
              <a:rPr lang="fr-FR" sz="3200" dirty="0" smtClean="0">
                <a:cs typeface="Times New Roman" pitchFamily="18" charset="0"/>
              </a:rPr>
              <a:t> 1996 which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divided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beteween</a:t>
            </a:r>
            <a:r>
              <a:rPr lang="fr-FR" sz="3200" dirty="0" smtClean="0">
                <a:cs typeface="Times New Roman" pitchFamily="18" charset="0"/>
              </a:rPr>
              <a:t> the State (23%) and the civil servant (12%) </a:t>
            </a:r>
            <a:r>
              <a:rPr lang="fr-FR" sz="3200" dirty="0" err="1" smtClean="0">
                <a:cs typeface="Times New Roman" pitchFamily="18" charset="0"/>
              </a:rPr>
              <a:t>this</a:t>
            </a:r>
            <a:r>
              <a:rPr lang="fr-FR" sz="3200" dirty="0" smtClean="0">
                <a:cs typeface="Times New Roman" pitchFamily="18" charset="0"/>
              </a:rPr>
              <a:t> distribution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under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way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since</a:t>
            </a:r>
            <a:r>
              <a:rPr lang="fr-FR" sz="3200" dirty="0" smtClean="0">
                <a:cs typeface="Times New Roman" pitchFamily="18" charset="0"/>
              </a:rPr>
              <a:t> 2002.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r>
              <a:rPr lang="fr-FR" b="1" dirty="0" err="1" smtClean="0"/>
              <a:t>Complementary</a:t>
            </a:r>
            <a:r>
              <a:rPr lang="fr-FR" b="1" dirty="0" smtClean="0"/>
              <a:t> social </a:t>
            </a:r>
            <a:r>
              <a:rPr lang="fr-FR" b="1" dirty="0" err="1" smtClean="0"/>
              <a:t>security</a:t>
            </a:r>
            <a:r>
              <a:rPr lang="fr-FR" b="1" dirty="0" smtClean="0"/>
              <a:t> system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fr-FR" sz="3200" dirty="0" smtClean="0">
                <a:cs typeface="Times New Roman" pitchFamily="18" charset="0"/>
              </a:rPr>
              <a:t>The </a:t>
            </a:r>
            <a:r>
              <a:rPr lang="fr-FR" sz="3200" dirty="0" err="1" smtClean="0">
                <a:cs typeface="Times New Roman" pitchFamily="18" charset="0"/>
              </a:rPr>
              <a:t>complementary</a:t>
            </a:r>
            <a:r>
              <a:rPr lang="fr-FR" sz="3200" dirty="0" smtClean="0">
                <a:cs typeface="Times New Roman" pitchFamily="18" charset="0"/>
              </a:rPr>
              <a:t> system </a:t>
            </a:r>
            <a:r>
              <a:rPr lang="fr-FR" sz="3200" dirty="0" err="1" smtClean="0">
                <a:cs typeface="Times New Roman" pitchFamily="18" charset="0"/>
              </a:rPr>
              <a:t>is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managed</a:t>
            </a:r>
            <a:endParaRPr lang="fr-FR" sz="3200" dirty="0" smtClean="0">
              <a:cs typeface="Times New Roman" pitchFamily="18" charset="0"/>
            </a:endParaRPr>
          </a:p>
          <a:p>
            <a:pPr lvl="0" algn="just"/>
            <a:r>
              <a:rPr lang="fr-FR" sz="3200" b="1" u="sng" dirty="0" smtClean="0">
                <a:cs typeface="Times New Roman" pitchFamily="18" charset="0"/>
              </a:rPr>
              <a:t>The </a:t>
            </a:r>
            <a:r>
              <a:rPr lang="fr-FR" sz="3200" b="1" u="sng" dirty="0" err="1" smtClean="0">
                <a:cs typeface="Times New Roman" pitchFamily="18" charset="0"/>
              </a:rPr>
              <a:t>mutual</a:t>
            </a:r>
            <a:r>
              <a:rPr lang="fr-FR" sz="3200" b="1" u="sng" dirty="0" smtClean="0">
                <a:cs typeface="Times New Roman" pitchFamily="18" charset="0"/>
              </a:rPr>
              <a:t> </a:t>
            </a:r>
            <a:r>
              <a:rPr lang="fr-FR" sz="3200" b="1" u="sng" dirty="0" err="1" smtClean="0">
                <a:cs typeface="Times New Roman" pitchFamily="18" charset="0"/>
              </a:rPr>
              <a:t>benefit</a:t>
            </a:r>
            <a:r>
              <a:rPr lang="fr-FR" sz="3200" b="1" u="sng" dirty="0" smtClean="0">
                <a:cs typeface="Times New Roman" pitchFamily="18" charset="0"/>
              </a:rPr>
              <a:t> </a:t>
            </a:r>
            <a:r>
              <a:rPr lang="fr-FR" sz="3200" b="1" u="sng" dirty="0" err="1" smtClean="0">
                <a:cs typeface="Times New Roman" pitchFamily="18" charset="0"/>
              </a:rPr>
              <a:t>insurance</a:t>
            </a:r>
            <a:r>
              <a:rPr lang="fr-FR" sz="3200" b="1" u="sng" dirty="0" smtClean="0">
                <a:cs typeface="Times New Roman" pitchFamily="18" charset="0"/>
              </a:rPr>
              <a:t> </a:t>
            </a:r>
            <a:r>
              <a:rPr lang="fr-FR" sz="3200" b="1" u="sng" dirty="0" err="1" smtClean="0">
                <a:cs typeface="Times New Roman" pitchFamily="18" charset="0"/>
              </a:rPr>
              <a:t>companies</a:t>
            </a:r>
            <a:endParaRPr lang="fr-FR" sz="3200" b="1" u="sng" dirty="0" smtClean="0">
              <a:cs typeface="Times New Roman" pitchFamily="18" charset="0"/>
            </a:endParaRPr>
          </a:p>
          <a:p>
            <a:pPr lvl="0" algn="just">
              <a:buNone/>
            </a:pPr>
            <a:r>
              <a:rPr lang="fr-FR" sz="3200" dirty="0" smtClean="0">
                <a:cs typeface="Times New Roman" pitchFamily="18" charset="0"/>
              </a:rPr>
              <a:t>For self-</a:t>
            </a:r>
            <a:r>
              <a:rPr lang="fr-FR" sz="3200" dirty="0" err="1" smtClean="0">
                <a:cs typeface="Times New Roman" pitchFamily="18" charset="0"/>
              </a:rPr>
              <a:t>employed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persons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within</a:t>
            </a:r>
            <a:r>
              <a:rPr lang="fr-FR" sz="3200" dirty="0" smtClean="0">
                <a:cs typeface="Times New Roman" pitchFamily="18" charset="0"/>
              </a:rPr>
              <a:t> the </a:t>
            </a:r>
            <a:r>
              <a:rPr lang="fr-FR" sz="3200" dirty="0" err="1" smtClean="0">
                <a:cs typeface="Times New Roman" pitchFamily="18" charset="0"/>
              </a:rPr>
              <a:t>informal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sector</a:t>
            </a:r>
            <a:r>
              <a:rPr lang="fr-FR" sz="3200" dirty="0" smtClean="0">
                <a:cs typeface="Times New Roman" pitchFamily="18" charset="0"/>
              </a:rPr>
              <a:t>, </a:t>
            </a:r>
            <a:r>
              <a:rPr lang="fr-FR" sz="3200" dirty="0" err="1" smtClean="0">
                <a:cs typeface="Times New Roman" pitchFamily="18" charset="0"/>
              </a:rPr>
              <a:t>poor</a:t>
            </a:r>
            <a:r>
              <a:rPr lang="fr-FR" sz="3200" dirty="0" smtClean="0">
                <a:cs typeface="Times New Roman" pitchFamily="18" charset="0"/>
              </a:rPr>
              <a:t> people and all </a:t>
            </a:r>
            <a:r>
              <a:rPr lang="fr-FR" sz="3200" dirty="0" err="1" smtClean="0">
                <a:cs typeface="Times New Roman" pitchFamily="18" charset="0"/>
              </a:rPr>
              <a:t>workers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who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want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complementary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insurance</a:t>
            </a:r>
            <a:r>
              <a:rPr lang="fr-FR" sz="3200" dirty="0" smtClean="0">
                <a:cs typeface="Times New Roman" pitchFamily="18" charset="0"/>
              </a:rPr>
              <a:t> in the </a:t>
            </a:r>
            <a:r>
              <a:rPr lang="fr-FR" sz="3200" dirty="0" err="1" smtClean="0">
                <a:cs typeface="Times New Roman" pitchFamily="18" charset="0"/>
              </a:rPr>
              <a:t>framework</a:t>
            </a:r>
            <a:r>
              <a:rPr lang="fr-FR" sz="3200" dirty="0" smtClean="0">
                <a:cs typeface="Times New Roman" pitchFamily="18" charset="0"/>
              </a:rPr>
              <a:t> of a </a:t>
            </a:r>
            <a:r>
              <a:rPr lang="fr-FR" sz="3200" dirty="0" err="1" smtClean="0">
                <a:cs typeface="Times New Roman" pitchFamily="18" charset="0"/>
              </a:rPr>
              <a:t>professional</a:t>
            </a:r>
            <a:r>
              <a:rPr lang="fr-FR" sz="3200" dirty="0" smtClean="0">
                <a:cs typeface="Times New Roman" pitchFamily="18" charset="0"/>
              </a:rPr>
              <a:t> association or</a:t>
            </a:r>
          </a:p>
          <a:p>
            <a:pPr lvl="0" algn="just"/>
            <a:r>
              <a:rPr lang="fr-FR" sz="3200" b="1" u="sng" dirty="0" smtClean="0">
                <a:cs typeface="Times New Roman" pitchFamily="18" charset="0"/>
              </a:rPr>
              <a:t>The </a:t>
            </a:r>
            <a:r>
              <a:rPr lang="fr-FR" sz="3200" b="1" u="sng" dirty="0" err="1" smtClean="0">
                <a:cs typeface="Times New Roman" pitchFamily="18" charset="0"/>
              </a:rPr>
              <a:t>privates</a:t>
            </a:r>
            <a:r>
              <a:rPr lang="fr-FR" sz="3200" b="1" u="sng" dirty="0" smtClean="0">
                <a:cs typeface="Times New Roman" pitchFamily="18" charset="0"/>
              </a:rPr>
              <a:t> </a:t>
            </a:r>
            <a:r>
              <a:rPr lang="fr-FR" sz="3200" b="1" u="sng" dirty="0" err="1" smtClean="0">
                <a:cs typeface="Times New Roman" pitchFamily="18" charset="0"/>
              </a:rPr>
              <a:t>health</a:t>
            </a:r>
            <a:r>
              <a:rPr lang="fr-FR" sz="3200" b="1" u="sng" dirty="0" smtClean="0">
                <a:cs typeface="Times New Roman" pitchFamily="18" charset="0"/>
              </a:rPr>
              <a:t> </a:t>
            </a:r>
            <a:r>
              <a:rPr lang="fr-FR" sz="3200" b="1" u="sng" dirty="0" err="1" smtClean="0">
                <a:cs typeface="Times New Roman" pitchFamily="18" charset="0"/>
              </a:rPr>
              <a:t>insurance</a:t>
            </a:r>
            <a:r>
              <a:rPr lang="fr-FR" sz="3200" dirty="0" smtClean="0">
                <a:cs typeface="Times New Roman" pitchFamily="18" charset="0"/>
              </a:rPr>
              <a:t>: which </a:t>
            </a:r>
            <a:r>
              <a:rPr lang="fr-FR" sz="3200" dirty="0" err="1" smtClean="0">
                <a:cs typeface="Times New Roman" pitchFamily="18" charset="0"/>
              </a:rPr>
              <a:t>covers</a:t>
            </a:r>
            <a:r>
              <a:rPr lang="fr-FR" sz="3200" dirty="0" smtClean="0">
                <a:cs typeface="Times New Roman" pitchFamily="18" charset="0"/>
              </a:rPr>
              <a:t> all the branches for people </a:t>
            </a:r>
            <a:r>
              <a:rPr lang="fr-FR" sz="3200" dirty="0" err="1" smtClean="0">
                <a:cs typeface="Times New Roman" pitchFamily="18" charset="0"/>
              </a:rPr>
              <a:t>who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can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afford</a:t>
            </a:r>
            <a:r>
              <a:rPr lang="fr-FR" sz="3200" dirty="0" smtClean="0">
                <a:cs typeface="Times New Roman" pitchFamily="18" charset="0"/>
              </a:rPr>
              <a:t> </a:t>
            </a:r>
            <a:r>
              <a:rPr lang="fr-FR" sz="3200" dirty="0" err="1" smtClean="0">
                <a:cs typeface="Times New Roman" pitchFamily="18" charset="0"/>
              </a:rPr>
              <a:t>it</a:t>
            </a:r>
            <a:r>
              <a:rPr lang="fr-FR" sz="3200" dirty="0" smtClean="0">
                <a:cs typeface="Times New Roman" pitchFamily="18" charset="0"/>
              </a:rPr>
              <a:t>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sz="3200" b="1" dirty="0" smtClean="0">
              <a:cs typeface="Arial" pitchFamily="34" charset="0"/>
            </a:endParaRPr>
          </a:p>
          <a:p>
            <a:pPr algn="ctr">
              <a:buNone/>
            </a:pPr>
            <a:endParaRPr lang="fr-FR" sz="3200" b="1" dirty="0" smtClean="0">
              <a:cs typeface="Arial" pitchFamily="34" charset="0"/>
            </a:endParaRPr>
          </a:p>
          <a:p>
            <a:pPr algn="ctr">
              <a:buNone/>
            </a:pPr>
            <a:endParaRPr lang="fr-FR" sz="3200" b="1" dirty="0" smtClean="0">
              <a:cs typeface="Arial" pitchFamily="34" charset="0"/>
            </a:endParaRPr>
          </a:p>
          <a:p>
            <a:pPr algn="ctr">
              <a:buNone/>
            </a:pPr>
            <a:r>
              <a:rPr lang="fr-FR" sz="3200" b="1" dirty="0" err="1" smtClean="0">
                <a:cs typeface="Arial" pitchFamily="34" charset="0"/>
              </a:rPr>
              <a:t>Thank</a:t>
            </a:r>
            <a:r>
              <a:rPr lang="fr-FR" sz="3200" b="1" dirty="0" smtClean="0">
                <a:cs typeface="Arial" pitchFamily="34" charset="0"/>
              </a:rPr>
              <a:t> </a:t>
            </a:r>
            <a:r>
              <a:rPr lang="fr-FR" sz="3200" b="1" dirty="0" err="1" smtClean="0">
                <a:cs typeface="Arial" pitchFamily="34" charset="0"/>
              </a:rPr>
              <a:t>you</a:t>
            </a:r>
            <a:r>
              <a:rPr lang="fr-FR" sz="3200" b="1" dirty="0" smtClean="0">
                <a:cs typeface="Arial" pitchFamily="34" charset="0"/>
              </a:rPr>
              <a:t> for </a:t>
            </a:r>
            <a:r>
              <a:rPr lang="fr-FR" sz="3200" b="1" dirty="0" err="1" smtClean="0">
                <a:cs typeface="Arial" pitchFamily="34" charset="0"/>
              </a:rPr>
              <a:t>you</a:t>
            </a:r>
            <a:r>
              <a:rPr lang="fr-FR" sz="3200" b="1" dirty="0" smtClean="0">
                <a:cs typeface="Arial" pitchFamily="34" charset="0"/>
              </a:rPr>
              <a:t> attention</a:t>
            </a:r>
            <a:endParaRPr lang="fr-FR" sz="6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196752"/>
            <a:ext cx="8153400" cy="4899248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I- Coverage for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Private-sector and government employees who are not civil servants</a:t>
            </a:r>
            <a:endParaRPr lang="fr-FR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A: The Social Security Fund (CSS)</a:t>
            </a:r>
          </a:p>
          <a:p>
            <a:pPr marL="457200" indent="-457200" algn="just"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B: </a:t>
            </a:r>
            <a:r>
              <a:rPr lang="en-US" sz="2800" dirty="0" smtClean="0"/>
              <a:t>the Social Insurance Institute for Old-Age Pensions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(IPRES)</a:t>
            </a:r>
          </a:p>
          <a:p>
            <a:pPr marL="457200" indent="-457200" algn="just"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fr-FR" sz="3200" b="1" dirty="0" err="1" smtClean="0"/>
              <a:t>Health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mutual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insurance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companies</a:t>
            </a:r>
            <a:r>
              <a:rPr lang="fr-FR" sz="3200" b="1" dirty="0" smtClean="0"/>
              <a:t> 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(IPM)</a:t>
            </a:r>
          </a:p>
          <a:p>
            <a:pPr marL="457200" indent="-457200" algn="just"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II- The </a:t>
            </a:r>
            <a:r>
              <a:rPr lang="fr-FR" sz="3100" b="1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 system for civil servants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INTRODUCTION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340768"/>
            <a:ext cx="8153400" cy="4755232"/>
          </a:xfrm>
        </p:spPr>
        <p:txBody>
          <a:bodyPr>
            <a:noAutofit/>
          </a:bodyPr>
          <a:lstStyle/>
          <a:p>
            <a:r>
              <a:rPr lang="fr-FR" sz="2200" dirty="0" err="1" smtClean="0">
                <a:cs typeface="Times New Roman" pitchFamily="18" charset="0"/>
              </a:rPr>
              <a:t>Since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independence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day</a:t>
            </a:r>
            <a:r>
              <a:rPr lang="fr-FR" sz="2200" dirty="0" smtClean="0">
                <a:cs typeface="Times New Roman" pitchFamily="18" charset="0"/>
              </a:rPr>
              <a:t>, Senegal </a:t>
            </a:r>
            <a:r>
              <a:rPr lang="fr-FR" sz="2200" dirty="0" err="1" smtClean="0">
                <a:cs typeface="Times New Roman" pitchFamily="18" charset="0"/>
              </a:rPr>
              <a:t>expressed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his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willingness</a:t>
            </a:r>
            <a:r>
              <a:rPr lang="fr-FR" sz="2200" dirty="0" smtClean="0">
                <a:cs typeface="Times New Roman" pitchFamily="18" charset="0"/>
              </a:rPr>
              <a:t> to </a:t>
            </a:r>
            <a:r>
              <a:rPr lang="fr-FR" sz="2200" dirty="0" err="1" smtClean="0">
                <a:cs typeface="Times New Roman" pitchFamily="18" charset="0"/>
              </a:rPr>
              <a:t>build</a:t>
            </a:r>
            <a:r>
              <a:rPr lang="fr-FR" sz="2200" dirty="0" smtClean="0">
                <a:cs typeface="Times New Roman" pitchFamily="18" charset="0"/>
              </a:rPr>
              <a:t> an effective social </a:t>
            </a:r>
            <a:r>
              <a:rPr lang="fr-FR" sz="2200" dirty="0" err="1" smtClean="0">
                <a:cs typeface="Times New Roman" pitchFamily="18" charset="0"/>
              </a:rPr>
              <a:t>security</a:t>
            </a:r>
            <a:r>
              <a:rPr lang="fr-FR" sz="2200" dirty="0" smtClean="0">
                <a:cs typeface="Times New Roman" pitchFamily="18" charset="0"/>
              </a:rPr>
              <a:t> by </a:t>
            </a:r>
            <a:r>
              <a:rPr lang="fr-FR" sz="2200" dirty="0" err="1" smtClean="0">
                <a:cs typeface="Times New Roman" pitchFamily="18" charset="0"/>
              </a:rPr>
              <a:t>ratifying</a:t>
            </a:r>
            <a:r>
              <a:rPr lang="fr-FR" sz="2200" dirty="0" smtClean="0">
                <a:cs typeface="Times New Roman" pitchFamily="18" charset="0"/>
              </a:rPr>
              <a:t> in 1962 </a:t>
            </a:r>
            <a:r>
              <a:rPr lang="fr-FR" sz="2200" dirty="0" err="1" smtClean="0">
                <a:cs typeface="Times New Roman" pitchFamily="18" charset="0"/>
              </a:rPr>
              <a:t>ILO’s</a:t>
            </a:r>
            <a:r>
              <a:rPr lang="fr-FR" sz="2200" dirty="0" smtClean="0">
                <a:cs typeface="Times New Roman" pitchFamily="18" charset="0"/>
              </a:rPr>
              <a:t> 102 on the minimum social </a:t>
            </a:r>
            <a:r>
              <a:rPr lang="fr-FR" sz="2200" dirty="0" err="1" smtClean="0">
                <a:cs typeface="Times New Roman" pitchFamily="18" charset="0"/>
              </a:rPr>
              <a:t>security</a:t>
            </a:r>
            <a:r>
              <a:rPr lang="fr-FR" sz="2200" dirty="0" smtClean="0">
                <a:cs typeface="Times New Roman" pitchFamily="18" charset="0"/>
              </a:rPr>
              <a:t> standards </a:t>
            </a:r>
            <a:r>
              <a:rPr lang="fr-FR" sz="2200" dirty="0" err="1" smtClean="0">
                <a:cs typeface="Times New Roman" pitchFamily="18" charset="0"/>
              </a:rPr>
              <a:t>that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establishes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nine</a:t>
            </a:r>
            <a:r>
              <a:rPr lang="fr-FR" sz="2200" dirty="0" smtClean="0">
                <a:cs typeface="Times New Roman" pitchFamily="18" charset="0"/>
              </a:rPr>
              <a:t> branches of social </a:t>
            </a:r>
            <a:r>
              <a:rPr lang="fr-FR" sz="2200" dirty="0" err="1" smtClean="0">
                <a:cs typeface="Times New Roman" pitchFamily="18" charset="0"/>
              </a:rPr>
              <a:t>security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with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at</a:t>
            </a:r>
            <a:r>
              <a:rPr lang="fr-FR" sz="2200" dirty="0" smtClean="0">
                <a:cs typeface="Times New Roman" pitchFamily="18" charset="0"/>
              </a:rPr>
              <a:t> least </a:t>
            </a:r>
            <a:r>
              <a:rPr lang="fr-FR" sz="2200" dirty="0" err="1" smtClean="0">
                <a:cs typeface="Times New Roman" pitchFamily="18" charset="0"/>
              </a:rPr>
              <a:t>three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qualifying</a:t>
            </a:r>
            <a:r>
              <a:rPr lang="fr-FR" sz="2200" dirty="0" smtClean="0">
                <a:cs typeface="Times New Roman" pitchFamily="18" charset="0"/>
              </a:rPr>
              <a:t> branches out of the </a:t>
            </a:r>
            <a:r>
              <a:rPr lang="fr-FR" sz="2200" dirty="0" err="1" smtClean="0">
                <a:cs typeface="Times New Roman" pitchFamily="18" charset="0"/>
              </a:rPr>
              <a:t>nine</a:t>
            </a:r>
            <a:r>
              <a:rPr lang="fr-FR" sz="2200" dirty="0" smtClean="0">
                <a:cs typeface="Times New Roman" pitchFamily="18" charset="0"/>
              </a:rPr>
              <a:t> </a:t>
            </a:r>
            <a:r>
              <a:rPr lang="fr-FR" sz="2200" dirty="0" err="1" smtClean="0">
                <a:cs typeface="Times New Roman" pitchFamily="18" charset="0"/>
              </a:rPr>
              <a:t>compulsory</a:t>
            </a:r>
            <a:r>
              <a:rPr lang="fr-FR" sz="2200" dirty="0" smtClean="0"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fr-FR" sz="2200" dirty="0" smtClean="0">
              <a:cs typeface="Times New Roman" pitchFamily="18" charset="0"/>
            </a:endParaRPr>
          </a:p>
          <a:p>
            <a:pPr>
              <a:buNone/>
            </a:pPr>
            <a:r>
              <a:rPr lang="fr-FR" sz="2200" dirty="0" smtClean="0">
                <a:cs typeface="Times New Roman" pitchFamily="18" charset="0"/>
              </a:rPr>
              <a:t>In </a:t>
            </a:r>
            <a:r>
              <a:rPr lang="fr-FR" sz="2200" dirty="0" err="1" smtClean="0">
                <a:cs typeface="Times New Roman" pitchFamily="18" charset="0"/>
              </a:rPr>
              <a:t>that</a:t>
            </a:r>
            <a:r>
              <a:rPr lang="fr-FR" sz="2200" dirty="0" smtClean="0">
                <a:cs typeface="Times New Roman" pitchFamily="18" charset="0"/>
              </a:rPr>
              <a:t> respect, Sénégal </a:t>
            </a:r>
            <a:r>
              <a:rPr lang="fr-FR" sz="2200" dirty="0" err="1" smtClean="0">
                <a:cs typeface="Times New Roman" pitchFamily="18" charset="0"/>
              </a:rPr>
              <a:t>started</a:t>
            </a:r>
            <a:r>
              <a:rPr lang="fr-FR" sz="2200" dirty="0" smtClean="0">
                <a:cs typeface="Times New Roman" pitchFamily="18" charset="0"/>
              </a:rPr>
              <a:t> building a social </a:t>
            </a:r>
            <a:r>
              <a:rPr lang="fr-FR" sz="2200" dirty="0" err="1" smtClean="0">
                <a:cs typeface="Times New Roman" pitchFamily="18" charset="0"/>
              </a:rPr>
              <a:t>security</a:t>
            </a:r>
            <a:r>
              <a:rPr lang="fr-FR" sz="2200" dirty="0" smtClean="0">
                <a:cs typeface="Times New Roman" pitchFamily="18" charset="0"/>
              </a:rPr>
              <a:t> system in1975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Private-sector, merchant navy employees and government employees who are not civil servants. That system  covers eight branches out of the 9 specified by the Convention-</a:t>
            </a:r>
            <a:r>
              <a:rPr lang="en-US" sz="2400" dirty="0" smtClean="0"/>
              <a:t> medical care, sickness benefit, old-age benefit, employment injury (workmen’s compensation) benefit, family allowances, maternity benefit, invalidity benefit, and survivors benefit. 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/>
              <a:t>INTRODUCTION (SUITE)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 smtClean="0">
                <a:latin typeface="+mj-lt"/>
                <a:cs typeface="Times New Roman" pitchFamily="18" charset="0"/>
              </a:rPr>
              <a:t>So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today</a:t>
            </a:r>
            <a:r>
              <a:rPr lang="fr-FR" sz="2200" dirty="0" smtClean="0">
                <a:latin typeface="+mj-lt"/>
                <a:cs typeface="Times New Roman" pitchFamily="18" charset="0"/>
              </a:rPr>
              <a:t>, the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Senegalese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social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security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system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covers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both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civil servants and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workers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+mj-lt"/>
                <a:cs typeface="Times New Roman" pitchFamily="18" charset="0"/>
              </a:rPr>
              <a:t>under</a:t>
            </a:r>
            <a:r>
              <a:rPr lang="fr-FR" sz="2200" dirty="0" smtClean="0">
                <a:latin typeface="+mj-lt"/>
                <a:cs typeface="Times New Roman" pitchFamily="18" charset="0"/>
              </a:rPr>
              <a:t> the Labour Code provisions.</a:t>
            </a:r>
          </a:p>
          <a:p>
            <a:pPr>
              <a:buNone/>
            </a:pPr>
            <a:endParaRPr lang="fr-FR" sz="2200" dirty="0" smtClean="0">
              <a:latin typeface="+mj-lt"/>
              <a:cs typeface="Times New Roman" pitchFamily="18" charset="0"/>
            </a:endParaRPr>
          </a:p>
          <a:p>
            <a:r>
              <a:rPr lang="fr-FR" dirty="0" err="1" smtClean="0"/>
              <a:t>It’s</a:t>
            </a:r>
            <a:r>
              <a:rPr lang="fr-FR" dirty="0" smtClean="0"/>
              <a:t> good to mention </a:t>
            </a:r>
            <a:r>
              <a:rPr lang="fr-FR" dirty="0" err="1" smtClean="0"/>
              <a:t>that</a:t>
            </a:r>
            <a:r>
              <a:rPr lang="fr-FR" dirty="0" smtClean="0"/>
              <a:t> in Senegal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bodies manage the social </a:t>
            </a:r>
            <a:r>
              <a:rPr lang="fr-FR" dirty="0" err="1" smtClean="0"/>
              <a:t>security</a:t>
            </a:r>
            <a:r>
              <a:rPr lang="fr-FR" dirty="0" smtClean="0"/>
              <a:t> system. So the </a:t>
            </a:r>
            <a:r>
              <a:rPr lang="fr-FR" dirty="0" err="1" smtClean="0"/>
              <a:t>aim</a:t>
            </a:r>
            <a:r>
              <a:rPr lang="fr-FR" dirty="0" smtClean="0"/>
              <a:t> of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elaborate</a:t>
            </a:r>
            <a:r>
              <a:rPr lang="fr-FR" dirty="0" smtClean="0"/>
              <a:t> on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000" b="1" dirty="0" smtClean="0"/>
          </a:p>
          <a:p>
            <a:pPr algn="ctr">
              <a:buNone/>
            </a:pPr>
            <a:r>
              <a:rPr lang="fr-FR" sz="4000" b="1" dirty="0" smtClean="0">
                <a:latin typeface="+mj-lt"/>
                <a:cs typeface="Times New Roman" pitchFamily="18" charset="0"/>
              </a:rPr>
              <a:t>I- Social </a:t>
            </a:r>
            <a:r>
              <a:rPr lang="fr-FR" sz="4000" b="1" dirty="0" err="1" smtClean="0">
                <a:latin typeface="+mj-lt"/>
                <a:cs typeface="Times New Roman" pitchFamily="18" charset="0"/>
              </a:rPr>
              <a:t>security</a:t>
            </a:r>
            <a:r>
              <a:rPr lang="fr-FR" sz="4000" b="1" dirty="0" smtClean="0">
                <a:latin typeface="+mj-lt"/>
                <a:cs typeface="Times New Roman" pitchFamily="18" charset="0"/>
              </a:rPr>
              <a:t> of </a:t>
            </a:r>
            <a:r>
              <a:rPr lang="fr-FR" sz="4000" dirty="0" err="1" smtClean="0">
                <a:cs typeface="Times New Roman" pitchFamily="18" charset="0"/>
              </a:rPr>
              <a:t>workers</a:t>
            </a:r>
            <a:r>
              <a:rPr lang="fr-FR" sz="4000" dirty="0" smtClean="0">
                <a:cs typeface="Times New Roman" pitchFamily="18" charset="0"/>
              </a:rPr>
              <a:t> </a:t>
            </a:r>
            <a:r>
              <a:rPr lang="fr-FR" sz="4000" dirty="0" err="1" smtClean="0">
                <a:cs typeface="Times New Roman" pitchFamily="18" charset="0"/>
              </a:rPr>
              <a:t>under</a:t>
            </a:r>
            <a:r>
              <a:rPr lang="fr-FR" sz="4000" dirty="0" smtClean="0">
                <a:cs typeface="Times New Roman" pitchFamily="18" charset="0"/>
              </a:rPr>
              <a:t> the </a:t>
            </a:r>
            <a:r>
              <a:rPr lang="fr-FR" sz="4000" dirty="0" err="1" smtClean="0">
                <a:cs typeface="Times New Roman" pitchFamily="18" charset="0"/>
              </a:rPr>
              <a:t>jurisdiction</a:t>
            </a:r>
            <a:r>
              <a:rPr lang="fr-FR" sz="4000" dirty="0" smtClean="0">
                <a:cs typeface="Times New Roman" pitchFamily="18" charset="0"/>
              </a:rPr>
              <a:t> of the Labour Code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A- THE SOCIAL SECURITY SYSTEM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1800" dirty="0" smtClean="0"/>
          </a:p>
          <a:p>
            <a:pPr algn="just">
              <a:buNone/>
            </a:pPr>
            <a:r>
              <a:rPr lang="fr-FR" sz="1800" dirty="0" smtClean="0"/>
              <a:t>	</a:t>
            </a:r>
            <a:r>
              <a:rPr lang="fr-FR" sz="1800" dirty="0" err="1" smtClean="0"/>
              <a:t>Ilo’s</a:t>
            </a:r>
            <a:r>
              <a:rPr lang="fr-FR" sz="1800" dirty="0" smtClean="0"/>
              <a:t> 102 Convention  which </a:t>
            </a:r>
            <a:r>
              <a:rPr lang="fr-FR" sz="1800" dirty="0" err="1" smtClean="0"/>
              <a:t>was</a:t>
            </a:r>
            <a:r>
              <a:rPr lang="fr-FR" sz="1800" dirty="0" smtClean="0"/>
              <a:t> </a:t>
            </a:r>
            <a:r>
              <a:rPr lang="fr-FR" sz="1800" dirty="0" err="1" smtClean="0"/>
              <a:t>ratified</a:t>
            </a:r>
            <a:r>
              <a:rPr lang="fr-FR" sz="1800" dirty="0" smtClean="0"/>
              <a:t> by Senegal in </a:t>
            </a:r>
            <a:r>
              <a:rPr lang="fr-FR" sz="2000" dirty="0" smtClean="0">
                <a:latin typeface="+mj-lt"/>
                <a:cs typeface="Times New Roman" pitchFamily="18" charset="0"/>
              </a:rPr>
              <a:t>1962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establishes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nine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branches of social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security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minimum standards which are to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be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covered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by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member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countries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according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to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their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economic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means</a:t>
            </a:r>
            <a:r>
              <a:rPr lang="fr-FR" sz="2000" dirty="0" smtClean="0">
                <a:latin typeface="+mj-lt"/>
                <a:cs typeface="Times New Roman" pitchFamily="18" charset="0"/>
              </a:rPr>
              <a:t>.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However</a:t>
            </a:r>
            <a:r>
              <a:rPr lang="fr-FR" sz="2000" dirty="0" smtClean="0">
                <a:latin typeface="+mj-lt"/>
                <a:cs typeface="Times New Roman" pitchFamily="18" charset="0"/>
              </a:rPr>
              <a:t>, the Convention made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it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clear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that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the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coverage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of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at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least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three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branches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is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compulsory</a:t>
            </a:r>
            <a:r>
              <a:rPr lang="fr-FR" sz="2000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fr-FR" sz="2000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fr-FR" sz="2000" dirty="0" smtClean="0">
                <a:latin typeface="+mj-lt"/>
                <a:cs typeface="Times New Roman" pitchFamily="18" charset="0"/>
              </a:rPr>
              <a:t>	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Taking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into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account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those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prescriptions, Senegal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gradually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set a social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security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system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characterized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by a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plurality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of </a:t>
            </a:r>
            <a:r>
              <a:rPr lang="fr-FR" sz="2000" dirty="0" err="1" smtClean="0">
                <a:latin typeface="+mj-lt"/>
                <a:cs typeface="Times New Roman" pitchFamily="18" charset="0"/>
              </a:rPr>
              <a:t>governing</a:t>
            </a:r>
            <a:r>
              <a:rPr lang="fr-FR" sz="2000" dirty="0" smtClean="0">
                <a:latin typeface="+mj-lt"/>
                <a:cs typeface="Times New Roman" pitchFamily="18" charset="0"/>
              </a:rPr>
              <a:t> bodies for the management of the 8 branches. 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60648"/>
            <a:ext cx="8153400" cy="648072"/>
          </a:xfrm>
        </p:spPr>
        <p:txBody>
          <a:bodyPr>
            <a:noAutofit/>
          </a:bodyPr>
          <a:lstStyle/>
          <a:p>
            <a:pPr lvl="0"/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dirty="0" smtClean="0">
                <a:cs typeface="Times New Roman" pitchFamily="18" charset="0"/>
              </a:rPr>
              <a:t> For the </a:t>
            </a:r>
            <a:r>
              <a:rPr lang="fr-FR" sz="2800" dirty="0" err="1" smtClean="0">
                <a:cs typeface="Times New Roman" pitchFamily="18" charset="0"/>
              </a:rPr>
              <a:t>private</a:t>
            </a:r>
            <a:r>
              <a:rPr lang="fr-FR" sz="2800" dirty="0" smtClean="0">
                <a:cs typeface="Times New Roman" pitchFamily="18" charset="0"/>
              </a:rPr>
              <a:t> </a:t>
            </a:r>
            <a:r>
              <a:rPr lang="fr-FR" sz="2800" dirty="0" err="1" smtClean="0">
                <a:cs typeface="Times New Roman" pitchFamily="18" charset="0"/>
              </a:rPr>
              <a:t>sector</a:t>
            </a:r>
            <a:r>
              <a:rPr lang="fr-FR" sz="2800" dirty="0" smtClean="0">
                <a:cs typeface="Times New Roman" pitchFamily="18" charset="0"/>
              </a:rPr>
              <a:t>  and non civil servants in the public administration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268760"/>
            <a:ext cx="8153400" cy="48272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Ta </a:t>
            </a:r>
            <a:r>
              <a:rPr lang="fr-FR" dirty="0" err="1" smtClean="0">
                <a:latin typeface="+mj-lt"/>
                <a:cs typeface="Times New Roman" pitchFamily="18" charset="0"/>
              </a:rPr>
              <a:t>take</a:t>
            </a:r>
            <a:r>
              <a:rPr lang="fr-FR" dirty="0" smtClean="0">
                <a:latin typeface="+mj-lt"/>
                <a:cs typeface="Times New Roman" pitchFamily="18" charset="0"/>
              </a:rPr>
              <a:t> care of the </a:t>
            </a:r>
            <a:r>
              <a:rPr lang="fr-FR" dirty="0" err="1" smtClean="0">
                <a:latin typeface="+mj-lt"/>
                <a:cs typeface="Times New Roman" pitchFamily="18" charset="0"/>
              </a:rPr>
              <a:t>workers</a:t>
            </a:r>
            <a:r>
              <a:rPr lang="fr-FR" dirty="0" smtClean="0">
                <a:latin typeface="+mj-lt"/>
                <a:cs typeface="Times New Roman" pitchFamily="18" charset="0"/>
              </a:rPr>
              <a:t> in the </a:t>
            </a:r>
            <a:r>
              <a:rPr lang="fr-FR" dirty="0" err="1" smtClean="0">
                <a:latin typeface="+mj-lt"/>
                <a:cs typeface="Times New Roman" pitchFamily="18" charset="0"/>
              </a:rPr>
              <a:t>formal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sector</a:t>
            </a:r>
            <a:r>
              <a:rPr lang="fr-FR" dirty="0" smtClean="0">
                <a:latin typeface="+mj-lt"/>
                <a:cs typeface="Times New Roman" pitchFamily="18" charset="0"/>
              </a:rPr>
              <a:t> and non civil servants in the public administration, </a:t>
            </a:r>
            <a:r>
              <a:rPr lang="fr-FR" dirty="0" err="1" smtClean="0">
                <a:latin typeface="+mj-lt"/>
                <a:cs typeface="Times New Roman" pitchFamily="18" charset="0"/>
              </a:rPr>
              <a:t>we</a:t>
            </a:r>
            <a:r>
              <a:rPr lang="fr-FR" dirty="0" smtClean="0">
                <a:latin typeface="+mj-lt"/>
                <a:cs typeface="Times New Roman" pitchFamily="18" charset="0"/>
              </a:rPr>
              <a:t> have in Senegal </a:t>
            </a:r>
            <a:r>
              <a:rPr lang="fr-FR" dirty="0" err="1" smtClean="0">
                <a:latin typeface="+mj-lt"/>
                <a:cs typeface="Times New Roman" pitchFamily="18" charset="0"/>
              </a:rPr>
              <a:t>three</a:t>
            </a:r>
            <a:r>
              <a:rPr lang="fr-FR" dirty="0" smtClean="0">
                <a:latin typeface="+mj-lt"/>
                <a:cs typeface="Times New Roman" pitchFamily="18" charset="0"/>
              </a:rPr>
              <a:t> institutions:</a:t>
            </a:r>
          </a:p>
          <a:p>
            <a:pPr algn="just"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The Social Security Fund (CSS)</a:t>
            </a:r>
            <a:r>
              <a:rPr lang="fr-FR" b="1" u="sng" dirty="0" smtClean="0">
                <a:latin typeface="+mj-lt"/>
                <a:cs typeface="Times New Roman" pitchFamily="18" charset="0"/>
              </a:rPr>
              <a:t>:</a:t>
            </a:r>
            <a:endParaRPr lang="fr-FR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it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takes</a:t>
            </a:r>
            <a:r>
              <a:rPr lang="fr-FR" dirty="0" smtClean="0">
                <a:latin typeface="+mj-lt"/>
                <a:cs typeface="Times New Roman" pitchFamily="18" charset="0"/>
              </a:rPr>
              <a:t> care of the </a:t>
            </a:r>
            <a:r>
              <a:rPr lang="fr-FR" dirty="0" err="1" smtClean="0">
                <a:latin typeface="+mj-lt"/>
                <a:cs typeface="Times New Roman" pitchFamily="18" charset="0"/>
              </a:rPr>
              <a:t>prevention</a:t>
            </a:r>
            <a:r>
              <a:rPr lang="fr-FR" dirty="0" smtClean="0">
                <a:latin typeface="+mj-lt"/>
                <a:cs typeface="Times New Roman" pitchFamily="18" charset="0"/>
              </a:rPr>
              <a:t> of accidents </a:t>
            </a:r>
            <a:r>
              <a:rPr lang="fr-FR" dirty="0" err="1" smtClean="0">
                <a:latin typeface="+mj-lt"/>
                <a:cs typeface="Times New Roman" pitchFamily="18" charset="0"/>
              </a:rPr>
              <a:t>at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work</a:t>
            </a:r>
            <a:r>
              <a:rPr lang="fr-FR" dirty="0" smtClean="0">
                <a:latin typeface="+mj-lt"/>
                <a:cs typeface="Times New Roman" pitchFamily="18" charset="0"/>
              </a:rPr>
              <a:t> and </a:t>
            </a:r>
            <a:r>
              <a:rPr lang="fr-FR" dirty="0" err="1" smtClean="0">
                <a:latin typeface="+mj-lt"/>
                <a:cs typeface="Times New Roman" pitchFamily="18" charset="0"/>
              </a:rPr>
              <a:t>employment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injury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benefits</a:t>
            </a:r>
            <a:r>
              <a:rPr lang="fr-FR" dirty="0" smtClean="0">
                <a:latin typeface="+mj-lt"/>
                <a:cs typeface="Times New Roman" pitchFamily="18" charset="0"/>
              </a:rPr>
              <a:t>, </a:t>
            </a:r>
            <a:r>
              <a:rPr lang="fr-FR" dirty="0" err="1" smtClean="0">
                <a:latin typeface="+mj-lt"/>
                <a:cs typeface="Times New Roman" pitchFamily="18" charset="0"/>
              </a:rPr>
              <a:t>workplace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diseases</a:t>
            </a:r>
            <a:r>
              <a:rPr lang="fr-FR" dirty="0" smtClean="0">
                <a:latin typeface="+mj-lt"/>
                <a:cs typeface="Times New Roman" pitchFamily="18" charset="0"/>
              </a:rPr>
              <a:t> and </a:t>
            </a:r>
            <a:r>
              <a:rPr lang="fr-FR" dirty="0" err="1" smtClean="0">
                <a:latin typeface="+mj-lt"/>
                <a:cs typeface="Times New Roman" pitchFamily="18" charset="0"/>
              </a:rPr>
              <a:t>family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allowances</a:t>
            </a:r>
            <a:r>
              <a:rPr lang="fr-FR" dirty="0" smtClean="0">
                <a:latin typeface="+mj-lt"/>
                <a:cs typeface="Times New Roman" pitchFamily="18" charset="0"/>
              </a:rPr>
              <a:t>.</a:t>
            </a:r>
            <a:r>
              <a:rPr lang="fr-FR" strike="sngStrike" dirty="0" smtClean="0">
                <a:latin typeface="+mj-lt"/>
                <a:cs typeface="Times New Roman" pitchFamily="18" charset="0"/>
              </a:rPr>
              <a:t> </a:t>
            </a:r>
            <a:endParaRPr lang="fr-FR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 </a:t>
            </a:r>
          </a:p>
          <a:p>
            <a:pPr lvl="0" algn="just">
              <a:buNone/>
            </a:pPr>
            <a:r>
              <a:rPr lang="en-US" sz="3200" b="1" dirty="0" smtClean="0"/>
              <a:t>The Social Insurance Institute for Old-Age Pensions (IPRES</a:t>
            </a:r>
            <a:r>
              <a:rPr lang="en-US" sz="3200" dirty="0" smtClean="0"/>
              <a:t>)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fr-FR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smtClean="0">
                <a:latin typeface="+mj-lt"/>
                <a:cs typeface="Times New Roman" pitchFamily="18" charset="0"/>
              </a:rPr>
              <a:t>It </a:t>
            </a:r>
            <a:r>
              <a:rPr lang="fr-FR" dirty="0" err="1" smtClean="0">
                <a:latin typeface="+mj-lt"/>
                <a:cs typeface="Times New Roman" pitchFamily="18" charset="0"/>
              </a:rPr>
              <a:t>takes</a:t>
            </a:r>
            <a:r>
              <a:rPr lang="fr-FR" dirty="0" smtClean="0">
                <a:latin typeface="+mj-lt"/>
                <a:cs typeface="Times New Roman" pitchFamily="18" charset="0"/>
              </a:rPr>
              <a:t> care of </a:t>
            </a:r>
            <a:r>
              <a:rPr lang="fr-FR" dirty="0" err="1" smtClean="0"/>
              <a:t>old</a:t>
            </a:r>
            <a:r>
              <a:rPr lang="fr-FR" dirty="0" smtClean="0"/>
              <a:t>-</a:t>
            </a:r>
            <a:r>
              <a:rPr lang="fr-FR" dirty="0" err="1" smtClean="0"/>
              <a:t>age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, </a:t>
            </a:r>
            <a:r>
              <a:rPr lang="fr-FR" dirty="0" err="1" smtClean="0"/>
              <a:t>invalidity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and </a:t>
            </a:r>
            <a:r>
              <a:rPr lang="fr-FR" dirty="0" err="1" smtClean="0"/>
              <a:t>survivors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. </a:t>
            </a:r>
          </a:p>
          <a:p>
            <a:pPr algn="just">
              <a:buNone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/>
              <a:t>Health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mutual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insurance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companies</a:t>
            </a:r>
            <a:r>
              <a:rPr lang="fr-FR" sz="2800" b="1" dirty="0" smtClean="0"/>
              <a:t> (IPM) </a:t>
            </a:r>
            <a:r>
              <a:rPr lang="fr-FR" b="1" u="sng" dirty="0" smtClean="0">
                <a:latin typeface="+mj-lt"/>
                <a:cs typeface="Times New Roman" pitchFamily="18" charset="0"/>
              </a:rPr>
              <a:t> :</a:t>
            </a:r>
            <a:endParaRPr lang="fr-FR" dirty="0" smtClean="0">
              <a:latin typeface="+mj-lt"/>
              <a:cs typeface="Times New Roman" pitchFamily="18" charset="0"/>
            </a:endParaRPr>
          </a:p>
          <a:p>
            <a:pPr algn="just">
              <a:buNone/>
            </a:pPr>
            <a:r>
              <a:rPr lang="fr-FR" dirty="0" err="1" smtClean="0">
                <a:latin typeface="+mj-lt"/>
                <a:cs typeface="Times New Roman" pitchFamily="18" charset="0"/>
              </a:rPr>
              <a:t>They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take</a:t>
            </a:r>
            <a:r>
              <a:rPr lang="fr-FR" dirty="0" smtClean="0">
                <a:latin typeface="+mj-lt"/>
                <a:cs typeface="Times New Roman" pitchFamily="18" charset="0"/>
              </a:rPr>
              <a:t> care of a </a:t>
            </a:r>
            <a:r>
              <a:rPr lang="fr-FR" dirty="0" err="1" smtClean="0">
                <a:latin typeface="+mj-lt"/>
                <a:cs typeface="Times New Roman" pitchFamily="18" charset="0"/>
              </a:rPr>
              <a:t>fixed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amount</a:t>
            </a:r>
            <a:r>
              <a:rPr lang="fr-FR" dirty="0" smtClean="0">
                <a:latin typeface="+mj-lt"/>
                <a:cs typeface="Times New Roman" pitchFamily="18" charset="0"/>
              </a:rPr>
              <a:t> of the </a:t>
            </a:r>
            <a:r>
              <a:rPr lang="fr-FR" dirty="0" err="1" smtClean="0">
                <a:latin typeface="+mj-lt"/>
                <a:cs typeface="Times New Roman" pitchFamily="18" charset="0"/>
              </a:rPr>
              <a:t>medical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fees</a:t>
            </a:r>
            <a:r>
              <a:rPr lang="fr-FR" dirty="0" smtClean="0">
                <a:latin typeface="+mj-lt"/>
                <a:cs typeface="Times New Roman" pitchFamily="18" charset="0"/>
              </a:rPr>
              <a:t> for non </a:t>
            </a:r>
            <a:r>
              <a:rPr lang="fr-FR" dirty="0" err="1" smtClean="0">
                <a:latin typeface="+mj-lt"/>
                <a:cs typeface="Times New Roman" pitchFamily="18" charset="0"/>
              </a:rPr>
              <a:t>professional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diseases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ffor</a:t>
            </a:r>
            <a:r>
              <a:rPr lang="fr-FR" dirty="0" smtClean="0">
                <a:latin typeface="+mj-lt"/>
                <a:cs typeface="Times New Roman" pitchFamily="18" charset="0"/>
              </a:rPr>
              <a:t> the </a:t>
            </a:r>
            <a:r>
              <a:rPr lang="fr-FR" dirty="0" err="1" smtClean="0">
                <a:latin typeface="+mj-lt"/>
                <a:cs typeface="Times New Roman" pitchFamily="18" charset="0"/>
              </a:rPr>
              <a:t>worker</a:t>
            </a:r>
            <a:r>
              <a:rPr lang="fr-FR" dirty="0" smtClean="0">
                <a:latin typeface="+mj-lt"/>
                <a:cs typeface="Times New Roman" pitchFamily="18" charset="0"/>
              </a:rPr>
              <a:t> and </a:t>
            </a:r>
            <a:r>
              <a:rPr lang="fr-FR" dirty="0" err="1" smtClean="0">
                <a:latin typeface="+mj-lt"/>
                <a:cs typeface="Times New Roman" pitchFamily="18" charset="0"/>
              </a:rPr>
              <a:t>his</a:t>
            </a:r>
            <a:r>
              <a:rPr lang="fr-FR" dirty="0" smtClean="0">
                <a:latin typeface="+mj-lt"/>
                <a:cs typeface="Times New Roman" pitchFamily="18" charset="0"/>
              </a:rPr>
              <a:t> </a:t>
            </a:r>
            <a:r>
              <a:rPr lang="fr-FR" dirty="0" err="1" smtClean="0">
                <a:latin typeface="+mj-lt"/>
                <a:cs typeface="Times New Roman" pitchFamily="18" charset="0"/>
              </a:rPr>
              <a:t>family</a:t>
            </a:r>
            <a:r>
              <a:rPr lang="fr-FR" dirty="0" smtClean="0">
                <a:latin typeface="+mj-lt"/>
                <a:cs typeface="Times New Roman" pitchFamily="18" charset="0"/>
              </a:rPr>
              <a:t>.  </a:t>
            </a:r>
          </a:p>
          <a:p>
            <a:pPr algn="just">
              <a:buNone/>
            </a:pPr>
            <a:r>
              <a:rPr lang="fr-FR" b="1" dirty="0" smtClean="0">
                <a:latin typeface="+mj-lt"/>
                <a:cs typeface="Times New Roman" pitchFamily="18" charset="0"/>
              </a:rPr>
              <a:t> </a:t>
            </a:r>
            <a:endParaRPr lang="fr-FR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The Social Security Fund (CSS)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As </a:t>
            </a:r>
            <a:r>
              <a:rPr lang="fr-FR" dirty="0" err="1" smtClean="0"/>
              <a:t>stated</a:t>
            </a:r>
            <a:r>
              <a:rPr lang="fr-FR" dirty="0" smtClean="0"/>
              <a:t> </a:t>
            </a:r>
            <a:r>
              <a:rPr lang="fr-FR" dirty="0" err="1" smtClean="0"/>
              <a:t>above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takes</a:t>
            </a:r>
            <a:r>
              <a:rPr lang="fr-FR" dirty="0" smtClean="0"/>
              <a:t> care of </a:t>
            </a:r>
            <a:r>
              <a:rPr lang="fr-FR" dirty="0" err="1" smtClean="0"/>
              <a:t>employment</a:t>
            </a:r>
            <a:r>
              <a:rPr lang="fr-FR" dirty="0" smtClean="0"/>
              <a:t> </a:t>
            </a:r>
            <a:r>
              <a:rPr lang="fr-FR" dirty="0" err="1" smtClean="0"/>
              <a:t>injury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r>
              <a:rPr lang="fr-FR" dirty="0" smtClean="0"/>
              <a:t>, </a:t>
            </a:r>
            <a:r>
              <a:rPr lang="fr-FR" dirty="0" err="1" smtClean="0"/>
              <a:t>workplace</a:t>
            </a:r>
            <a:r>
              <a:rPr lang="fr-FR" dirty="0" smtClean="0"/>
              <a:t> </a:t>
            </a:r>
            <a:r>
              <a:rPr lang="fr-FR" dirty="0" err="1" smtClean="0"/>
              <a:t>iseases</a:t>
            </a:r>
            <a:r>
              <a:rPr lang="fr-FR" dirty="0" smtClean="0"/>
              <a:t> and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allowances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allowances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cash </a:t>
            </a:r>
            <a:r>
              <a:rPr lang="fr-FR" dirty="0" err="1" smtClean="0"/>
              <a:t>maternity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err="1" smtClean="0"/>
              <a:t>Prenatal</a:t>
            </a:r>
            <a:r>
              <a:rPr lang="fr-FR" dirty="0" smtClean="0"/>
              <a:t> </a:t>
            </a:r>
            <a:r>
              <a:rPr lang="fr-FR" dirty="0" err="1" smtClean="0"/>
              <a:t>allowances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means</a:t>
            </a:r>
            <a:r>
              <a:rPr lang="fr-FR" dirty="0" smtClean="0"/>
              <a:t> to encourage </a:t>
            </a:r>
            <a:r>
              <a:rPr lang="fr-FR" dirty="0" err="1" smtClean="0"/>
              <a:t>safe</a:t>
            </a:r>
            <a:r>
              <a:rPr lang="fr-FR" dirty="0" smtClean="0"/>
              <a:t> </a:t>
            </a:r>
            <a:r>
              <a:rPr lang="fr-FR" dirty="0" err="1" smtClean="0"/>
              <a:t>childbirth</a:t>
            </a:r>
            <a:r>
              <a:rPr lang="fr-FR" dirty="0" smtClean="0"/>
              <a:t> and </a:t>
            </a:r>
            <a:r>
              <a:rPr lang="fr-FR" dirty="0" err="1" smtClean="0"/>
              <a:t>fight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miscarriages</a:t>
            </a:r>
            <a:r>
              <a:rPr lang="fr-FR" dirty="0" smtClean="0"/>
              <a:t> and </a:t>
            </a:r>
            <a:r>
              <a:rPr lang="fr-FR" dirty="0" err="1" smtClean="0"/>
              <a:t>promote</a:t>
            </a:r>
            <a:r>
              <a:rPr lang="fr-FR" dirty="0" smtClean="0"/>
              <a:t> </a:t>
            </a:r>
            <a:r>
              <a:rPr lang="fr-FR" dirty="0" err="1" smtClean="0"/>
              <a:t>maternal</a:t>
            </a:r>
            <a:r>
              <a:rPr lang="fr-FR" dirty="0" smtClean="0"/>
              <a:t> and </a:t>
            </a:r>
            <a:r>
              <a:rPr lang="fr-FR" dirty="0" err="1" smtClean="0"/>
              <a:t>child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dirty="0" smtClean="0"/>
              <a:t>Daily </a:t>
            </a:r>
            <a:r>
              <a:rPr lang="fr-FR" dirty="0" err="1" smtClean="0"/>
              <a:t>maternity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r>
              <a:rPr lang="fr-FR" dirty="0" smtClean="0"/>
              <a:t> </a:t>
            </a:r>
            <a:r>
              <a:rPr lang="fr-FR" dirty="0" err="1" smtClean="0"/>
              <a:t>compensate</a:t>
            </a:r>
            <a:r>
              <a:rPr lang="fr-FR" dirty="0" smtClean="0"/>
              <a:t> for the </a:t>
            </a:r>
            <a:r>
              <a:rPr lang="fr-FR" dirty="0" err="1" smtClean="0"/>
              <a:t>lack</a:t>
            </a:r>
            <a:r>
              <a:rPr lang="fr-FR" dirty="0" smtClean="0"/>
              <a:t> of revenue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female</a:t>
            </a:r>
            <a:r>
              <a:rPr lang="fr-FR" dirty="0" smtClean="0"/>
              <a:t> </a:t>
            </a:r>
            <a:r>
              <a:rPr lang="fr-FR" dirty="0" err="1" smtClean="0"/>
              <a:t>worker’s</a:t>
            </a:r>
            <a:r>
              <a:rPr lang="fr-FR" dirty="0" smtClean="0"/>
              <a:t> </a:t>
            </a:r>
            <a:r>
              <a:rPr lang="fr-FR" dirty="0" err="1" smtClean="0"/>
              <a:t>maternity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2450</TotalTime>
  <Words>841</Words>
  <Application>Microsoft Office PowerPoint</Application>
  <PresentationFormat>Ekran Gösterisi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Fonderie</vt:lpstr>
      <vt:lpstr>An overview of the senegalese social security system  </vt:lpstr>
      <vt:lpstr>OUTLINE</vt:lpstr>
      <vt:lpstr>INTRODUCTION</vt:lpstr>
      <vt:lpstr>INTRODUCTION (SUITE)</vt:lpstr>
      <vt:lpstr>  </vt:lpstr>
      <vt:lpstr>A- THE SOCIAL SECURITY SYSTEM  </vt:lpstr>
      <vt:lpstr>   For the private sector  and non civil servants in the public administration </vt:lpstr>
      <vt:lpstr>The Social Security Fund (CSS)</vt:lpstr>
      <vt:lpstr>The different kinds of family allowances</vt:lpstr>
      <vt:lpstr>PowerPoint Sunusu</vt:lpstr>
      <vt:lpstr>Accidents at work and ocupational diseases </vt:lpstr>
      <vt:lpstr>The Social Insurance Institute for Old-Age Pensions (IPRES</vt:lpstr>
      <vt:lpstr>The Social Insurance Institute for Old-Age Pensions (IPRES)</vt:lpstr>
      <vt:lpstr> Health mutual insurance companies (IPM) </vt:lpstr>
      <vt:lpstr>The special social security system for civil-servants</vt:lpstr>
      <vt:lpstr>The special social security system for civil-servants</vt:lpstr>
      <vt:lpstr>  Complementary social security system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egov-s1972</dc:creator>
  <cp:lastModifiedBy>user</cp:lastModifiedBy>
  <cp:revision>328</cp:revision>
  <dcterms:created xsi:type="dcterms:W3CDTF">2015-10-22T19:25:21Z</dcterms:created>
  <dcterms:modified xsi:type="dcterms:W3CDTF">2016-03-31T17:49:49Z</dcterms:modified>
</cp:coreProperties>
</file>